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6" r:id="rId3"/>
    <p:sldId id="280" r:id="rId4"/>
    <p:sldId id="277" r:id="rId5"/>
    <p:sldId id="278" r:id="rId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 Григорьева" initials="ЕГ" lastIdx="1" clrIdx="0">
    <p:extLst>
      <p:ext uri="{19B8F6BF-5375-455C-9EA6-DF929625EA0E}">
        <p15:presenceInfo xmlns:p15="http://schemas.microsoft.com/office/powerpoint/2012/main" userId="0aaada8a62ec96f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58F2"/>
    <a:srgbClr val="CDFFE4"/>
    <a:srgbClr val="FFF8B3"/>
    <a:srgbClr val="FFE601"/>
    <a:srgbClr val="005FB5"/>
    <a:srgbClr val="E6E6E6"/>
    <a:srgbClr val="FF70D7"/>
    <a:srgbClr val="5E2660"/>
    <a:srgbClr val="EA4141"/>
    <a:srgbClr val="26B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57" autoAdjust="0"/>
  </p:normalViewPr>
  <p:slideViewPr>
    <p:cSldViewPr showGuides="1">
      <p:cViewPr varScale="1">
        <p:scale>
          <a:sx n="65" d="100"/>
          <a:sy n="65" d="100"/>
        </p:scale>
        <p:origin x="87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16426-1813-48BC-B8AD-CC39BC8763B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67D6B-C7E0-4922-B874-D4A5F6638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640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6E2F-DF87-4974-863B-37E41210D657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B265-66C6-4DD0-9153-25574A2BA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97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6E2F-DF87-4974-863B-37E41210D657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B265-66C6-4DD0-9153-25574A2BA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87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6E2F-DF87-4974-863B-37E41210D657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B265-66C6-4DD0-9153-25574A2BA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58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6E2F-DF87-4974-863B-37E41210D657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B265-66C6-4DD0-9153-25574A2BA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6E2F-DF87-4974-863B-37E41210D657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B265-66C6-4DD0-9153-25574A2BA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7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6E2F-DF87-4974-863B-37E41210D657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B265-66C6-4DD0-9153-25574A2BA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64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6E2F-DF87-4974-863B-37E41210D657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B265-66C6-4DD0-9153-25574A2BA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11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6E2F-DF87-4974-863B-37E41210D657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B265-66C6-4DD0-9153-25574A2BA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41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6E2F-DF87-4974-863B-37E41210D657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B265-66C6-4DD0-9153-25574A2BA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36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6E2F-DF87-4974-863B-37E41210D657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B265-66C6-4DD0-9153-25574A2BA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19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6E2F-DF87-4974-863B-37E41210D657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B265-66C6-4DD0-9153-25574A2BA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7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16E2F-DF87-4974-863B-37E41210D657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FB265-66C6-4DD0-9153-25574A2BA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80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olga.bychkova@technounity.ru" TargetMode="External"/><Relationship Id="rId5" Type="http://schemas.openxmlformats.org/officeDocument/2006/relationships/hyperlink" Target="http://www.technounity.ru/" TargetMode="Externa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9" r="11966" b="7409"/>
          <a:stretch/>
        </p:blipFill>
        <p:spPr>
          <a:xfrm>
            <a:off x="-66502" y="0"/>
            <a:ext cx="9277004" cy="6857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"/>
            <a:ext cx="9210502" cy="68580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19"/>
            <a:ext cx="3860771" cy="12572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246" y="1041443"/>
            <a:ext cx="5956256" cy="581655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95014" y="2637473"/>
            <a:ext cx="83974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Подача заявок на финансирование в 2020 году</a:t>
            </a:r>
          </a:p>
          <a:p>
            <a:r>
              <a:rPr lang="ru-RU" sz="2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типовые ошибки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59" b="6263"/>
          <a:stretch/>
        </p:blipFill>
        <p:spPr>
          <a:xfrm>
            <a:off x="4860032" y="1405755"/>
            <a:ext cx="4350470" cy="54522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20F3A6-C446-4CC4-B6EE-A81365F77F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28" y="1158863"/>
            <a:ext cx="1777987" cy="6476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E1DB348-F24F-472C-9DA3-B11BBCE37DEB}"/>
              </a:ext>
            </a:extLst>
          </p:cNvPr>
          <p:cNvSpPr txBox="1"/>
          <p:nvPr/>
        </p:nvSpPr>
        <p:spPr>
          <a:xfrm>
            <a:off x="471890" y="5463033"/>
            <a:ext cx="4637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Москва</a:t>
            </a:r>
          </a:p>
          <a:p>
            <a:r>
              <a:rPr lang="ru-RU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ноябрь 2020</a:t>
            </a:r>
            <a:endParaRPr lang="ru-RU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36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12226B-BB00-4A32-9007-7D6814DC8817}"/>
              </a:ext>
            </a:extLst>
          </p:cNvPr>
          <p:cNvSpPr/>
          <p:nvPr/>
        </p:nvSpPr>
        <p:spPr>
          <a:xfrm rot="16200000">
            <a:off x="-1997730" y="3254551"/>
            <a:ext cx="48521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КЛЮЧЕВЫЕ ИНСТРУМЕНТЫ ДОСТИЖЕНИЯ ПОКАЗАТЕЛЕЙ ДЕЯТЕЛЬНОСТИ КП КРЗ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6CDB50-FFEB-4353-BE1D-2BDC2657F056}"/>
              </a:ext>
            </a:extLst>
          </p:cNvPr>
          <p:cNvSpPr txBox="1"/>
          <p:nvPr/>
        </p:nvSpPr>
        <p:spPr>
          <a:xfrm>
            <a:off x="125011" y="6308739"/>
            <a:ext cx="7639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22</a:t>
            </a:r>
            <a:r>
              <a:rPr lang="en-US" sz="1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</a:t>
            </a:r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22</a:t>
            </a:r>
            <a:endParaRPr lang="ru-RU" sz="12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D3A9E1E-8894-49E1-A0D3-65B4130457E2}"/>
              </a:ext>
            </a:extLst>
          </p:cNvPr>
          <p:cNvSpPr/>
          <p:nvPr/>
        </p:nvSpPr>
        <p:spPr>
          <a:xfrm rot="16200000">
            <a:off x="-1845330" y="3437449"/>
            <a:ext cx="48521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РАСПРЕДЕЛЕНИЕ БЮДЖЕТА ПО СТАТЬЯМ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FFFE37-2121-4095-B43B-3064164D2F13}"/>
              </a:ext>
            </a:extLst>
          </p:cNvPr>
          <p:cNvSpPr txBox="1"/>
          <p:nvPr/>
        </p:nvSpPr>
        <p:spPr>
          <a:xfrm>
            <a:off x="277411" y="6461139"/>
            <a:ext cx="7639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</a:t>
            </a:r>
            <a:r>
              <a:rPr lang="en-US" sz="1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</a:t>
            </a:r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22</a:t>
            </a:r>
            <a:endParaRPr lang="ru-RU" sz="1200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9F00A74-581E-4B57-AEED-63CA7A3FC3C6}"/>
              </a:ext>
            </a:extLst>
          </p:cNvPr>
          <p:cNvGrpSpPr/>
          <p:nvPr/>
        </p:nvGrpSpPr>
        <p:grpSpPr>
          <a:xfrm>
            <a:off x="0" y="0"/>
            <a:ext cx="889000" cy="6858000"/>
            <a:chOff x="2483768" y="0"/>
            <a:chExt cx="889000" cy="6858000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8288C382-2235-4D4D-99D7-47DCC0E2B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0"/>
              <a:ext cx="889000" cy="6858000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16CD27D-8C6E-4D52-9950-3051515F0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7378" y="188640"/>
              <a:ext cx="355597" cy="431797"/>
            </a:xfrm>
            <a:prstGeom prst="rect">
              <a:avLst/>
            </a:prstGeom>
          </p:spPr>
        </p:pic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85D5B4F-3FB6-4ACA-BEF7-B1E3AD971936}"/>
              </a:ext>
            </a:extLst>
          </p:cNvPr>
          <p:cNvSpPr/>
          <p:nvPr/>
        </p:nvSpPr>
        <p:spPr>
          <a:xfrm rot="16200000">
            <a:off x="-1997730" y="3285049"/>
            <a:ext cx="48521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ПЕРЕЧЕНЬ СУБСИДИЙ </a:t>
            </a:r>
            <a:r>
              <a:rPr lang="ru-RU" sz="11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ДПиИР</a:t>
            </a:r>
            <a:r>
              <a:rPr lang="ru-RU" sz="11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и МИК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702E4F-CFFC-41A7-84DD-D75BF7B278B5}"/>
              </a:ext>
            </a:extLst>
          </p:cNvPr>
          <p:cNvSpPr txBox="1"/>
          <p:nvPr/>
        </p:nvSpPr>
        <p:spPr>
          <a:xfrm>
            <a:off x="125011" y="6308739"/>
            <a:ext cx="7639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2/5</a:t>
            </a:r>
            <a:endParaRPr lang="ru-RU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3DD309-1A5F-4C53-8FBF-35267EA843D7}"/>
              </a:ext>
            </a:extLst>
          </p:cNvPr>
          <p:cNvSpPr txBox="1"/>
          <p:nvPr/>
        </p:nvSpPr>
        <p:spPr>
          <a:xfrm>
            <a:off x="918497" y="1422813"/>
            <a:ext cx="4013083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0070C0"/>
                </a:solidFill>
              </a:rPr>
              <a:t>Участие в выставках (343-ПП)</a:t>
            </a:r>
          </a:p>
          <a:p>
            <a:r>
              <a:rPr lang="ru-RU" sz="1400" dirty="0"/>
              <a:t>(оплата аренды, застройки, </a:t>
            </a:r>
            <a:r>
              <a:rPr lang="ru-RU" sz="1400" dirty="0" err="1"/>
              <a:t>рег.взноса</a:t>
            </a:r>
            <a:r>
              <a:rPr lang="ru-RU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до </a:t>
            </a:r>
            <a:r>
              <a:rPr lang="ru-RU" sz="1400" b="1" dirty="0">
                <a:solidFill>
                  <a:srgbClr val="9D58F2"/>
                </a:solidFill>
              </a:rPr>
              <a:t>350 </a:t>
            </a:r>
            <a:r>
              <a:rPr lang="ru-RU" sz="1400" b="1" dirty="0" err="1">
                <a:solidFill>
                  <a:srgbClr val="9D58F2"/>
                </a:solidFill>
              </a:rPr>
              <a:t>тыс.руб</a:t>
            </a:r>
            <a:r>
              <a:rPr lang="ru-RU" sz="1400" b="1" dirty="0">
                <a:solidFill>
                  <a:srgbClr val="9D58F2"/>
                </a:solidFill>
              </a:rPr>
              <a:t>. </a:t>
            </a:r>
            <a:r>
              <a:rPr lang="ru-RU" sz="1400" dirty="0"/>
              <a:t>выставки в РФ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до </a:t>
            </a:r>
            <a:r>
              <a:rPr lang="ru-RU" sz="1400" b="1" dirty="0">
                <a:solidFill>
                  <a:srgbClr val="9D58F2"/>
                </a:solidFill>
              </a:rPr>
              <a:t>700 </a:t>
            </a:r>
            <a:r>
              <a:rPr lang="ru-RU" sz="1400" b="1" dirty="0" err="1">
                <a:solidFill>
                  <a:srgbClr val="9D58F2"/>
                </a:solidFill>
              </a:rPr>
              <a:t>тыс.руб</a:t>
            </a:r>
            <a:r>
              <a:rPr lang="ru-RU" sz="1400" b="1" dirty="0">
                <a:solidFill>
                  <a:srgbClr val="9D58F2"/>
                </a:solidFill>
              </a:rPr>
              <a:t>. </a:t>
            </a:r>
            <a:r>
              <a:rPr lang="ru-RU" sz="1400" dirty="0"/>
              <a:t>– зарубежные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до </a:t>
            </a:r>
            <a:r>
              <a:rPr lang="ru-RU" sz="1400" b="1" dirty="0"/>
              <a:t>50% затрат</a:t>
            </a:r>
          </a:p>
          <a:p>
            <a:r>
              <a:rPr lang="ru-RU" sz="1400" dirty="0"/>
              <a:t> </a:t>
            </a:r>
          </a:p>
          <a:p>
            <a:r>
              <a:rPr lang="ru-RU" sz="1500" b="1" dirty="0">
                <a:solidFill>
                  <a:srgbClr val="0070C0"/>
                </a:solidFill>
              </a:rPr>
              <a:t>Обучение (СПО, ДПО) сотрудников (618-ПП)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до </a:t>
            </a:r>
            <a:r>
              <a:rPr lang="ru-RU" sz="1400" b="1" dirty="0">
                <a:solidFill>
                  <a:srgbClr val="9D58F2"/>
                </a:solidFill>
              </a:rPr>
              <a:t>120 </a:t>
            </a:r>
            <a:r>
              <a:rPr lang="ru-RU" sz="1400" b="1" dirty="0" err="1">
                <a:solidFill>
                  <a:srgbClr val="9D58F2"/>
                </a:solidFill>
              </a:rPr>
              <a:t>тыс.руб</a:t>
            </a:r>
            <a:r>
              <a:rPr lang="ru-RU" sz="1400" b="1" dirty="0">
                <a:solidFill>
                  <a:srgbClr val="9D58F2"/>
                </a:solidFill>
              </a:rPr>
              <a:t>. </a:t>
            </a:r>
            <a:r>
              <a:rPr lang="ru-RU" sz="1400" dirty="0"/>
              <a:t>на одного человека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до </a:t>
            </a:r>
            <a:r>
              <a:rPr lang="ru-RU" sz="1400" b="1" dirty="0">
                <a:solidFill>
                  <a:srgbClr val="9D58F2"/>
                </a:solidFill>
              </a:rPr>
              <a:t>10 </a:t>
            </a:r>
            <a:r>
              <a:rPr lang="ru-RU" sz="1400" b="1" dirty="0" err="1">
                <a:solidFill>
                  <a:srgbClr val="9D58F2"/>
                </a:solidFill>
              </a:rPr>
              <a:t>млн.руб</a:t>
            </a:r>
            <a:r>
              <a:rPr lang="ru-RU" sz="1400" b="1" dirty="0">
                <a:solidFill>
                  <a:srgbClr val="9D58F2"/>
                </a:solidFill>
              </a:rPr>
              <a:t>. </a:t>
            </a:r>
            <a:r>
              <a:rPr lang="ru-RU" sz="1400" dirty="0"/>
              <a:t>на компанию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до </a:t>
            </a:r>
            <a:r>
              <a:rPr lang="ru-RU" sz="1400" b="1" dirty="0"/>
              <a:t>95% затрат</a:t>
            </a:r>
          </a:p>
          <a:p>
            <a:endParaRPr lang="ru-RU" sz="1400" dirty="0"/>
          </a:p>
          <a:p>
            <a:r>
              <a:rPr lang="ru-RU" sz="1500" b="1" dirty="0">
                <a:solidFill>
                  <a:srgbClr val="0070C0"/>
                </a:solidFill>
              </a:rPr>
              <a:t>Приобретение оборудования (741-ПП)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до </a:t>
            </a:r>
            <a:r>
              <a:rPr lang="ru-RU" sz="1400" b="1" dirty="0">
                <a:solidFill>
                  <a:srgbClr val="9D58F2"/>
                </a:solidFill>
              </a:rPr>
              <a:t>10 </a:t>
            </a:r>
            <a:r>
              <a:rPr lang="ru-RU" sz="1400" b="1" dirty="0" err="1">
                <a:solidFill>
                  <a:srgbClr val="9D58F2"/>
                </a:solidFill>
              </a:rPr>
              <a:t>млн.руб</a:t>
            </a:r>
            <a:r>
              <a:rPr lang="ru-RU" sz="1400" b="1" dirty="0">
                <a:solidFill>
                  <a:srgbClr val="9D58F2"/>
                </a:solidFill>
              </a:rPr>
              <a:t>. </a:t>
            </a:r>
          </a:p>
          <a:p>
            <a:r>
              <a:rPr lang="ru-RU" sz="1400" dirty="0"/>
              <a:t>Оплата оборудования и лизинг: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до </a:t>
            </a:r>
            <a:r>
              <a:rPr lang="ru-RU" sz="1400" b="1" dirty="0"/>
              <a:t>35% затрат </a:t>
            </a:r>
            <a:r>
              <a:rPr lang="ru-RU" sz="1400" dirty="0"/>
              <a:t>для отечественного,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до </a:t>
            </a:r>
            <a:r>
              <a:rPr lang="ru-RU" sz="1400" b="1" dirty="0"/>
              <a:t>25% </a:t>
            </a:r>
            <a:r>
              <a:rPr lang="ru-RU" sz="1400" dirty="0"/>
              <a:t>для зарубежного оборудования </a:t>
            </a:r>
          </a:p>
          <a:p>
            <a:r>
              <a:rPr lang="ru-RU" sz="1400" dirty="0"/>
              <a:t>% по кредитам: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ключевая ставка + 5 п/п (</a:t>
            </a:r>
            <a:r>
              <a:rPr lang="ru-RU" sz="1400" dirty="0" err="1"/>
              <a:t>отеч</a:t>
            </a:r>
            <a:r>
              <a:rPr lang="ru-RU" sz="1400" dirty="0"/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ключевая ставка (импорт.)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6C7FA5-6E75-42D0-9864-3FFDD999B5ED}"/>
              </a:ext>
            </a:extLst>
          </p:cNvPr>
          <p:cNvSpPr txBox="1"/>
          <p:nvPr/>
        </p:nvSpPr>
        <p:spPr>
          <a:xfrm>
            <a:off x="5057756" y="1390307"/>
            <a:ext cx="406794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0070C0"/>
                </a:solidFill>
              </a:rPr>
              <a:t>Экспорт (646-ПП)</a:t>
            </a:r>
          </a:p>
          <a:p>
            <a:r>
              <a:rPr lang="ru-RU" sz="1400" u="sng" dirty="0"/>
              <a:t>Экспортный </a:t>
            </a:r>
            <a:r>
              <a:rPr lang="ru-RU" sz="1400" u="sng" dirty="0" err="1"/>
              <a:t>кешбэк</a:t>
            </a:r>
            <a:r>
              <a:rPr lang="ru-RU" sz="1400" u="sng" dirty="0"/>
              <a:t> </a:t>
            </a:r>
            <a:r>
              <a:rPr lang="ru-RU" sz="1400" dirty="0"/>
              <a:t>- до </a:t>
            </a:r>
            <a:r>
              <a:rPr lang="ru-RU" sz="1400" b="1" dirty="0">
                <a:solidFill>
                  <a:srgbClr val="9D58F2"/>
                </a:solidFill>
              </a:rPr>
              <a:t>10 </a:t>
            </a:r>
            <a:r>
              <a:rPr lang="ru-RU" sz="1400" b="1" dirty="0" err="1">
                <a:solidFill>
                  <a:srgbClr val="9D58F2"/>
                </a:solidFill>
              </a:rPr>
              <a:t>млн.руб</a:t>
            </a:r>
            <a:r>
              <a:rPr lang="ru-RU" sz="1400" b="1" dirty="0">
                <a:solidFill>
                  <a:srgbClr val="9D58F2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не более </a:t>
            </a:r>
            <a:r>
              <a:rPr lang="ru-RU" sz="1400" b="1" dirty="0"/>
              <a:t>10%</a:t>
            </a:r>
            <a:r>
              <a:rPr lang="ru-RU" sz="1400" dirty="0"/>
              <a:t> от объема средств, поступивших от реализации товаров, услуг, РИД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не более </a:t>
            </a:r>
            <a:r>
              <a:rPr lang="ru-RU" sz="1400" b="1" dirty="0"/>
              <a:t>50%</a:t>
            </a:r>
            <a:r>
              <a:rPr lang="ru-RU" sz="1400" dirty="0"/>
              <a:t> от суммы налогов и сборов в бюджет Москвы за предыдущий год</a:t>
            </a:r>
          </a:p>
          <a:p>
            <a:r>
              <a:rPr lang="ru-RU" sz="1400" u="sng" dirty="0"/>
              <a:t>Субсидии экспортерам</a:t>
            </a:r>
            <a:r>
              <a:rPr lang="ru-RU" sz="1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до </a:t>
            </a:r>
            <a:r>
              <a:rPr lang="ru-RU" sz="1400" b="1" dirty="0">
                <a:solidFill>
                  <a:srgbClr val="9D58F2"/>
                </a:solidFill>
              </a:rPr>
              <a:t>3 </a:t>
            </a:r>
            <a:r>
              <a:rPr lang="ru-RU" sz="1400" b="1" dirty="0" err="1">
                <a:solidFill>
                  <a:srgbClr val="9D58F2"/>
                </a:solidFill>
              </a:rPr>
              <a:t>млн.руб</a:t>
            </a:r>
            <a:r>
              <a:rPr lang="ru-RU" sz="1400" b="1" dirty="0">
                <a:solidFill>
                  <a:srgbClr val="9D58F2"/>
                </a:solidFill>
              </a:rPr>
              <a:t>. </a:t>
            </a:r>
            <a:r>
              <a:rPr lang="ru-RU" sz="1400" dirty="0"/>
              <a:t>на сертификацию и адаптацию продукции, получение охранных документов, транспортировку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до </a:t>
            </a:r>
            <a:r>
              <a:rPr lang="ru-RU" sz="1400" b="1" dirty="0">
                <a:solidFill>
                  <a:srgbClr val="9D58F2"/>
                </a:solidFill>
              </a:rPr>
              <a:t>500 </a:t>
            </a:r>
            <a:r>
              <a:rPr lang="ru-RU" sz="1400" b="1" dirty="0" err="1">
                <a:solidFill>
                  <a:srgbClr val="9D58F2"/>
                </a:solidFill>
              </a:rPr>
              <a:t>тыс.руб</a:t>
            </a:r>
            <a:r>
              <a:rPr lang="ru-RU" sz="1400" b="1" dirty="0">
                <a:solidFill>
                  <a:srgbClr val="9D58F2"/>
                </a:solidFill>
              </a:rPr>
              <a:t>. </a:t>
            </a:r>
            <a:r>
              <a:rPr lang="ru-RU" sz="1400" dirty="0"/>
              <a:t>на сертификацию систем менеджмента </a:t>
            </a:r>
          </a:p>
          <a:p>
            <a:endParaRPr lang="ru-RU" sz="1400" dirty="0"/>
          </a:p>
          <a:p>
            <a:r>
              <a:rPr lang="ru-RU" sz="1500" b="1" dirty="0">
                <a:solidFill>
                  <a:srgbClr val="0070C0"/>
                </a:solidFill>
              </a:rPr>
              <a:t>Инжиниринг (1427-ПП)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до </a:t>
            </a:r>
            <a:r>
              <a:rPr lang="ru-RU" sz="1400" b="1" dirty="0">
                <a:solidFill>
                  <a:srgbClr val="9D58F2"/>
                </a:solidFill>
              </a:rPr>
              <a:t>50 </a:t>
            </a:r>
            <a:r>
              <a:rPr lang="ru-RU" sz="1400" b="1" dirty="0" err="1">
                <a:solidFill>
                  <a:srgbClr val="9D58F2"/>
                </a:solidFill>
              </a:rPr>
              <a:t>млн.руб</a:t>
            </a:r>
            <a:r>
              <a:rPr lang="ru-RU" sz="1400" b="1" dirty="0">
                <a:solidFill>
                  <a:srgbClr val="9D58F2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до </a:t>
            </a:r>
            <a:r>
              <a:rPr lang="ru-RU" sz="1400" b="1" dirty="0"/>
              <a:t>50% затрат </a:t>
            </a:r>
            <a:r>
              <a:rPr lang="ru-RU" sz="1400" dirty="0"/>
              <a:t>на разработку моделей, ТУ, КД; изготовление опытных образцов, прототипов, партий; проведение испытаний; приобретение оборудования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D7EBF6-08B8-43E2-AF43-2DAB2F6D623A}"/>
              </a:ext>
            </a:extLst>
          </p:cNvPr>
          <p:cNvSpPr txBox="1"/>
          <p:nvPr/>
        </p:nvSpPr>
        <p:spPr>
          <a:xfrm>
            <a:off x="950748" y="138691"/>
            <a:ext cx="824482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0070C0"/>
                </a:solidFill>
              </a:rPr>
              <a:t>КИП (1863-ПП)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до 600 </a:t>
            </a:r>
            <a:r>
              <a:rPr lang="ru-RU" sz="1400" dirty="0" err="1"/>
              <a:t>млн.руб</a:t>
            </a:r>
            <a:r>
              <a:rPr lang="ru-RU" sz="1400" dirty="0"/>
              <a:t>. (200 </a:t>
            </a:r>
            <a:r>
              <a:rPr lang="ru-RU" sz="1400" dirty="0" err="1"/>
              <a:t>млн.руб</a:t>
            </a:r>
            <a:r>
              <a:rPr lang="ru-RU" sz="1400" dirty="0"/>
              <a:t>. в год)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до 15% затрат на реализацию проекта (строительство, затраты на оборудование, ПО, РИД)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до 4,25% (</a:t>
            </a:r>
            <a:r>
              <a:rPr lang="ru-RU" sz="1400" dirty="0" err="1"/>
              <a:t>ключ.ставка</a:t>
            </a:r>
            <a:r>
              <a:rPr lang="ru-RU" sz="1400" dirty="0"/>
              <a:t>) – в случае компенсации % по кредитам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A84D39-E910-4749-9933-79207769F6D6}"/>
              </a:ext>
            </a:extLst>
          </p:cNvPr>
          <p:cNvSpPr txBox="1"/>
          <p:nvPr/>
        </p:nvSpPr>
        <p:spPr>
          <a:xfrm>
            <a:off x="965886" y="5971095"/>
            <a:ext cx="837885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0070C0"/>
                </a:solidFill>
              </a:rPr>
              <a:t>Прочее:</a:t>
            </a:r>
          </a:p>
          <a:p>
            <a:r>
              <a:rPr lang="ru-RU" sz="1400" dirty="0"/>
              <a:t>Субсидии для социальных предприятий, франчайзи, коворкингов, УК технопарков</a:t>
            </a:r>
          </a:p>
          <a:p>
            <a:r>
              <a:rPr lang="ru-RU" sz="1400" dirty="0"/>
              <a:t>Компенсация расходов на продвижение на торговых площадках, оплату услуг сервисов по доставке</a:t>
            </a:r>
          </a:p>
        </p:txBody>
      </p:sp>
    </p:spTree>
    <p:extLst>
      <p:ext uri="{BB962C8B-B14F-4D97-AF65-F5344CB8AC3E}">
        <p14:creationId xmlns:p14="http://schemas.microsoft.com/office/powerpoint/2010/main" val="634468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12226B-BB00-4A32-9007-7D6814DC8817}"/>
              </a:ext>
            </a:extLst>
          </p:cNvPr>
          <p:cNvSpPr/>
          <p:nvPr/>
        </p:nvSpPr>
        <p:spPr>
          <a:xfrm rot="16200000">
            <a:off x="-1997730" y="3254551"/>
            <a:ext cx="48521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КЛЮЧЕВЫЕ ИНСТРУМЕНТЫ ДОСТИЖЕНИЯ ПОКАЗАТЕЛЕЙ ДЕЯТЕЛЬНОСТИ КП КРЗ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6CDB50-FFEB-4353-BE1D-2BDC2657F056}"/>
              </a:ext>
            </a:extLst>
          </p:cNvPr>
          <p:cNvSpPr txBox="1"/>
          <p:nvPr/>
        </p:nvSpPr>
        <p:spPr>
          <a:xfrm>
            <a:off x="125011" y="6308739"/>
            <a:ext cx="7639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22</a:t>
            </a:r>
            <a:r>
              <a:rPr lang="en-US" sz="1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</a:t>
            </a:r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22</a:t>
            </a:r>
            <a:endParaRPr lang="ru-RU" sz="12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D3A9E1E-8894-49E1-A0D3-65B4130457E2}"/>
              </a:ext>
            </a:extLst>
          </p:cNvPr>
          <p:cNvSpPr/>
          <p:nvPr/>
        </p:nvSpPr>
        <p:spPr>
          <a:xfrm rot="16200000">
            <a:off x="-1845330" y="3437449"/>
            <a:ext cx="48521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РАСПРЕДЕЛЕНИЕ БЮДЖЕТА ПО СТАТЬЯМ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FFFE37-2121-4095-B43B-3064164D2F13}"/>
              </a:ext>
            </a:extLst>
          </p:cNvPr>
          <p:cNvSpPr txBox="1"/>
          <p:nvPr/>
        </p:nvSpPr>
        <p:spPr>
          <a:xfrm>
            <a:off x="277411" y="6461139"/>
            <a:ext cx="7639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</a:t>
            </a:r>
            <a:r>
              <a:rPr lang="en-US" sz="1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</a:t>
            </a:r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22</a:t>
            </a:r>
            <a:endParaRPr lang="ru-RU" sz="1200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9F00A74-581E-4B57-AEED-63CA7A3FC3C6}"/>
              </a:ext>
            </a:extLst>
          </p:cNvPr>
          <p:cNvGrpSpPr/>
          <p:nvPr/>
        </p:nvGrpSpPr>
        <p:grpSpPr>
          <a:xfrm>
            <a:off x="0" y="0"/>
            <a:ext cx="889000" cy="6858000"/>
            <a:chOff x="2483768" y="0"/>
            <a:chExt cx="889000" cy="6858000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8288C382-2235-4D4D-99D7-47DCC0E2B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0"/>
              <a:ext cx="889000" cy="6858000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16CD27D-8C6E-4D52-9950-3051515F0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7378" y="188640"/>
              <a:ext cx="355597" cy="431797"/>
            </a:xfrm>
            <a:prstGeom prst="rect">
              <a:avLst/>
            </a:prstGeom>
          </p:spPr>
        </p:pic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85D5B4F-3FB6-4ACA-BEF7-B1E3AD971936}"/>
              </a:ext>
            </a:extLst>
          </p:cNvPr>
          <p:cNvSpPr/>
          <p:nvPr/>
        </p:nvSpPr>
        <p:spPr>
          <a:xfrm rot="16200000">
            <a:off x="-1997730" y="3285049"/>
            <a:ext cx="48521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ТРЕБОВАНИЯ К ПОЛУЧАТЕЛЯМ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702E4F-CFFC-41A7-84DD-D75BF7B278B5}"/>
              </a:ext>
            </a:extLst>
          </p:cNvPr>
          <p:cNvSpPr txBox="1"/>
          <p:nvPr/>
        </p:nvSpPr>
        <p:spPr>
          <a:xfrm>
            <a:off x="125011" y="6308739"/>
            <a:ext cx="7639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3/5</a:t>
            </a:r>
            <a:endParaRPr lang="ru-RU" sz="1200" dirty="0"/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221F9877-FDD1-4865-B93C-CFFC68C1D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40941"/>
              </p:ext>
            </p:extLst>
          </p:nvPr>
        </p:nvGraphicFramePr>
        <p:xfrm>
          <a:off x="887411" y="34078"/>
          <a:ext cx="8131579" cy="6475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213">
                  <a:extLst>
                    <a:ext uri="{9D8B030D-6E8A-4147-A177-3AD203B41FA5}">
                      <a16:colId xmlns:a16="http://schemas.microsoft.com/office/drawing/2014/main" val="2727408601"/>
                    </a:ext>
                  </a:extLst>
                </a:gridCol>
                <a:gridCol w="1326102">
                  <a:extLst>
                    <a:ext uri="{9D8B030D-6E8A-4147-A177-3AD203B41FA5}">
                      <a16:colId xmlns:a16="http://schemas.microsoft.com/office/drawing/2014/main" val="3924070518"/>
                    </a:ext>
                  </a:extLst>
                </a:gridCol>
                <a:gridCol w="813158">
                  <a:extLst>
                    <a:ext uri="{9D8B030D-6E8A-4147-A177-3AD203B41FA5}">
                      <a16:colId xmlns:a16="http://schemas.microsoft.com/office/drawing/2014/main" val="3142755521"/>
                    </a:ext>
                  </a:extLst>
                </a:gridCol>
                <a:gridCol w="813158">
                  <a:extLst>
                    <a:ext uri="{9D8B030D-6E8A-4147-A177-3AD203B41FA5}">
                      <a16:colId xmlns:a16="http://schemas.microsoft.com/office/drawing/2014/main" val="105071657"/>
                    </a:ext>
                  </a:extLst>
                </a:gridCol>
                <a:gridCol w="813158">
                  <a:extLst>
                    <a:ext uri="{9D8B030D-6E8A-4147-A177-3AD203B41FA5}">
                      <a16:colId xmlns:a16="http://schemas.microsoft.com/office/drawing/2014/main" val="169043083"/>
                    </a:ext>
                  </a:extLst>
                </a:gridCol>
                <a:gridCol w="813158">
                  <a:extLst>
                    <a:ext uri="{9D8B030D-6E8A-4147-A177-3AD203B41FA5}">
                      <a16:colId xmlns:a16="http://schemas.microsoft.com/office/drawing/2014/main" val="1709104456"/>
                    </a:ext>
                  </a:extLst>
                </a:gridCol>
                <a:gridCol w="813158">
                  <a:extLst>
                    <a:ext uri="{9D8B030D-6E8A-4147-A177-3AD203B41FA5}">
                      <a16:colId xmlns:a16="http://schemas.microsoft.com/office/drawing/2014/main" val="528288799"/>
                    </a:ext>
                  </a:extLst>
                </a:gridCol>
                <a:gridCol w="813158">
                  <a:extLst>
                    <a:ext uri="{9D8B030D-6E8A-4147-A177-3AD203B41FA5}">
                      <a16:colId xmlns:a16="http://schemas.microsoft.com/office/drawing/2014/main" val="2831199972"/>
                    </a:ext>
                  </a:extLst>
                </a:gridCol>
                <a:gridCol w="813158">
                  <a:extLst>
                    <a:ext uri="{9D8B030D-6E8A-4147-A177-3AD203B41FA5}">
                      <a16:colId xmlns:a16="http://schemas.microsoft.com/office/drawing/2014/main" val="4047319692"/>
                    </a:ext>
                  </a:extLst>
                </a:gridCol>
                <a:gridCol w="813158">
                  <a:extLst>
                    <a:ext uri="{9D8B030D-6E8A-4147-A177-3AD203B41FA5}">
                      <a16:colId xmlns:a16="http://schemas.microsoft.com/office/drawing/2014/main" val="24424475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Критерий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1863-ПП</a:t>
                      </a:r>
                    </a:p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КИП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343-ПП выставки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618-ПП обучение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741-ПП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оборудов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646-ПП (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кешбэк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646-ПП (транспорт)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646-ПП (другое)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1427-ПП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инжинир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1409910"/>
                  </a:ext>
                </a:extLst>
              </a:tr>
              <a:tr h="2113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МСП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приоритет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61026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Москва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да*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8115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Отсутствие действующего договора на те же цели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6041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реорганизация, ликвидация, банкротство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3264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иностранное юл, оффшор не более 50% УК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8570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Возраст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мес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мес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мес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мес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мес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года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3660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Долги по налогам, не более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тыс.руб.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</a:t>
                      </a:r>
                    </a:p>
                    <a:p>
                      <a:pPr algn="ctr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тыс.руб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тыс.руб.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тыс.руб.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тыс.руб.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тыс.руб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742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Вид деятельности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только для участников МИК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торговая, посредническая, агентская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топливно-энергетическая отрасль. Не сырьевые или топливно-энергетические товары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только для участников МИК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5119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Отсутствие нарушений по договорам </a:t>
                      </a:r>
                      <a:r>
                        <a:rPr lang="ru-RU" sz="12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субс</a:t>
                      </a:r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года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года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года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года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года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года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года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2673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Период возмещения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Для инвестиций- с 01.01.15. Для кредитов - с 01.01.19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 01.01.19 по 01.12.20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 01.01.19 до дня подачи заявки (окончание обучения)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оборудование - 12 мес.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лизинг - с 01.01.20 до 31.12.22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кредит - с 01.01.19 до 31.12.21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 01.01.19 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С 01.01.17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 01.01.18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5818783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A95775C-70F2-4A4D-9410-3A39EA152830}"/>
              </a:ext>
            </a:extLst>
          </p:cNvPr>
          <p:cNvSpPr/>
          <p:nvPr/>
        </p:nvSpPr>
        <p:spPr>
          <a:xfrm>
            <a:off x="887411" y="6543245"/>
            <a:ext cx="77170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000000"/>
                </a:solidFill>
                <a:latin typeface="Calibri" panose="020F0502020204030204" pitchFamily="34" charset="0"/>
              </a:rPr>
              <a:t>* если есть подразделения не в Москве, не менее 50% налогов должны поступать в бюджет Москвы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2758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12226B-BB00-4A32-9007-7D6814DC8817}"/>
              </a:ext>
            </a:extLst>
          </p:cNvPr>
          <p:cNvSpPr/>
          <p:nvPr/>
        </p:nvSpPr>
        <p:spPr>
          <a:xfrm rot="16200000">
            <a:off x="-1997730" y="3254551"/>
            <a:ext cx="48521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КЛЮЧЕВЫЕ ИНСТРУМЕНТЫ ДОСТИЖЕНИЯ ПОКАЗАТЕЛЕЙ ДЕЯТЕЛЬНОСТИ КП КРЗ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6CDB50-FFEB-4353-BE1D-2BDC2657F056}"/>
              </a:ext>
            </a:extLst>
          </p:cNvPr>
          <p:cNvSpPr txBox="1"/>
          <p:nvPr/>
        </p:nvSpPr>
        <p:spPr>
          <a:xfrm>
            <a:off x="125011" y="6308739"/>
            <a:ext cx="7639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22</a:t>
            </a:r>
            <a:r>
              <a:rPr lang="en-US" sz="1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</a:t>
            </a:r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22</a:t>
            </a:r>
            <a:endParaRPr lang="ru-RU" sz="12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D3A9E1E-8894-49E1-A0D3-65B4130457E2}"/>
              </a:ext>
            </a:extLst>
          </p:cNvPr>
          <p:cNvSpPr/>
          <p:nvPr/>
        </p:nvSpPr>
        <p:spPr>
          <a:xfrm rot="16200000">
            <a:off x="-1845330" y="3437449"/>
            <a:ext cx="48521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РАСПРЕДЕЛЕНИЕ БЮДЖЕТА ПО СТАТЬЯМ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FFFE37-2121-4095-B43B-3064164D2F13}"/>
              </a:ext>
            </a:extLst>
          </p:cNvPr>
          <p:cNvSpPr txBox="1"/>
          <p:nvPr/>
        </p:nvSpPr>
        <p:spPr>
          <a:xfrm>
            <a:off x="277411" y="6461139"/>
            <a:ext cx="7639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</a:t>
            </a:r>
            <a:r>
              <a:rPr lang="en-US" sz="1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</a:t>
            </a:r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22</a:t>
            </a:r>
            <a:endParaRPr lang="ru-RU" sz="1200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9F00A74-581E-4B57-AEED-63CA7A3FC3C6}"/>
              </a:ext>
            </a:extLst>
          </p:cNvPr>
          <p:cNvGrpSpPr/>
          <p:nvPr/>
        </p:nvGrpSpPr>
        <p:grpSpPr>
          <a:xfrm>
            <a:off x="0" y="0"/>
            <a:ext cx="889000" cy="6858000"/>
            <a:chOff x="2483768" y="0"/>
            <a:chExt cx="889000" cy="6858000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8288C382-2235-4D4D-99D7-47DCC0E2B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0"/>
              <a:ext cx="889000" cy="6858000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16CD27D-8C6E-4D52-9950-3051515F0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7378" y="188640"/>
              <a:ext cx="355597" cy="431797"/>
            </a:xfrm>
            <a:prstGeom prst="rect">
              <a:avLst/>
            </a:prstGeom>
          </p:spPr>
        </p:pic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85D5B4F-3FB6-4ACA-BEF7-B1E3AD971936}"/>
              </a:ext>
            </a:extLst>
          </p:cNvPr>
          <p:cNvSpPr/>
          <p:nvPr/>
        </p:nvSpPr>
        <p:spPr>
          <a:xfrm rot="16200000">
            <a:off x="-1997730" y="3285049"/>
            <a:ext cx="48521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ОСНОВНЫЕ ОШИБКИ ПРИ ПОДАЧЕ ЗАЯВОК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702E4F-CFFC-41A7-84DD-D75BF7B278B5}"/>
              </a:ext>
            </a:extLst>
          </p:cNvPr>
          <p:cNvSpPr txBox="1"/>
          <p:nvPr/>
        </p:nvSpPr>
        <p:spPr>
          <a:xfrm>
            <a:off x="125011" y="6308739"/>
            <a:ext cx="7639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4/5</a:t>
            </a:r>
            <a:endParaRPr lang="ru-RU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D7EBF6-08B8-43E2-AF43-2DAB2F6D623A}"/>
              </a:ext>
            </a:extLst>
          </p:cNvPr>
          <p:cNvSpPr txBox="1"/>
          <p:nvPr/>
        </p:nvSpPr>
        <p:spPr>
          <a:xfrm>
            <a:off x="1126039" y="-3089"/>
            <a:ext cx="7744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Общие ошибки: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несоответствие критериям, предъявляемым заявителю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неполный комплект документов или некорректно оформленные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несоблюдение периода осуществления расходов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специфические критерии для заявителей: участник МИК / резидент технопарка и т.п., определенный ОКВЭД, приоритетные отрасли  и др.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6F6FED-EEF8-4624-B49D-468B26FD965E}"/>
              </a:ext>
            </a:extLst>
          </p:cNvPr>
          <p:cNvSpPr txBox="1"/>
          <p:nvPr/>
        </p:nvSpPr>
        <p:spPr>
          <a:xfrm>
            <a:off x="948602" y="1564104"/>
            <a:ext cx="362339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Специфические ошибки:</a:t>
            </a:r>
          </a:p>
          <a:p>
            <a:r>
              <a:rPr lang="ru-RU" sz="1600" b="1" dirty="0">
                <a:solidFill>
                  <a:srgbClr val="9D58F2"/>
                </a:solidFill>
              </a:rPr>
              <a:t>Оборудование</a:t>
            </a:r>
            <a:r>
              <a:rPr lang="ru-RU" sz="16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не 4-10 амортизационная группа,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оборудование не в Москве,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транспортные средства,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 случае лизинга – договором не предусмотрен переход права собственности</a:t>
            </a:r>
          </a:p>
          <a:p>
            <a:endParaRPr lang="ru-RU" sz="1600" dirty="0"/>
          </a:p>
          <a:p>
            <a:r>
              <a:rPr lang="ru-RU" sz="1600" b="1" dirty="0">
                <a:solidFill>
                  <a:srgbClr val="9D58F2"/>
                </a:solidFill>
              </a:rPr>
              <a:t>Выставки: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мероприятия нет в утвержденном перечне</a:t>
            </a:r>
          </a:p>
          <a:p>
            <a:endParaRPr lang="ru-RU" sz="1600" dirty="0"/>
          </a:p>
          <a:p>
            <a:r>
              <a:rPr lang="ru-RU" sz="1600" b="1" dirty="0">
                <a:solidFill>
                  <a:srgbClr val="9D58F2"/>
                </a:solidFill>
              </a:rPr>
              <a:t>Обучение: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специальности нет в утвержденном перечне,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у образовательной организации нет лицензии,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зарплата ниже минимальной по трехстороннему соглашению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44BE4B-2339-4227-9472-33F0A90F149A}"/>
              </a:ext>
            </a:extLst>
          </p:cNvPr>
          <p:cNvSpPr txBox="1"/>
          <p:nvPr/>
        </p:nvSpPr>
        <p:spPr>
          <a:xfrm>
            <a:off x="4576365" y="1564104"/>
            <a:ext cx="444698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solidFill>
                  <a:srgbClr val="9D58F2"/>
                </a:solidFill>
              </a:rPr>
              <a:t>Инжиниринг: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возмещение не расходов на оплату по договорам, а собственных затрат на инжиниринг,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нет выручки от реализации соответствующих товаров в последний год</a:t>
            </a:r>
          </a:p>
          <a:p>
            <a:r>
              <a:rPr lang="ru-RU" sz="1600" b="1" dirty="0">
                <a:solidFill>
                  <a:srgbClr val="9D58F2"/>
                </a:solidFill>
              </a:rPr>
              <a:t>Экспорт (</a:t>
            </a:r>
            <a:r>
              <a:rPr lang="ru-RU" sz="1600" b="1" dirty="0" err="1">
                <a:solidFill>
                  <a:srgbClr val="9D58F2"/>
                </a:solidFill>
              </a:rPr>
              <a:t>кешбэк</a:t>
            </a:r>
            <a:r>
              <a:rPr lang="ru-RU" sz="1600" b="1" dirty="0">
                <a:solidFill>
                  <a:srgbClr val="9D58F2"/>
                </a:solidFill>
              </a:rPr>
              <a:t>):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сумма контракта меньше 6 </a:t>
            </a:r>
            <a:r>
              <a:rPr lang="ru-RU" sz="1600" dirty="0" err="1">
                <a:solidFill>
                  <a:prstClr val="black"/>
                </a:solidFill>
              </a:rPr>
              <a:t>млн.руб</a:t>
            </a:r>
            <a:r>
              <a:rPr lang="ru-RU" sz="1600" dirty="0">
                <a:solidFill>
                  <a:prstClr val="black"/>
                </a:solidFill>
              </a:rPr>
              <a:t>.,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нет роста экспортной выручки по сравнению с предыдущим годом</a:t>
            </a:r>
          </a:p>
          <a:p>
            <a:r>
              <a:rPr lang="ru-RU" sz="1600" b="1" dirty="0">
                <a:solidFill>
                  <a:srgbClr val="9D58F2"/>
                </a:solidFill>
              </a:rPr>
              <a:t>Экспорт (транспортировка и др.): </a:t>
            </a:r>
            <a:endParaRPr lang="ru-RU" sz="16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товары произведены не в Москве,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аффилированность с перевозчиком,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получение экспортного </a:t>
            </a:r>
            <a:r>
              <a:rPr lang="ru-RU" sz="1600" dirty="0" err="1">
                <a:solidFill>
                  <a:prstClr val="black"/>
                </a:solidFill>
              </a:rPr>
              <a:t>кешбэка</a:t>
            </a:r>
            <a:r>
              <a:rPr lang="ru-RU" sz="1600" dirty="0">
                <a:solidFill>
                  <a:prstClr val="black"/>
                </a:solidFill>
              </a:rPr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транспортировка не до конечного пункта за рубежом</a:t>
            </a:r>
          </a:p>
          <a:p>
            <a:pPr lvl="0"/>
            <a:r>
              <a:rPr lang="ru-RU" sz="1600" b="1" dirty="0">
                <a:solidFill>
                  <a:srgbClr val="9D58F2"/>
                </a:solidFill>
              </a:rPr>
              <a:t>КИП: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«некомплектность» затрат,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несоблюдение требования по ФОТ (20% сверх средней з/п по отрасли),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ССЧ - менее 30 сотрудников</a:t>
            </a:r>
          </a:p>
        </p:txBody>
      </p:sp>
    </p:spTree>
    <p:extLst>
      <p:ext uri="{BB962C8B-B14F-4D97-AF65-F5344CB8AC3E}">
        <p14:creationId xmlns:p14="http://schemas.microsoft.com/office/powerpoint/2010/main" val="4034214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12226B-BB00-4A32-9007-7D6814DC8817}"/>
              </a:ext>
            </a:extLst>
          </p:cNvPr>
          <p:cNvSpPr/>
          <p:nvPr/>
        </p:nvSpPr>
        <p:spPr>
          <a:xfrm rot="16200000">
            <a:off x="-1997730" y="3254551"/>
            <a:ext cx="48521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КЛЮЧЕВЫЕ ИНСТРУМЕНТЫ ДОСТИЖЕНИЯ ПОКАЗАТЕЛЕЙ ДЕЯТЕЛЬНОСТИ КП КРЗ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6CDB50-FFEB-4353-BE1D-2BDC2657F056}"/>
              </a:ext>
            </a:extLst>
          </p:cNvPr>
          <p:cNvSpPr txBox="1"/>
          <p:nvPr/>
        </p:nvSpPr>
        <p:spPr>
          <a:xfrm>
            <a:off x="125011" y="6308739"/>
            <a:ext cx="7639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22</a:t>
            </a:r>
            <a:r>
              <a:rPr lang="en-US" sz="1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</a:t>
            </a:r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22</a:t>
            </a:r>
            <a:endParaRPr lang="ru-RU" sz="12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D3A9E1E-8894-49E1-A0D3-65B4130457E2}"/>
              </a:ext>
            </a:extLst>
          </p:cNvPr>
          <p:cNvSpPr/>
          <p:nvPr/>
        </p:nvSpPr>
        <p:spPr>
          <a:xfrm rot="16200000">
            <a:off x="-1845330" y="3437449"/>
            <a:ext cx="48521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РАСПРЕДЕЛЕНИЕ БЮДЖЕТА ПО СТАТЬЯМ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FFFE37-2121-4095-B43B-3064164D2F13}"/>
              </a:ext>
            </a:extLst>
          </p:cNvPr>
          <p:cNvSpPr txBox="1"/>
          <p:nvPr/>
        </p:nvSpPr>
        <p:spPr>
          <a:xfrm>
            <a:off x="277411" y="6461139"/>
            <a:ext cx="7639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</a:t>
            </a:r>
            <a:r>
              <a:rPr lang="en-US" sz="1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</a:t>
            </a:r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22</a:t>
            </a:r>
            <a:endParaRPr lang="ru-RU" sz="1200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9F00A74-581E-4B57-AEED-63CA7A3FC3C6}"/>
              </a:ext>
            </a:extLst>
          </p:cNvPr>
          <p:cNvGrpSpPr/>
          <p:nvPr/>
        </p:nvGrpSpPr>
        <p:grpSpPr>
          <a:xfrm>
            <a:off x="0" y="0"/>
            <a:ext cx="889000" cy="6858000"/>
            <a:chOff x="2483768" y="0"/>
            <a:chExt cx="889000" cy="6858000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8288C382-2235-4D4D-99D7-47DCC0E2B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0"/>
              <a:ext cx="889000" cy="6858000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16CD27D-8C6E-4D52-9950-3051515F0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7378" y="188640"/>
              <a:ext cx="355597" cy="431797"/>
            </a:xfrm>
            <a:prstGeom prst="rect">
              <a:avLst/>
            </a:prstGeom>
          </p:spPr>
        </p:pic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85D5B4F-3FB6-4ACA-BEF7-B1E3AD971936}"/>
              </a:ext>
            </a:extLst>
          </p:cNvPr>
          <p:cNvSpPr/>
          <p:nvPr/>
        </p:nvSpPr>
        <p:spPr>
          <a:xfrm rot="16200000">
            <a:off x="-1997730" y="3285049"/>
            <a:ext cx="48521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ОБРАЩАЙТЕСЬ!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702E4F-CFFC-41A7-84DD-D75BF7B278B5}"/>
              </a:ext>
            </a:extLst>
          </p:cNvPr>
          <p:cNvSpPr txBox="1"/>
          <p:nvPr/>
        </p:nvSpPr>
        <p:spPr>
          <a:xfrm>
            <a:off x="125011" y="6308739"/>
            <a:ext cx="7639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5/5</a:t>
            </a:r>
            <a:endParaRPr lang="ru-RU" sz="1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039D73-F43C-4F32-920B-29D9373D4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424" y="671821"/>
            <a:ext cx="1989424" cy="27440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EB5398-2522-4BBB-9AD5-D939428A3A32}"/>
              </a:ext>
            </a:extLst>
          </p:cNvPr>
          <p:cNvSpPr txBox="1"/>
          <p:nvPr/>
        </p:nvSpPr>
        <p:spPr>
          <a:xfrm>
            <a:off x="4455273" y="620437"/>
            <a:ext cx="43590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Бычкова Ольга Борисовна </a:t>
            </a:r>
          </a:p>
          <a:p>
            <a:endParaRPr lang="ru-RU" dirty="0"/>
          </a:p>
          <a:p>
            <a:r>
              <a:rPr lang="ru-RU" dirty="0"/>
              <a:t>Должность: заместитель директора </a:t>
            </a:r>
          </a:p>
          <a:p>
            <a:r>
              <a:rPr lang="ru-RU" dirty="0"/>
              <a:t>по привлечению инвестиций</a:t>
            </a:r>
          </a:p>
          <a:p>
            <a:endParaRPr lang="ru-RU" dirty="0"/>
          </a:p>
          <a:p>
            <a:r>
              <a:rPr lang="ru-RU" dirty="0"/>
              <a:t>Казенное предприятие города Москвы «Корпорация развития Зеленограда»</a:t>
            </a:r>
          </a:p>
          <a:p>
            <a:endParaRPr lang="ru-RU" dirty="0"/>
          </a:p>
          <a:p>
            <a:r>
              <a:rPr lang="en-US" dirty="0">
                <a:hlinkClick r:id="rId5"/>
              </a:rPr>
              <a:t>http://www.technounity.ru</a:t>
            </a:r>
            <a:r>
              <a:rPr lang="ru-RU" dirty="0"/>
              <a:t> </a:t>
            </a:r>
          </a:p>
          <a:p>
            <a:br>
              <a:rPr lang="ru-RU" dirty="0"/>
            </a:br>
            <a:r>
              <a:rPr lang="ru-RU" dirty="0"/>
              <a:t>Тел.: +7 (499) 214-00-01 доб. 127</a:t>
            </a:r>
          </a:p>
          <a:p>
            <a:endParaRPr lang="ru-RU" dirty="0"/>
          </a:p>
          <a:p>
            <a:r>
              <a:rPr lang="ru-RU" dirty="0" err="1"/>
              <a:t>Моб.тел</a:t>
            </a:r>
            <a:r>
              <a:rPr lang="ru-RU" dirty="0"/>
              <a:t>.: +7 (905) 569-60-49</a:t>
            </a:r>
          </a:p>
          <a:p>
            <a:br>
              <a:rPr lang="ru-RU" dirty="0"/>
            </a:b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</a:t>
            </a:r>
            <a:r>
              <a:rPr lang="ru-RU" dirty="0">
                <a:hlinkClick r:id="rId6"/>
              </a:rPr>
              <a:t>olga.bychkova@technounity.ru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1F2D94-F54C-41DE-A88B-2EFDA1FE68BE}"/>
              </a:ext>
            </a:extLst>
          </p:cNvPr>
          <p:cNvSpPr txBox="1"/>
          <p:nvPr/>
        </p:nvSpPr>
        <p:spPr>
          <a:xfrm>
            <a:off x="3347864" y="5696026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48258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5124</TotalTime>
  <Words>860</Words>
  <Application>Microsoft Office PowerPoint</Application>
  <PresentationFormat>Экран (4:3)</PresentationFormat>
  <Paragraphs>224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Lato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man</dc:creator>
  <cp:lastModifiedBy>User</cp:lastModifiedBy>
  <cp:revision>145</cp:revision>
  <cp:lastPrinted>2020-09-04T16:16:52Z</cp:lastPrinted>
  <dcterms:created xsi:type="dcterms:W3CDTF">2020-09-02T09:42:48Z</dcterms:created>
  <dcterms:modified xsi:type="dcterms:W3CDTF">2020-11-25T11:07:00Z</dcterms:modified>
</cp:coreProperties>
</file>