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47" r:id="rId2"/>
    <p:sldId id="258" r:id="rId3"/>
    <p:sldId id="259" r:id="rId4"/>
    <p:sldId id="261" r:id="rId5"/>
    <p:sldId id="351" r:id="rId6"/>
    <p:sldId id="348" r:id="rId7"/>
    <p:sldId id="349" r:id="rId8"/>
    <p:sldId id="352" r:id="rId9"/>
    <p:sldId id="350" r:id="rId10"/>
    <p:sldId id="343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CC1BA42-1984-4371-AE6A-9BBB0CD68C6A}">
          <p14:sldIdLst>
            <p14:sldId id="347"/>
            <p14:sldId id="258"/>
            <p14:sldId id="259"/>
            <p14:sldId id="261"/>
            <p14:sldId id="351"/>
            <p14:sldId id="348"/>
            <p14:sldId id="349"/>
            <p14:sldId id="352"/>
            <p14:sldId id="350"/>
            <p14:sldId id="34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3A83"/>
    <a:srgbClr val="053E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rgbClr val="03B0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63AD-4A03-906D-81F29CC3DA79}"/>
              </c:ext>
            </c:extLst>
          </c:dPt>
          <c:dPt>
            <c:idx val="1"/>
            <c:bubble3D val="0"/>
            <c:spPr>
              <a:solidFill>
                <a:srgbClr val="7F7F7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3AD-4A03-906D-81F29CC3DA79}"/>
              </c:ext>
            </c:extLst>
          </c:dPt>
          <c:dPt>
            <c:idx val="2"/>
            <c:bubble3D val="0"/>
            <c:spPr>
              <a:solidFill>
                <a:srgbClr val="053E9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63AD-4A03-906D-81F29CC3DA79}"/>
              </c:ext>
            </c:extLst>
          </c:dPt>
          <c:dPt>
            <c:idx val="3"/>
            <c:bubble3D val="0"/>
            <c:spPr>
              <a:solidFill>
                <a:srgbClr val="051C4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3AD-4A03-906D-81F29CC3DA79}"/>
              </c:ext>
            </c:extLst>
          </c:dPt>
          <c:cat>
            <c:strRef>
              <c:f>Лист1!$A$2:$A$5</c:f>
              <c:strCache>
                <c:ptCount val="4"/>
                <c:pt idx="0">
                  <c:v>Запущен</c:v>
                </c:pt>
                <c:pt idx="1">
                  <c:v>Сроки</c:v>
                </c:pt>
                <c:pt idx="2">
                  <c:v>Нет информации</c:v>
                </c:pt>
                <c:pt idx="3">
                  <c:v>Невозможен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</c:v>
                </c:pt>
                <c:pt idx="1">
                  <c:v>27</c:v>
                </c:pt>
                <c:pt idx="2">
                  <c:v>7</c:v>
                </c:pt>
                <c:pt idx="3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AD-4A03-906D-81F29CC3DA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58FD6-60C0-4D5E-A05A-1B0B155FEB7C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E2D6FE-4A8F-4BF0-BD52-D8ED8966D240}" type="slidenum">
              <a:rPr lang="ru-RU" smtClean="0"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968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E2CD36-E39F-4B37-8D22-2E6212AD7A4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9110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E2CD36-E39F-4B37-8D22-2E6212AD7A4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0714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E2CD36-E39F-4B37-8D22-2E6212AD7A4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8888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E2CD36-E39F-4B37-8D22-2E6212AD7A4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17078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E2CD36-E39F-4B37-8D22-2E6212AD7A4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1783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E2CD36-E39F-4B37-8D22-2E6212AD7A4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33521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E2CD36-E39F-4B37-8D22-2E6212AD7A4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81552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E2CD36-E39F-4B37-8D22-2E6212AD7A4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8882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4D93-E6C0-465B-A771-5F4E17BBD779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AC03-DBAC-452A-9E4A-6CF77251696E}" type="slidenum">
              <a:rPr lang="ru-RU" smtClean="0"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43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4D93-E6C0-465B-A771-5F4E17BBD779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AC03-DBAC-452A-9E4A-6CF77251696E}" type="slidenum">
              <a:rPr lang="ru-RU" smtClean="0"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11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4D93-E6C0-465B-A771-5F4E17BBD779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AC03-DBAC-452A-9E4A-6CF77251696E}" type="slidenum">
              <a:rPr lang="ru-RU" smtClean="0"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304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4D93-E6C0-465B-A771-5F4E17BBD779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AC03-DBAC-452A-9E4A-6CF77251696E}" type="slidenum">
              <a:rPr lang="ru-RU" smtClean="0"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02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4D93-E6C0-465B-A771-5F4E17BBD779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AC03-DBAC-452A-9E4A-6CF77251696E}" type="slidenum">
              <a:rPr lang="ru-RU" smtClean="0"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757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4D93-E6C0-465B-A771-5F4E17BBD779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AC03-DBAC-452A-9E4A-6CF77251696E}" type="slidenum">
              <a:rPr lang="ru-RU" smtClean="0"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043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4D93-E6C0-465B-A771-5F4E17BBD779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AC03-DBAC-452A-9E4A-6CF77251696E}" type="slidenum">
              <a:rPr lang="ru-RU" smtClean="0"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572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4D93-E6C0-465B-A771-5F4E17BBD779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AC03-DBAC-452A-9E4A-6CF77251696E}" type="slidenum">
              <a:rPr lang="ru-RU" smtClean="0"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983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4D93-E6C0-465B-A771-5F4E17BBD779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AC03-DBAC-452A-9E4A-6CF77251696E}" type="slidenum">
              <a:rPr lang="ru-RU" smtClean="0"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808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4D93-E6C0-465B-A771-5F4E17BBD779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AC03-DBAC-452A-9E4A-6CF77251696E}" type="slidenum">
              <a:rPr lang="ru-RU" smtClean="0"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370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4D93-E6C0-465B-A771-5F4E17BBD779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AC03-DBAC-452A-9E4A-6CF77251696E}" type="slidenum">
              <a:rPr lang="ru-RU" smtClean="0"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768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D4D93-E6C0-465B-A771-5F4E17BBD779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1AC03-DBAC-452A-9E4A-6CF77251696E}" type="slidenum">
              <a:rPr lang="ru-RU" smtClean="0"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669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sv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Relationship Id="rId9" Type="http://schemas.openxmlformats.org/officeDocument/2006/relationships/image" Target="../media/image16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498764" y="2382979"/>
            <a:ext cx="570807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ЦИФРОВИЗАЦИЯ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СТРОИТЕЛЬНОЙ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ОТРАСЛИ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309524" y="581435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08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.0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6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.2021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98764" y="5814352"/>
            <a:ext cx="3863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КОЗЛОВ АЛЕКСАНДР СЕРГЕЕВИЧ</a:t>
            </a:r>
          </a:p>
        </p:txBody>
      </p:sp>
    </p:spTree>
    <p:extLst>
      <p:ext uri="{BB962C8B-B14F-4D97-AF65-F5344CB8AC3E}">
        <p14:creationId xmlns:p14="http://schemas.microsoft.com/office/powerpoint/2010/main" val="2867850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498764" y="2936557"/>
            <a:ext cx="614658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824025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58540EF1-1989-4598-B0C9-12C3196AE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0" y="504461"/>
            <a:ext cx="6485663" cy="422380"/>
          </a:xfrm>
        </p:spPr>
        <p:txBody>
          <a:bodyPr>
            <a:noAutofit/>
          </a:bodyPr>
          <a:lstStyle/>
          <a:p>
            <a:pPr algn="r"/>
            <a:r>
              <a:rPr lang="ru-RU" sz="2600" b="1" dirty="0">
                <a:solidFill>
                  <a:srgbClr val="053E95"/>
                </a:solidFill>
                <a:latin typeface="Roboto" pitchFamily="2" charset="0"/>
                <a:ea typeface="Roboto" pitchFamily="2" charset="0"/>
              </a:rPr>
              <a:t>ЦЕЛИ ЦИФРОВОЙ ТРАНСФОРМАЦИИ СТРОИТЕЛЬНОЙ ОТРАСЛИ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E5422A-7C54-4A63-A454-EBE4381731D6}"/>
              </a:ext>
            </a:extLst>
          </p:cNvPr>
          <p:cNvSpPr txBox="1"/>
          <p:nvPr/>
        </p:nvSpPr>
        <p:spPr>
          <a:xfrm>
            <a:off x="5934075" y="1078488"/>
            <a:ext cx="6037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УКАЗ ПРЕЗИДЕНТА РОССИЙСКОЙ ФЕДЕРАЦИИ ОТ </a:t>
            </a: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Times New Roman" panose="02020603050405020304" pitchFamily="18" charset="0"/>
                <a:ea typeface="Roboto" pitchFamily="2" charset="0"/>
                <a:cs typeface="Times New Roman" panose="02020603050405020304" pitchFamily="18" charset="0"/>
              </a:rPr>
              <a:t>21.06.2020 № 474 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rgbClr val="292A2B"/>
              </a:solidFill>
              <a:effectLst/>
              <a:uLnTx/>
              <a:uFillTx/>
              <a:latin typeface="Times New Roman" panose="02020603050405020304" pitchFamily="18" charset="0"/>
              <a:ea typeface="Roboto" pitchFamily="2" charset="0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«О НАЦИОНАЛЬНЫХ ЦЕЛЯХ РАЗВИТИЯ РОССИЙСКОЙ ФЕДЕРАЦИИ НА ПЕРИОД </a:t>
            </a: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Times New Roman" panose="02020603050405020304" pitchFamily="18" charset="0"/>
                <a:ea typeface="Roboto" pitchFamily="2" charset="0"/>
                <a:cs typeface="Times New Roman" panose="02020603050405020304" pitchFamily="18" charset="0"/>
              </a:rPr>
              <a:t>ДО 2030 </a:t>
            </a: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ГОДА»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029D3D-DCCB-4F38-8EEF-96944828A324}"/>
              </a:ext>
            </a:extLst>
          </p:cNvPr>
          <p:cNvSpPr txBox="1"/>
          <p:nvPr/>
        </p:nvSpPr>
        <p:spPr>
          <a:xfrm>
            <a:off x="476470" y="647700"/>
            <a:ext cx="396218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КОМФОРТНАЯ И БЕЗОПАСНАЯ СРЕДА ДЛЯ ЖИЗНИ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5321" y="170779"/>
            <a:ext cx="80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ЦЕЛИ</a:t>
            </a:r>
          </a:p>
        </p:txBody>
      </p:sp>
      <p:grpSp>
        <p:nvGrpSpPr>
          <p:cNvPr id="26" name="Group 4"/>
          <p:cNvGrpSpPr>
            <a:grpSpLocks noChangeAspect="1"/>
          </p:cNvGrpSpPr>
          <p:nvPr/>
        </p:nvGrpSpPr>
        <p:grpSpPr bwMode="auto">
          <a:xfrm>
            <a:off x="215900" y="1117600"/>
            <a:ext cx="212725" cy="182563"/>
            <a:chOff x="136" y="704"/>
            <a:chExt cx="134" cy="115"/>
          </a:xfrm>
        </p:grpSpPr>
        <p:sp>
          <p:nvSpPr>
            <p:cNvPr id="27" name="AutoShape 3"/>
            <p:cNvSpPr>
              <a:spLocks noChangeAspect="1" noChangeArrowheads="1" noTextEdit="1"/>
            </p:cNvSpPr>
            <p:nvPr/>
          </p:nvSpPr>
          <p:spPr bwMode="auto">
            <a:xfrm>
              <a:off x="136" y="704"/>
              <a:ext cx="13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Freeform 5"/>
            <p:cNvSpPr>
              <a:spLocks/>
            </p:cNvSpPr>
            <p:nvPr/>
          </p:nvSpPr>
          <p:spPr bwMode="auto">
            <a:xfrm>
              <a:off x="136" y="757"/>
              <a:ext cx="99" cy="9"/>
            </a:xfrm>
            <a:custGeom>
              <a:avLst/>
              <a:gdLst>
                <a:gd name="T0" fmla="*/ 99 w 99"/>
                <a:gd name="T1" fmla="*/ 4 h 9"/>
                <a:gd name="T2" fmla="*/ 99 w 99"/>
                <a:gd name="T3" fmla="*/ 4 h 9"/>
                <a:gd name="T4" fmla="*/ 97 w 99"/>
                <a:gd name="T5" fmla="*/ 8 h 9"/>
                <a:gd name="T6" fmla="*/ 93 w 99"/>
                <a:gd name="T7" fmla="*/ 9 h 9"/>
                <a:gd name="T8" fmla="*/ 93 w 99"/>
                <a:gd name="T9" fmla="*/ 9 h 9"/>
                <a:gd name="T10" fmla="*/ 93 w 99"/>
                <a:gd name="T11" fmla="*/ 9 h 9"/>
                <a:gd name="T12" fmla="*/ 0 w 99"/>
                <a:gd name="T13" fmla="*/ 9 h 9"/>
                <a:gd name="T14" fmla="*/ 0 w 99"/>
                <a:gd name="T15" fmla="*/ 0 h 9"/>
                <a:gd name="T16" fmla="*/ 93 w 99"/>
                <a:gd name="T17" fmla="*/ 0 h 9"/>
                <a:gd name="T18" fmla="*/ 93 w 99"/>
                <a:gd name="T19" fmla="*/ 0 h 9"/>
                <a:gd name="T20" fmla="*/ 93 w 99"/>
                <a:gd name="T21" fmla="*/ 0 h 9"/>
                <a:gd name="T22" fmla="*/ 93 w 99"/>
                <a:gd name="T23" fmla="*/ 0 h 9"/>
                <a:gd name="T24" fmla="*/ 97 w 99"/>
                <a:gd name="T25" fmla="*/ 1 h 9"/>
                <a:gd name="T26" fmla="*/ 99 w 99"/>
                <a:gd name="T27" fmla="*/ 4 h 9"/>
                <a:gd name="T28" fmla="*/ 99 w 99"/>
                <a:gd name="T29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9" h="9">
                  <a:moveTo>
                    <a:pt x="99" y="4"/>
                  </a:moveTo>
                  <a:lnTo>
                    <a:pt x="99" y="4"/>
                  </a:lnTo>
                  <a:lnTo>
                    <a:pt x="97" y="8"/>
                  </a:lnTo>
                  <a:lnTo>
                    <a:pt x="93" y="9"/>
                  </a:lnTo>
                  <a:lnTo>
                    <a:pt x="93" y="9"/>
                  </a:lnTo>
                  <a:lnTo>
                    <a:pt x="93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93" y="0"/>
                  </a:lnTo>
                  <a:lnTo>
                    <a:pt x="93" y="0"/>
                  </a:lnTo>
                  <a:lnTo>
                    <a:pt x="93" y="0"/>
                  </a:lnTo>
                  <a:lnTo>
                    <a:pt x="93" y="0"/>
                  </a:lnTo>
                  <a:lnTo>
                    <a:pt x="97" y="1"/>
                  </a:lnTo>
                  <a:lnTo>
                    <a:pt x="99" y="4"/>
                  </a:lnTo>
                  <a:lnTo>
                    <a:pt x="99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Freeform 6"/>
            <p:cNvSpPr>
              <a:spLocks/>
            </p:cNvSpPr>
            <p:nvPr/>
          </p:nvSpPr>
          <p:spPr bwMode="auto">
            <a:xfrm>
              <a:off x="136" y="779"/>
              <a:ext cx="72" cy="31"/>
            </a:xfrm>
            <a:custGeom>
              <a:avLst/>
              <a:gdLst>
                <a:gd name="T0" fmla="*/ 72 w 72"/>
                <a:gd name="T1" fmla="*/ 27 h 31"/>
                <a:gd name="T2" fmla="*/ 72 w 72"/>
                <a:gd name="T3" fmla="*/ 27 h 31"/>
                <a:gd name="T4" fmla="*/ 71 w 72"/>
                <a:gd name="T5" fmla="*/ 30 h 31"/>
                <a:gd name="T6" fmla="*/ 68 w 72"/>
                <a:gd name="T7" fmla="*/ 31 h 31"/>
                <a:gd name="T8" fmla="*/ 68 w 72"/>
                <a:gd name="T9" fmla="*/ 31 h 31"/>
                <a:gd name="T10" fmla="*/ 66 w 72"/>
                <a:gd name="T11" fmla="*/ 31 h 31"/>
                <a:gd name="T12" fmla="*/ 49 w 72"/>
                <a:gd name="T13" fmla="*/ 31 h 31"/>
                <a:gd name="T14" fmla="*/ 49 w 72"/>
                <a:gd name="T15" fmla="*/ 31 h 31"/>
                <a:gd name="T16" fmla="*/ 47 w 72"/>
                <a:gd name="T17" fmla="*/ 31 h 31"/>
                <a:gd name="T18" fmla="*/ 45 w 72"/>
                <a:gd name="T19" fmla="*/ 30 h 31"/>
                <a:gd name="T20" fmla="*/ 31 w 72"/>
                <a:gd name="T21" fmla="*/ 12 h 31"/>
                <a:gd name="T22" fmla="*/ 0 w 72"/>
                <a:gd name="T23" fmla="*/ 12 h 31"/>
                <a:gd name="T24" fmla="*/ 0 w 72"/>
                <a:gd name="T25" fmla="*/ 0 h 31"/>
                <a:gd name="T26" fmla="*/ 34 w 72"/>
                <a:gd name="T27" fmla="*/ 0 h 31"/>
                <a:gd name="T28" fmla="*/ 34 w 72"/>
                <a:gd name="T29" fmla="*/ 0 h 31"/>
                <a:gd name="T30" fmla="*/ 35 w 72"/>
                <a:gd name="T31" fmla="*/ 0 h 31"/>
                <a:gd name="T32" fmla="*/ 38 w 72"/>
                <a:gd name="T33" fmla="*/ 3 h 31"/>
                <a:gd name="T34" fmla="*/ 52 w 72"/>
                <a:gd name="T35" fmla="*/ 22 h 31"/>
                <a:gd name="T36" fmla="*/ 66 w 72"/>
                <a:gd name="T37" fmla="*/ 22 h 31"/>
                <a:gd name="T38" fmla="*/ 66 w 72"/>
                <a:gd name="T39" fmla="*/ 22 h 31"/>
                <a:gd name="T40" fmla="*/ 68 w 72"/>
                <a:gd name="T41" fmla="*/ 22 h 31"/>
                <a:gd name="T42" fmla="*/ 68 w 72"/>
                <a:gd name="T43" fmla="*/ 22 h 31"/>
                <a:gd name="T44" fmla="*/ 71 w 72"/>
                <a:gd name="T45" fmla="*/ 23 h 31"/>
                <a:gd name="T46" fmla="*/ 72 w 72"/>
                <a:gd name="T47" fmla="*/ 27 h 31"/>
                <a:gd name="T48" fmla="*/ 72 w 72"/>
                <a:gd name="T49" fmla="*/ 2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2" h="31">
                  <a:moveTo>
                    <a:pt x="72" y="27"/>
                  </a:moveTo>
                  <a:lnTo>
                    <a:pt x="72" y="27"/>
                  </a:lnTo>
                  <a:lnTo>
                    <a:pt x="71" y="30"/>
                  </a:lnTo>
                  <a:lnTo>
                    <a:pt x="68" y="31"/>
                  </a:lnTo>
                  <a:lnTo>
                    <a:pt x="68" y="31"/>
                  </a:lnTo>
                  <a:lnTo>
                    <a:pt x="66" y="31"/>
                  </a:lnTo>
                  <a:lnTo>
                    <a:pt x="49" y="31"/>
                  </a:lnTo>
                  <a:lnTo>
                    <a:pt x="49" y="31"/>
                  </a:lnTo>
                  <a:lnTo>
                    <a:pt x="47" y="31"/>
                  </a:lnTo>
                  <a:lnTo>
                    <a:pt x="45" y="30"/>
                  </a:lnTo>
                  <a:lnTo>
                    <a:pt x="31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5" y="0"/>
                  </a:lnTo>
                  <a:lnTo>
                    <a:pt x="38" y="3"/>
                  </a:lnTo>
                  <a:lnTo>
                    <a:pt x="52" y="22"/>
                  </a:lnTo>
                  <a:lnTo>
                    <a:pt x="66" y="22"/>
                  </a:lnTo>
                  <a:lnTo>
                    <a:pt x="66" y="22"/>
                  </a:lnTo>
                  <a:lnTo>
                    <a:pt x="68" y="22"/>
                  </a:lnTo>
                  <a:lnTo>
                    <a:pt x="68" y="22"/>
                  </a:lnTo>
                  <a:lnTo>
                    <a:pt x="71" y="23"/>
                  </a:lnTo>
                  <a:lnTo>
                    <a:pt x="72" y="27"/>
                  </a:lnTo>
                  <a:lnTo>
                    <a:pt x="72" y="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Freeform 7"/>
            <p:cNvSpPr>
              <a:spLocks/>
            </p:cNvSpPr>
            <p:nvPr/>
          </p:nvSpPr>
          <p:spPr bwMode="auto">
            <a:xfrm>
              <a:off x="136" y="711"/>
              <a:ext cx="72" cy="33"/>
            </a:xfrm>
            <a:custGeom>
              <a:avLst/>
              <a:gdLst>
                <a:gd name="T0" fmla="*/ 72 w 72"/>
                <a:gd name="T1" fmla="*/ 6 h 33"/>
                <a:gd name="T2" fmla="*/ 72 w 72"/>
                <a:gd name="T3" fmla="*/ 6 h 33"/>
                <a:gd name="T4" fmla="*/ 71 w 72"/>
                <a:gd name="T5" fmla="*/ 10 h 33"/>
                <a:gd name="T6" fmla="*/ 68 w 72"/>
                <a:gd name="T7" fmla="*/ 11 h 33"/>
                <a:gd name="T8" fmla="*/ 68 w 72"/>
                <a:gd name="T9" fmla="*/ 11 h 33"/>
                <a:gd name="T10" fmla="*/ 66 w 72"/>
                <a:gd name="T11" fmla="*/ 11 h 33"/>
                <a:gd name="T12" fmla="*/ 52 w 72"/>
                <a:gd name="T13" fmla="*/ 11 h 33"/>
                <a:gd name="T14" fmla="*/ 38 w 72"/>
                <a:gd name="T15" fmla="*/ 30 h 33"/>
                <a:gd name="T16" fmla="*/ 38 w 72"/>
                <a:gd name="T17" fmla="*/ 30 h 33"/>
                <a:gd name="T18" fmla="*/ 35 w 72"/>
                <a:gd name="T19" fmla="*/ 31 h 33"/>
                <a:gd name="T20" fmla="*/ 34 w 72"/>
                <a:gd name="T21" fmla="*/ 33 h 33"/>
                <a:gd name="T22" fmla="*/ 0 w 72"/>
                <a:gd name="T23" fmla="*/ 33 h 33"/>
                <a:gd name="T24" fmla="*/ 0 w 72"/>
                <a:gd name="T25" fmla="*/ 21 h 33"/>
                <a:gd name="T26" fmla="*/ 31 w 72"/>
                <a:gd name="T27" fmla="*/ 21 h 33"/>
                <a:gd name="T28" fmla="*/ 45 w 72"/>
                <a:gd name="T29" fmla="*/ 3 h 33"/>
                <a:gd name="T30" fmla="*/ 45 w 72"/>
                <a:gd name="T31" fmla="*/ 3 h 33"/>
                <a:gd name="T32" fmla="*/ 47 w 72"/>
                <a:gd name="T33" fmla="*/ 2 h 33"/>
                <a:gd name="T34" fmla="*/ 49 w 72"/>
                <a:gd name="T35" fmla="*/ 0 h 33"/>
                <a:gd name="T36" fmla="*/ 66 w 72"/>
                <a:gd name="T37" fmla="*/ 0 h 33"/>
                <a:gd name="T38" fmla="*/ 66 w 72"/>
                <a:gd name="T39" fmla="*/ 0 h 33"/>
                <a:gd name="T40" fmla="*/ 68 w 72"/>
                <a:gd name="T41" fmla="*/ 2 h 33"/>
                <a:gd name="T42" fmla="*/ 68 w 72"/>
                <a:gd name="T43" fmla="*/ 2 h 33"/>
                <a:gd name="T44" fmla="*/ 71 w 72"/>
                <a:gd name="T45" fmla="*/ 3 h 33"/>
                <a:gd name="T46" fmla="*/ 72 w 72"/>
                <a:gd name="T47" fmla="*/ 6 h 33"/>
                <a:gd name="T48" fmla="*/ 72 w 72"/>
                <a:gd name="T49" fmla="*/ 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2" h="33">
                  <a:moveTo>
                    <a:pt x="72" y="6"/>
                  </a:moveTo>
                  <a:lnTo>
                    <a:pt x="72" y="6"/>
                  </a:lnTo>
                  <a:lnTo>
                    <a:pt x="71" y="10"/>
                  </a:lnTo>
                  <a:lnTo>
                    <a:pt x="68" y="11"/>
                  </a:lnTo>
                  <a:lnTo>
                    <a:pt x="68" y="11"/>
                  </a:lnTo>
                  <a:lnTo>
                    <a:pt x="66" y="11"/>
                  </a:lnTo>
                  <a:lnTo>
                    <a:pt x="52" y="11"/>
                  </a:lnTo>
                  <a:lnTo>
                    <a:pt x="38" y="30"/>
                  </a:lnTo>
                  <a:lnTo>
                    <a:pt x="38" y="30"/>
                  </a:lnTo>
                  <a:lnTo>
                    <a:pt x="35" y="31"/>
                  </a:lnTo>
                  <a:lnTo>
                    <a:pt x="34" y="33"/>
                  </a:lnTo>
                  <a:lnTo>
                    <a:pt x="0" y="33"/>
                  </a:lnTo>
                  <a:lnTo>
                    <a:pt x="0" y="21"/>
                  </a:lnTo>
                  <a:lnTo>
                    <a:pt x="31" y="21"/>
                  </a:lnTo>
                  <a:lnTo>
                    <a:pt x="45" y="3"/>
                  </a:lnTo>
                  <a:lnTo>
                    <a:pt x="45" y="3"/>
                  </a:lnTo>
                  <a:lnTo>
                    <a:pt x="47" y="2"/>
                  </a:lnTo>
                  <a:lnTo>
                    <a:pt x="49" y="0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68" y="2"/>
                  </a:lnTo>
                  <a:lnTo>
                    <a:pt x="68" y="2"/>
                  </a:lnTo>
                  <a:lnTo>
                    <a:pt x="71" y="3"/>
                  </a:lnTo>
                  <a:lnTo>
                    <a:pt x="72" y="6"/>
                  </a:lnTo>
                  <a:lnTo>
                    <a:pt x="72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Freeform 8"/>
            <p:cNvSpPr>
              <a:spLocks/>
            </p:cNvSpPr>
            <p:nvPr/>
          </p:nvSpPr>
          <p:spPr bwMode="auto">
            <a:xfrm>
              <a:off x="136" y="757"/>
              <a:ext cx="99" cy="9"/>
            </a:xfrm>
            <a:custGeom>
              <a:avLst/>
              <a:gdLst>
                <a:gd name="T0" fmla="*/ 99 w 99"/>
                <a:gd name="T1" fmla="*/ 4 h 9"/>
                <a:gd name="T2" fmla="*/ 99 w 99"/>
                <a:gd name="T3" fmla="*/ 4 h 9"/>
                <a:gd name="T4" fmla="*/ 97 w 99"/>
                <a:gd name="T5" fmla="*/ 8 h 9"/>
                <a:gd name="T6" fmla="*/ 93 w 99"/>
                <a:gd name="T7" fmla="*/ 9 h 9"/>
                <a:gd name="T8" fmla="*/ 93 w 99"/>
                <a:gd name="T9" fmla="*/ 9 h 9"/>
                <a:gd name="T10" fmla="*/ 93 w 99"/>
                <a:gd name="T11" fmla="*/ 9 h 9"/>
                <a:gd name="T12" fmla="*/ 0 w 99"/>
                <a:gd name="T13" fmla="*/ 9 h 9"/>
                <a:gd name="T14" fmla="*/ 0 w 99"/>
                <a:gd name="T15" fmla="*/ 0 h 9"/>
                <a:gd name="T16" fmla="*/ 93 w 99"/>
                <a:gd name="T17" fmla="*/ 0 h 9"/>
                <a:gd name="T18" fmla="*/ 93 w 99"/>
                <a:gd name="T19" fmla="*/ 0 h 9"/>
                <a:gd name="T20" fmla="*/ 93 w 99"/>
                <a:gd name="T21" fmla="*/ 0 h 9"/>
                <a:gd name="T22" fmla="*/ 93 w 99"/>
                <a:gd name="T23" fmla="*/ 0 h 9"/>
                <a:gd name="T24" fmla="*/ 97 w 99"/>
                <a:gd name="T25" fmla="*/ 1 h 9"/>
                <a:gd name="T26" fmla="*/ 99 w 99"/>
                <a:gd name="T27" fmla="*/ 4 h 9"/>
                <a:gd name="T28" fmla="*/ 99 w 99"/>
                <a:gd name="T29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9" h="9">
                  <a:moveTo>
                    <a:pt x="99" y="4"/>
                  </a:moveTo>
                  <a:lnTo>
                    <a:pt x="99" y="4"/>
                  </a:lnTo>
                  <a:lnTo>
                    <a:pt x="97" y="8"/>
                  </a:lnTo>
                  <a:lnTo>
                    <a:pt x="93" y="9"/>
                  </a:lnTo>
                  <a:lnTo>
                    <a:pt x="93" y="9"/>
                  </a:lnTo>
                  <a:lnTo>
                    <a:pt x="93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93" y="0"/>
                  </a:lnTo>
                  <a:lnTo>
                    <a:pt x="93" y="0"/>
                  </a:lnTo>
                  <a:lnTo>
                    <a:pt x="93" y="0"/>
                  </a:lnTo>
                  <a:lnTo>
                    <a:pt x="93" y="0"/>
                  </a:lnTo>
                  <a:lnTo>
                    <a:pt x="97" y="1"/>
                  </a:lnTo>
                  <a:lnTo>
                    <a:pt x="99" y="4"/>
                  </a:lnTo>
                  <a:lnTo>
                    <a:pt x="99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Freeform 9"/>
            <p:cNvSpPr>
              <a:spLocks/>
            </p:cNvSpPr>
            <p:nvPr/>
          </p:nvSpPr>
          <p:spPr bwMode="auto">
            <a:xfrm>
              <a:off x="136" y="779"/>
              <a:ext cx="72" cy="31"/>
            </a:xfrm>
            <a:custGeom>
              <a:avLst/>
              <a:gdLst>
                <a:gd name="T0" fmla="*/ 72 w 72"/>
                <a:gd name="T1" fmla="*/ 27 h 31"/>
                <a:gd name="T2" fmla="*/ 72 w 72"/>
                <a:gd name="T3" fmla="*/ 27 h 31"/>
                <a:gd name="T4" fmla="*/ 71 w 72"/>
                <a:gd name="T5" fmla="*/ 30 h 31"/>
                <a:gd name="T6" fmla="*/ 68 w 72"/>
                <a:gd name="T7" fmla="*/ 31 h 31"/>
                <a:gd name="T8" fmla="*/ 68 w 72"/>
                <a:gd name="T9" fmla="*/ 31 h 31"/>
                <a:gd name="T10" fmla="*/ 66 w 72"/>
                <a:gd name="T11" fmla="*/ 31 h 31"/>
                <a:gd name="T12" fmla="*/ 49 w 72"/>
                <a:gd name="T13" fmla="*/ 31 h 31"/>
                <a:gd name="T14" fmla="*/ 49 w 72"/>
                <a:gd name="T15" fmla="*/ 31 h 31"/>
                <a:gd name="T16" fmla="*/ 47 w 72"/>
                <a:gd name="T17" fmla="*/ 31 h 31"/>
                <a:gd name="T18" fmla="*/ 45 w 72"/>
                <a:gd name="T19" fmla="*/ 30 h 31"/>
                <a:gd name="T20" fmla="*/ 31 w 72"/>
                <a:gd name="T21" fmla="*/ 12 h 31"/>
                <a:gd name="T22" fmla="*/ 0 w 72"/>
                <a:gd name="T23" fmla="*/ 12 h 31"/>
                <a:gd name="T24" fmla="*/ 0 w 72"/>
                <a:gd name="T25" fmla="*/ 0 h 31"/>
                <a:gd name="T26" fmla="*/ 34 w 72"/>
                <a:gd name="T27" fmla="*/ 0 h 31"/>
                <a:gd name="T28" fmla="*/ 34 w 72"/>
                <a:gd name="T29" fmla="*/ 0 h 31"/>
                <a:gd name="T30" fmla="*/ 35 w 72"/>
                <a:gd name="T31" fmla="*/ 0 h 31"/>
                <a:gd name="T32" fmla="*/ 38 w 72"/>
                <a:gd name="T33" fmla="*/ 3 h 31"/>
                <a:gd name="T34" fmla="*/ 52 w 72"/>
                <a:gd name="T35" fmla="*/ 22 h 31"/>
                <a:gd name="T36" fmla="*/ 66 w 72"/>
                <a:gd name="T37" fmla="*/ 22 h 31"/>
                <a:gd name="T38" fmla="*/ 66 w 72"/>
                <a:gd name="T39" fmla="*/ 22 h 31"/>
                <a:gd name="T40" fmla="*/ 68 w 72"/>
                <a:gd name="T41" fmla="*/ 22 h 31"/>
                <a:gd name="T42" fmla="*/ 68 w 72"/>
                <a:gd name="T43" fmla="*/ 22 h 31"/>
                <a:gd name="T44" fmla="*/ 71 w 72"/>
                <a:gd name="T45" fmla="*/ 23 h 31"/>
                <a:gd name="T46" fmla="*/ 72 w 72"/>
                <a:gd name="T47" fmla="*/ 27 h 31"/>
                <a:gd name="T48" fmla="*/ 72 w 72"/>
                <a:gd name="T49" fmla="*/ 2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2" h="31">
                  <a:moveTo>
                    <a:pt x="72" y="27"/>
                  </a:moveTo>
                  <a:lnTo>
                    <a:pt x="72" y="27"/>
                  </a:lnTo>
                  <a:lnTo>
                    <a:pt x="71" y="30"/>
                  </a:lnTo>
                  <a:lnTo>
                    <a:pt x="68" y="31"/>
                  </a:lnTo>
                  <a:lnTo>
                    <a:pt x="68" y="31"/>
                  </a:lnTo>
                  <a:lnTo>
                    <a:pt x="66" y="31"/>
                  </a:lnTo>
                  <a:lnTo>
                    <a:pt x="49" y="31"/>
                  </a:lnTo>
                  <a:lnTo>
                    <a:pt x="49" y="31"/>
                  </a:lnTo>
                  <a:lnTo>
                    <a:pt x="47" y="31"/>
                  </a:lnTo>
                  <a:lnTo>
                    <a:pt x="45" y="30"/>
                  </a:lnTo>
                  <a:lnTo>
                    <a:pt x="31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5" y="0"/>
                  </a:lnTo>
                  <a:lnTo>
                    <a:pt x="38" y="3"/>
                  </a:lnTo>
                  <a:lnTo>
                    <a:pt x="52" y="22"/>
                  </a:lnTo>
                  <a:lnTo>
                    <a:pt x="66" y="22"/>
                  </a:lnTo>
                  <a:lnTo>
                    <a:pt x="66" y="22"/>
                  </a:lnTo>
                  <a:lnTo>
                    <a:pt x="68" y="22"/>
                  </a:lnTo>
                  <a:lnTo>
                    <a:pt x="68" y="22"/>
                  </a:lnTo>
                  <a:lnTo>
                    <a:pt x="71" y="23"/>
                  </a:lnTo>
                  <a:lnTo>
                    <a:pt x="72" y="27"/>
                  </a:lnTo>
                  <a:lnTo>
                    <a:pt x="72" y="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Freeform 10"/>
            <p:cNvSpPr>
              <a:spLocks/>
            </p:cNvSpPr>
            <p:nvPr/>
          </p:nvSpPr>
          <p:spPr bwMode="auto">
            <a:xfrm>
              <a:off x="136" y="711"/>
              <a:ext cx="72" cy="33"/>
            </a:xfrm>
            <a:custGeom>
              <a:avLst/>
              <a:gdLst>
                <a:gd name="T0" fmla="*/ 72 w 72"/>
                <a:gd name="T1" fmla="*/ 6 h 33"/>
                <a:gd name="T2" fmla="*/ 72 w 72"/>
                <a:gd name="T3" fmla="*/ 6 h 33"/>
                <a:gd name="T4" fmla="*/ 71 w 72"/>
                <a:gd name="T5" fmla="*/ 10 h 33"/>
                <a:gd name="T6" fmla="*/ 68 w 72"/>
                <a:gd name="T7" fmla="*/ 11 h 33"/>
                <a:gd name="T8" fmla="*/ 68 w 72"/>
                <a:gd name="T9" fmla="*/ 11 h 33"/>
                <a:gd name="T10" fmla="*/ 66 w 72"/>
                <a:gd name="T11" fmla="*/ 11 h 33"/>
                <a:gd name="T12" fmla="*/ 52 w 72"/>
                <a:gd name="T13" fmla="*/ 11 h 33"/>
                <a:gd name="T14" fmla="*/ 38 w 72"/>
                <a:gd name="T15" fmla="*/ 30 h 33"/>
                <a:gd name="T16" fmla="*/ 38 w 72"/>
                <a:gd name="T17" fmla="*/ 30 h 33"/>
                <a:gd name="T18" fmla="*/ 35 w 72"/>
                <a:gd name="T19" fmla="*/ 31 h 33"/>
                <a:gd name="T20" fmla="*/ 34 w 72"/>
                <a:gd name="T21" fmla="*/ 33 h 33"/>
                <a:gd name="T22" fmla="*/ 0 w 72"/>
                <a:gd name="T23" fmla="*/ 33 h 33"/>
                <a:gd name="T24" fmla="*/ 0 w 72"/>
                <a:gd name="T25" fmla="*/ 21 h 33"/>
                <a:gd name="T26" fmla="*/ 31 w 72"/>
                <a:gd name="T27" fmla="*/ 21 h 33"/>
                <a:gd name="T28" fmla="*/ 45 w 72"/>
                <a:gd name="T29" fmla="*/ 3 h 33"/>
                <a:gd name="T30" fmla="*/ 45 w 72"/>
                <a:gd name="T31" fmla="*/ 3 h 33"/>
                <a:gd name="T32" fmla="*/ 47 w 72"/>
                <a:gd name="T33" fmla="*/ 2 h 33"/>
                <a:gd name="T34" fmla="*/ 49 w 72"/>
                <a:gd name="T35" fmla="*/ 0 h 33"/>
                <a:gd name="T36" fmla="*/ 66 w 72"/>
                <a:gd name="T37" fmla="*/ 0 h 33"/>
                <a:gd name="T38" fmla="*/ 66 w 72"/>
                <a:gd name="T39" fmla="*/ 0 h 33"/>
                <a:gd name="T40" fmla="*/ 68 w 72"/>
                <a:gd name="T41" fmla="*/ 2 h 33"/>
                <a:gd name="T42" fmla="*/ 68 w 72"/>
                <a:gd name="T43" fmla="*/ 2 h 33"/>
                <a:gd name="T44" fmla="*/ 71 w 72"/>
                <a:gd name="T45" fmla="*/ 3 h 33"/>
                <a:gd name="T46" fmla="*/ 72 w 72"/>
                <a:gd name="T47" fmla="*/ 6 h 33"/>
                <a:gd name="T48" fmla="*/ 72 w 72"/>
                <a:gd name="T49" fmla="*/ 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2" h="33">
                  <a:moveTo>
                    <a:pt x="72" y="6"/>
                  </a:moveTo>
                  <a:lnTo>
                    <a:pt x="72" y="6"/>
                  </a:lnTo>
                  <a:lnTo>
                    <a:pt x="71" y="10"/>
                  </a:lnTo>
                  <a:lnTo>
                    <a:pt x="68" y="11"/>
                  </a:lnTo>
                  <a:lnTo>
                    <a:pt x="68" y="11"/>
                  </a:lnTo>
                  <a:lnTo>
                    <a:pt x="66" y="11"/>
                  </a:lnTo>
                  <a:lnTo>
                    <a:pt x="52" y="11"/>
                  </a:lnTo>
                  <a:lnTo>
                    <a:pt x="38" y="30"/>
                  </a:lnTo>
                  <a:lnTo>
                    <a:pt x="38" y="30"/>
                  </a:lnTo>
                  <a:lnTo>
                    <a:pt x="35" y="31"/>
                  </a:lnTo>
                  <a:lnTo>
                    <a:pt x="34" y="33"/>
                  </a:lnTo>
                  <a:lnTo>
                    <a:pt x="0" y="33"/>
                  </a:lnTo>
                  <a:lnTo>
                    <a:pt x="0" y="21"/>
                  </a:lnTo>
                  <a:lnTo>
                    <a:pt x="31" y="21"/>
                  </a:lnTo>
                  <a:lnTo>
                    <a:pt x="45" y="3"/>
                  </a:lnTo>
                  <a:lnTo>
                    <a:pt x="45" y="3"/>
                  </a:lnTo>
                  <a:lnTo>
                    <a:pt x="47" y="2"/>
                  </a:lnTo>
                  <a:lnTo>
                    <a:pt x="49" y="0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68" y="2"/>
                  </a:lnTo>
                  <a:lnTo>
                    <a:pt x="68" y="2"/>
                  </a:lnTo>
                  <a:lnTo>
                    <a:pt x="71" y="3"/>
                  </a:lnTo>
                  <a:lnTo>
                    <a:pt x="72" y="6"/>
                  </a:lnTo>
                  <a:lnTo>
                    <a:pt x="72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Freeform 11"/>
            <p:cNvSpPr>
              <a:spLocks/>
            </p:cNvSpPr>
            <p:nvPr/>
          </p:nvSpPr>
          <p:spPr bwMode="auto">
            <a:xfrm>
              <a:off x="229" y="741"/>
              <a:ext cx="41" cy="41"/>
            </a:xfrm>
            <a:custGeom>
              <a:avLst/>
              <a:gdLst>
                <a:gd name="T0" fmla="*/ 41 w 41"/>
                <a:gd name="T1" fmla="*/ 20 h 41"/>
                <a:gd name="T2" fmla="*/ 41 w 41"/>
                <a:gd name="T3" fmla="*/ 20 h 41"/>
                <a:gd name="T4" fmla="*/ 40 w 41"/>
                <a:gd name="T5" fmla="*/ 28 h 41"/>
                <a:gd name="T6" fmla="*/ 35 w 41"/>
                <a:gd name="T7" fmla="*/ 35 h 41"/>
                <a:gd name="T8" fmla="*/ 28 w 41"/>
                <a:gd name="T9" fmla="*/ 40 h 41"/>
                <a:gd name="T10" fmla="*/ 21 w 41"/>
                <a:gd name="T11" fmla="*/ 41 h 41"/>
                <a:gd name="T12" fmla="*/ 21 w 41"/>
                <a:gd name="T13" fmla="*/ 41 h 41"/>
                <a:gd name="T14" fmla="*/ 13 w 41"/>
                <a:gd name="T15" fmla="*/ 40 h 41"/>
                <a:gd name="T16" fmla="*/ 6 w 41"/>
                <a:gd name="T17" fmla="*/ 35 h 41"/>
                <a:gd name="T18" fmla="*/ 2 w 41"/>
                <a:gd name="T19" fmla="*/ 28 h 41"/>
                <a:gd name="T20" fmla="*/ 0 w 41"/>
                <a:gd name="T21" fmla="*/ 20 h 41"/>
                <a:gd name="T22" fmla="*/ 0 w 41"/>
                <a:gd name="T23" fmla="*/ 20 h 41"/>
                <a:gd name="T24" fmla="*/ 2 w 41"/>
                <a:gd name="T25" fmla="*/ 13 h 41"/>
                <a:gd name="T26" fmla="*/ 6 w 41"/>
                <a:gd name="T27" fmla="*/ 6 h 41"/>
                <a:gd name="T28" fmla="*/ 13 w 41"/>
                <a:gd name="T29" fmla="*/ 1 h 41"/>
                <a:gd name="T30" fmla="*/ 21 w 41"/>
                <a:gd name="T31" fmla="*/ 0 h 41"/>
                <a:gd name="T32" fmla="*/ 21 w 41"/>
                <a:gd name="T33" fmla="*/ 0 h 41"/>
                <a:gd name="T34" fmla="*/ 28 w 41"/>
                <a:gd name="T35" fmla="*/ 1 h 41"/>
                <a:gd name="T36" fmla="*/ 35 w 41"/>
                <a:gd name="T37" fmla="*/ 6 h 41"/>
                <a:gd name="T38" fmla="*/ 40 w 41"/>
                <a:gd name="T39" fmla="*/ 13 h 41"/>
                <a:gd name="T40" fmla="*/ 41 w 41"/>
                <a:gd name="T41" fmla="*/ 20 h 41"/>
                <a:gd name="T42" fmla="*/ 41 w 41"/>
                <a:gd name="T43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1" h="41">
                  <a:moveTo>
                    <a:pt x="41" y="20"/>
                  </a:moveTo>
                  <a:lnTo>
                    <a:pt x="41" y="20"/>
                  </a:lnTo>
                  <a:lnTo>
                    <a:pt x="40" y="28"/>
                  </a:lnTo>
                  <a:lnTo>
                    <a:pt x="35" y="35"/>
                  </a:lnTo>
                  <a:lnTo>
                    <a:pt x="28" y="40"/>
                  </a:lnTo>
                  <a:lnTo>
                    <a:pt x="21" y="41"/>
                  </a:lnTo>
                  <a:lnTo>
                    <a:pt x="21" y="41"/>
                  </a:lnTo>
                  <a:lnTo>
                    <a:pt x="13" y="40"/>
                  </a:lnTo>
                  <a:lnTo>
                    <a:pt x="6" y="35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2" y="13"/>
                  </a:lnTo>
                  <a:lnTo>
                    <a:pt x="6" y="6"/>
                  </a:lnTo>
                  <a:lnTo>
                    <a:pt x="13" y="1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28" y="1"/>
                  </a:lnTo>
                  <a:lnTo>
                    <a:pt x="35" y="6"/>
                  </a:lnTo>
                  <a:lnTo>
                    <a:pt x="40" y="13"/>
                  </a:lnTo>
                  <a:lnTo>
                    <a:pt x="41" y="20"/>
                  </a:lnTo>
                  <a:lnTo>
                    <a:pt x="41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Freeform 12"/>
            <p:cNvSpPr>
              <a:spLocks/>
            </p:cNvSpPr>
            <p:nvPr/>
          </p:nvSpPr>
          <p:spPr bwMode="auto">
            <a:xfrm>
              <a:off x="202" y="792"/>
              <a:ext cx="27" cy="27"/>
            </a:xfrm>
            <a:custGeom>
              <a:avLst/>
              <a:gdLst>
                <a:gd name="T0" fmla="*/ 27 w 27"/>
                <a:gd name="T1" fmla="*/ 14 h 27"/>
                <a:gd name="T2" fmla="*/ 27 w 27"/>
                <a:gd name="T3" fmla="*/ 14 h 27"/>
                <a:gd name="T4" fmla="*/ 26 w 27"/>
                <a:gd name="T5" fmla="*/ 18 h 27"/>
                <a:gd name="T6" fmla="*/ 23 w 27"/>
                <a:gd name="T7" fmla="*/ 23 h 27"/>
                <a:gd name="T8" fmla="*/ 19 w 27"/>
                <a:gd name="T9" fmla="*/ 26 h 27"/>
                <a:gd name="T10" fmla="*/ 13 w 27"/>
                <a:gd name="T11" fmla="*/ 27 h 27"/>
                <a:gd name="T12" fmla="*/ 13 w 27"/>
                <a:gd name="T13" fmla="*/ 27 h 27"/>
                <a:gd name="T14" fmla="*/ 9 w 27"/>
                <a:gd name="T15" fmla="*/ 26 h 27"/>
                <a:gd name="T16" fmla="*/ 5 w 27"/>
                <a:gd name="T17" fmla="*/ 23 h 27"/>
                <a:gd name="T18" fmla="*/ 2 w 27"/>
                <a:gd name="T19" fmla="*/ 18 h 27"/>
                <a:gd name="T20" fmla="*/ 0 w 27"/>
                <a:gd name="T21" fmla="*/ 14 h 27"/>
                <a:gd name="T22" fmla="*/ 0 w 27"/>
                <a:gd name="T23" fmla="*/ 14 h 27"/>
                <a:gd name="T24" fmla="*/ 2 w 27"/>
                <a:gd name="T25" fmla="*/ 9 h 27"/>
                <a:gd name="T26" fmla="*/ 5 w 27"/>
                <a:gd name="T27" fmla="*/ 4 h 27"/>
                <a:gd name="T28" fmla="*/ 9 w 27"/>
                <a:gd name="T29" fmla="*/ 1 h 27"/>
                <a:gd name="T30" fmla="*/ 13 w 27"/>
                <a:gd name="T31" fmla="*/ 0 h 27"/>
                <a:gd name="T32" fmla="*/ 13 w 27"/>
                <a:gd name="T33" fmla="*/ 0 h 27"/>
                <a:gd name="T34" fmla="*/ 19 w 27"/>
                <a:gd name="T35" fmla="*/ 1 h 27"/>
                <a:gd name="T36" fmla="*/ 23 w 27"/>
                <a:gd name="T37" fmla="*/ 4 h 27"/>
                <a:gd name="T38" fmla="*/ 26 w 27"/>
                <a:gd name="T39" fmla="*/ 9 h 27"/>
                <a:gd name="T40" fmla="*/ 27 w 27"/>
                <a:gd name="T41" fmla="*/ 14 h 27"/>
                <a:gd name="T42" fmla="*/ 27 w 27"/>
                <a:gd name="T43" fmla="*/ 1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" h="27">
                  <a:moveTo>
                    <a:pt x="27" y="14"/>
                  </a:moveTo>
                  <a:lnTo>
                    <a:pt x="27" y="14"/>
                  </a:lnTo>
                  <a:lnTo>
                    <a:pt x="26" y="18"/>
                  </a:lnTo>
                  <a:lnTo>
                    <a:pt x="23" y="23"/>
                  </a:lnTo>
                  <a:lnTo>
                    <a:pt x="19" y="26"/>
                  </a:lnTo>
                  <a:lnTo>
                    <a:pt x="13" y="27"/>
                  </a:lnTo>
                  <a:lnTo>
                    <a:pt x="13" y="27"/>
                  </a:lnTo>
                  <a:lnTo>
                    <a:pt x="9" y="26"/>
                  </a:lnTo>
                  <a:lnTo>
                    <a:pt x="5" y="23"/>
                  </a:lnTo>
                  <a:lnTo>
                    <a:pt x="2" y="1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" y="9"/>
                  </a:lnTo>
                  <a:lnTo>
                    <a:pt x="5" y="4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9" y="1"/>
                  </a:lnTo>
                  <a:lnTo>
                    <a:pt x="23" y="4"/>
                  </a:lnTo>
                  <a:lnTo>
                    <a:pt x="26" y="9"/>
                  </a:lnTo>
                  <a:lnTo>
                    <a:pt x="27" y="14"/>
                  </a:lnTo>
                  <a:lnTo>
                    <a:pt x="27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Freeform 13"/>
            <p:cNvSpPr>
              <a:spLocks/>
            </p:cNvSpPr>
            <p:nvPr/>
          </p:nvSpPr>
          <p:spPr bwMode="auto">
            <a:xfrm>
              <a:off x="202" y="704"/>
              <a:ext cx="27" cy="27"/>
            </a:xfrm>
            <a:custGeom>
              <a:avLst/>
              <a:gdLst>
                <a:gd name="T0" fmla="*/ 27 w 27"/>
                <a:gd name="T1" fmla="*/ 13 h 27"/>
                <a:gd name="T2" fmla="*/ 27 w 27"/>
                <a:gd name="T3" fmla="*/ 13 h 27"/>
                <a:gd name="T4" fmla="*/ 26 w 27"/>
                <a:gd name="T5" fmla="*/ 18 h 27"/>
                <a:gd name="T6" fmla="*/ 23 w 27"/>
                <a:gd name="T7" fmla="*/ 23 h 27"/>
                <a:gd name="T8" fmla="*/ 19 w 27"/>
                <a:gd name="T9" fmla="*/ 26 h 27"/>
                <a:gd name="T10" fmla="*/ 13 w 27"/>
                <a:gd name="T11" fmla="*/ 27 h 27"/>
                <a:gd name="T12" fmla="*/ 13 w 27"/>
                <a:gd name="T13" fmla="*/ 27 h 27"/>
                <a:gd name="T14" fmla="*/ 9 w 27"/>
                <a:gd name="T15" fmla="*/ 26 h 27"/>
                <a:gd name="T16" fmla="*/ 5 w 27"/>
                <a:gd name="T17" fmla="*/ 23 h 27"/>
                <a:gd name="T18" fmla="*/ 2 w 27"/>
                <a:gd name="T19" fmla="*/ 18 h 27"/>
                <a:gd name="T20" fmla="*/ 0 w 27"/>
                <a:gd name="T21" fmla="*/ 13 h 27"/>
                <a:gd name="T22" fmla="*/ 0 w 27"/>
                <a:gd name="T23" fmla="*/ 13 h 27"/>
                <a:gd name="T24" fmla="*/ 2 w 27"/>
                <a:gd name="T25" fmla="*/ 9 h 27"/>
                <a:gd name="T26" fmla="*/ 5 w 27"/>
                <a:gd name="T27" fmla="*/ 3 h 27"/>
                <a:gd name="T28" fmla="*/ 9 w 27"/>
                <a:gd name="T29" fmla="*/ 0 h 27"/>
                <a:gd name="T30" fmla="*/ 13 w 27"/>
                <a:gd name="T31" fmla="*/ 0 h 27"/>
                <a:gd name="T32" fmla="*/ 13 w 27"/>
                <a:gd name="T33" fmla="*/ 0 h 27"/>
                <a:gd name="T34" fmla="*/ 19 w 27"/>
                <a:gd name="T35" fmla="*/ 0 h 27"/>
                <a:gd name="T36" fmla="*/ 23 w 27"/>
                <a:gd name="T37" fmla="*/ 3 h 27"/>
                <a:gd name="T38" fmla="*/ 26 w 27"/>
                <a:gd name="T39" fmla="*/ 9 h 27"/>
                <a:gd name="T40" fmla="*/ 27 w 27"/>
                <a:gd name="T41" fmla="*/ 13 h 27"/>
                <a:gd name="T42" fmla="*/ 27 w 27"/>
                <a:gd name="T43" fmla="*/ 1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" h="27">
                  <a:moveTo>
                    <a:pt x="27" y="13"/>
                  </a:moveTo>
                  <a:lnTo>
                    <a:pt x="27" y="13"/>
                  </a:lnTo>
                  <a:lnTo>
                    <a:pt x="26" y="18"/>
                  </a:lnTo>
                  <a:lnTo>
                    <a:pt x="23" y="23"/>
                  </a:lnTo>
                  <a:lnTo>
                    <a:pt x="19" y="26"/>
                  </a:lnTo>
                  <a:lnTo>
                    <a:pt x="13" y="27"/>
                  </a:lnTo>
                  <a:lnTo>
                    <a:pt x="13" y="27"/>
                  </a:lnTo>
                  <a:lnTo>
                    <a:pt x="9" y="26"/>
                  </a:lnTo>
                  <a:lnTo>
                    <a:pt x="5" y="23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9"/>
                  </a:lnTo>
                  <a:lnTo>
                    <a:pt x="5" y="3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3"/>
                  </a:lnTo>
                  <a:lnTo>
                    <a:pt x="26" y="9"/>
                  </a:lnTo>
                  <a:lnTo>
                    <a:pt x="27" y="13"/>
                  </a:lnTo>
                  <a:lnTo>
                    <a:pt x="27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7" name="Group 16"/>
          <p:cNvGrpSpPr>
            <a:grpSpLocks noChangeAspect="1"/>
          </p:cNvGrpSpPr>
          <p:nvPr/>
        </p:nvGrpSpPr>
        <p:grpSpPr bwMode="auto">
          <a:xfrm>
            <a:off x="222470" y="669925"/>
            <a:ext cx="196850" cy="180975"/>
            <a:chOff x="149" y="422"/>
            <a:chExt cx="124" cy="114"/>
          </a:xfrm>
        </p:grpSpPr>
        <p:sp>
          <p:nvSpPr>
            <p:cNvPr id="38" name="AutoShape 15"/>
            <p:cNvSpPr>
              <a:spLocks noChangeAspect="1" noChangeArrowheads="1" noTextEdit="1"/>
            </p:cNvSpPr>
            <p:nvPr/>
          </p:nvSpPr>
          <p:spPr bwMode="auto">
            <a:xfrm>
              <a:off x="149" y="422"/>
              <a:ext cx="124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Freeform 17"/>
            <p:cNvSpPr>
              <a:spLocks/>
            </p:cNvSpPr>
            <p:nvPr/>
          </p:nvSpPr>
          <p:spPr bwMode="auto">
            <a:xfrm>
              <a:off x="149" y="468"/>
              <a:ext cx="49" cy="68"/>
            </a:xfrm>
            <a:custGeom>
              <a:avLst/>
              <a:gdLst>
                <a:gd name="T0" fmla="*/ 25 w 49"/>
                <a:gd name="T1" fmla="*/ 0 h 68"/>
                <a:gd name="T2" fmla="*/ 25 w 49"/>
                <a:gd name="T3" fmla="*/ 0 h 68"/>
                <a:gd name="T4" fmla="*/ 20 w 49"/>
                <a:gd name="T5" fmla="*/ 0 h 68"/>
                <a:gd name="T6" fmla="*/ 16 w 49"/>
                <a:gd name="T7" fmla="*/ 2 h 68"/>
                <a:gd name="T8" fmla="*/ 11 w 49"/>
                <a:gd name="T9" fmla="*/ 5 h 68"/>
                <a:gd name="T10" fmla="*/ 7 w 49"/>
                <a:gd name="T11" fmla="*/ 7 h 68"/>
                <a:gd name="T12" fmla="*/ 4 w 49"/>
                <a:gd name="T13" fmla="*/ 12 h 68"/>
                <a:gd name="T14" fmla="*/ 3 w 49"/>
                <a:gd name="T15" fmla="*/ 16 h 68"/>
                <a:gd name="T16" fmla="*/ 1 w 49"/>
                <a:gd name="T17" fmla="*/ 20 h 68"/>
                <a:gd name="T18" fmla="*/ 0 w 49"/>
                <a:gd name="T19" fmla="*/ 26 h 68"/>
                <a:gd name="T20" fmla="*/ 0 w 49"/>
                <a:gd name="T21" fmla="*/ 26 h 68"/>
                <a:gd name="T22" fmla="*/ 1 w 49"/>
                <a:gd name="T23" fmla="*/ 33 h 68"/>
                <a:gd name="T24" fmla="*/ 4 w 49"/>
                <a:gd name="T25" fmla="*/ 40 h 68"/>
                <a:gd name="T26" fmla="*/ 10 w 49"/>
                <a:gd name="T27" fmla="*/ 45 h 68"/>
                <a:gd name="T28" fmla="*/ 17 w 49"/>
                <a:gd name="T29" fmla="*/ 48 h 68"/>
                <a:gd name="T30" fmla="*/ 17 w 49"/>
                <a:gd name="T31" fmla="*/ 68 h 68"/>
                <a:gd name="T32" fmla="*/ 32 w 49"/>
                <a:gd name="T33" fmla="*/ 68 h 68"/>
                <a:gd name="T34" fmla="*/ 32 w 49"/>
                <a:gd name="T35" fmla="*/ 48 h 68"/>
                <a:gd name="T36" fmla="*/ 32 w 49"/>
                <a:gd name="T37" fmla="*/ 48 h 68"/>
                <a:gd name="T38" fmla="*/ 39 w 49"/>
                <a:gd name="T39" fmla="*/ 45 h 68"/>
                <a:gd name="T40" fmla="*/ 45 w 49"/>
                <a:gd name="T41" fmla="*/ 40 h 68"/>
                <a:gd name="T42" fmla="*/ 48 w 49"/>
                <a:gd name="T43" fmla="*/ 33 h 68"/>
                <a:gd name="T44" fmla="*/ 49 w 49"/>
                <a:gd name="T45" fmla="*/ 26 h 68"/>
                <a:gd name="T46" fmla="*/ 49 w 49"/>
                <a:gd name="T47" fmla="*/ 26 h 68"/>
                <a:gd name="T48" fmla="*/ 49 w 49"/>
                <a:gd name="T49" fmla="*/ 20 h 68"/>
                <a:gd name="T50" fmla="*/ 48 w 49"/>
                <a:gd name="T51" fmla="*/ 16 h 68"/>
                <a:gd name="T52" fmla="*/ 45 w 49"/>
                <a:gd name="T53" fmla="*/ 12 h 68"/>
                <a:gd name="T54" fmla="*/ 42 w 49"/>
                <a:gd name="T55" fmla="*/ 7 h 68"/>
                <a:gd name="T56" fmla="*/ 38 w 49"/>
                <a:gd name="T57" fmla="*/ 5 h 68"/>
                <a:gd name="T58" fmla="*/ 34 w 49"/>
                <a:gd name="T59" fmla="*/ 2 h 68"/>
                <a:gd name="T60" fmla="*/ 30 w 49"/>
                <a:gd name="T61" fmla="*/ 0 h 68"/>
                <a:gd name="T62" fmla="*/ 25 w 49"/>
                <a:gd name="T63" fmla="*/ 0 h 68"/>
                <a:gd name="T64" fmla="*/ 25 w 49"/>
                <a:gd name="T65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9" h="68">
                  <a:moveTo>
                    <a:pt x="25" y="0"/>
                  </a:moveTo>
                  <a:lnTo>
                    <a:pt x="25" y="0"/>
                  </a:lnTo>
                  <a:lnTo>
                    <a:pt x="20" y="0"/>
                  </a:lnTo>
                  <a:lnTo>
                    <a:pt x="16" y="2"/>
                  </a:lnTo>
                  <a:lnTo>
                    <a:pt x="11" y="5"/>
                  </a:lnTo>
                  <a:lnTo>
                    <a:pt x="7" y="7"/>
                  </a:lnTo>
                  <a:lnTo>
                    <a:pt x="4" y="12"/>
                  </a:lnTo>
                  <a:lnTo>
                    <a:pt x="3" y="16"/>
                  </a:lnTo>
                  <a:lnTo>
                    <a:pt x="1" y="2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33"/>
                  </a:lnTo>
                  <a:lnTo>
                    <a:pt x="4" y="40"/>
                  </a:lnTo>
                  <a:lnTo>
                    <a:pt x="10" y="45"/>
                  </a:lnTo>
                  <a:lnTo>
                    <a:pt x="17" y="48"/>
                  </a:lnTo>
                  <a:lnTo>
                    <a:pt x="17" y="68"/>
                  </a:lnTo>
                  <a:lnTo>
                    <a:pt x="32" y="68"/>
                  </a:lnTo>
                  <a:lnTo>
                    <a:pt x="32" y="48"/>
                  </a:lnTo>
                  <a:lnTo>
                    <a:pt x="32" y="48"/>
                  </a:lnTo>
                  <a:lnTo>
                    <a:pt x="39" y="45"/>
                  </a:lnTo>
                  <a:lnTo>
                    <a:pt x="45" y="40"/>
                  </a:lnTo>
                  <a:lnTo>
                    <a:pt x="48" y="33"/>
                  </a:lnTo>
                  <a:lnTo>
                    <a:pt x="49" y="26"/>
                  </a:lnTo>
                  <a:lnTo>
                    <a:pt x="49" y="26"/>
                  </a:lnTo>
                  <a:lnTo>
                    <a:pt x="49" y="20"/>
                  </a:lnTo>
                  <a:lnTo>
                    <a:pt x="48" y="16"/>
                  </a:lnTo>
                  <a:lnTo>
                    <a:pt x="45" y="12"/>
                  </a:lnTo>
                  <a:lnTo>
                    <a:pt x="42" y="7"/>
                  </a:lnTo>
                  <a:lnTo>
                    <a:pt x="38" y="5"/>
                  </a:lnTo>
                  <a:lnTo>
                    <a:pt x="34" y="2"/>
                  </a:lnTo>
                  <a:lnTo>
                    <a:pt x="30" y="0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Freeform 18"/>
            <p:cNvSpPr>
              <a:spLocks noEditPoints="1"/>
            </p:cNvSpPr>
            <p:nvPr/>
          </p:nvSpPr>
          <p:spPr bwMode="auto">
            <a:xfrm>
              <a:off x="210" y="422"/>
              <a:ext cx="63" cy="114"/>
            </a:xfrm>
            <a:custGeom>
              <a:avLst/>
              <a:gdLst>
                <a:gd name="T0" fmla="*/ 0 w 63"/>
                <a:gd name="T1" fmla="*/ 0 h 114"/>
                <a:gd name="T2" fmla="*/ 0 w 63"/>
                <a:gd name="T3" fmla="*/ 114 h 114"/>
                <a:gd name="T4" fmla="*/ 63 w 63"/>
                <a:gd name="T5" fmla="*/ 114 h 114"/>
                <a:gd name="T6" fmla="*/ 63 w 63"/>
                <a:gd name="T7" fmla="*/ 0 h 114"/>
                <a:gd name="T8" fmla="*/ 0 w 63"/>
                <a:gd name="T9" fmla="*/ 0 h 114"/>
                <a:gd name="T10" fmla="*/ 24 w 63"/>
                <a:gd name="T11" fmla="*/ 99 h 114"/>
                <a:gd name="T12" fmla="*/ 9 w 63"/>
                <a:gd name="T13" fmla="*/ 99 h 114"/>
                <a:gd name="T14" fmla="*/ 9 w 63"/>
                <a:gd name="T15" fmla="*/ 84 h 114"/>
                <a:gd name="T16" fmla="*/ 24 w 63"/>
                <a:gd name="T17" fmla="*/ 84 h 114"/>
                <a:gd name="T18" fmla="*/ 24 w 63"/>
                <a:gd name="T19" fmla="*/ 99 h 114"/>
                <a:gd name="T20" fmla="*/ 24 w 63"/>
                <a:gd name="T21" fmla="*/ 65 h 114"/>
                <a:gd name="T22" fmla="*/ 9 w 63"/>
                <a:gd name="T23" fmla="*/ 65 h 114"/>
                <a:gd name="T24" fmla="*/ 9 w 63"/>
                <a:gd name="T25" fmla="*/ 51 h 114"/>
                <a:gd name="T26" fmla="*/ 24 w 63"/>
                <a:gd name="T27" fmla="*/ 51 h 114"/>
                <a:gd name="T28" fmla="*/ 24 w 63"/>
                <a:gd name="T29" fmla="*/ 65 h 114"/>
                <a:gd name="T30" fmla="*/ 24 w 63"/>
                <a:gd name="T31" fmla="*/ 31 h 114"/>
                <a:gd name="T32" fmla="*/ 9 w 63"/>
                <a:gd name="T33" fmla="*/ 31 h 114"/>
                <a:gd name="T34" fmla="*/ 9 w 63"/>
                <a:gd name="T35" fmla="*/ 17 h 114"/>
                <a:gd name="T36" fmla="*/ 24 w 63"/>
                <a:gd name="T37" fmla="*/ 17 h 114"/>
                <a:gd name="T38" fmla="*/ 24 w 63"/>
                <a:gd name="T39" fmla="*/ 31 h 114"/>
                <a:gd name="T40" fmla="*/ 53 w 63"/>
                <a:gd name="T41" fmla="*/ 99 h 114"/>
                <a:gd name="T42" fmla="*/ 39 w 63"/>
                <a:gd name="T43" fmla="*/ 99 h 114"/>
                <a:gd name="T44" fmla="*/ 39 w 63"/>
                <a:gd name="T45" fmla="*/ 84 h 114"/>
                <a:gd name="T46" fmla="*/ 53 w 63"/>
                <a:gd name="T47" fmla="*/ 84 h 114"/>
                <a:gd name="T48" fmla="*/ 53 w 63"/>
                <a:gd name="T49" fmla="*/ 99 h 114"/>
                <a:gd name="T50" fmla="*/ 53 w 63"/>
                <a:gd name="T51" fmla="*/ 65 h 114"/>
                <a:gd name="T52" fmla="*/ 39 w 63"/>
                <a:gd name="T53" fmla="*/ 65 h 114"/>
                <a:gd name="T54" fmla="*/ 39 w 63"/>
                <a:gd name="T55" fmla="*/ 51 h 114"/>
                <a:gd name="T56" fmla="*/ 53 w 63"/>
                <a:gd name="T57" fmla="*/ 51 h 114"/>
                <a:gd name="T58" fmla="*/ 53 w 63"/>
                <a:gd name="T59" fmla="*/ 65 h 114"/>
                <a:gd name="T60" fmla="*/ 53 w 63"/>
                <a:gd name="T61" fmla="*/ 31 h 114"/>
                <a:gd name="T62" fmla="*/ 39 w 63"/>
                <a:gd name="T63" fmla="*/ 31 h 114"/>
                <a:gd name="T64" fmla="*/ 39 w 63"/>
                <a:gd name="T65" fmla="*/ 17 h 114"/>
                <a:gd name="T66" fmla="*/ 53 w 63"/>
                <a:gd name="T67" fmla="*/ 17 h 114"/>
                <a:gd name="T68" fmla="*/ 53 w 63"/>
                <a:gd name="T69" fmla="*/ 31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3" h="114">
                  <a:moveTo>
                    <a:pt x="0" y="0"/>
                  </a:moveTo>
                  <a:lnTo>
                    <a:pt x="0" y="114"/>
                  </a:lnTo>
                  <a:lnTo>
                    <a:pt x="63" y="114"/>
                  </a:lnTo>
                  <a:lnTo>
                    <a:pt x="63" y="0"/>
                  </a:lnTo>
                  <a:lnTo>
                    <a:pt x="0" y="0"/>
                  </a:lnTo>
                  <a:close/>
                  <a:moveTo>
                    <a:pt x="24" y="99"/>
                  </a:moveTo>
                  <a:lnTo>
                    <a:pt x="9" y="99"/>
                  </a:lnTo>
                  <a:lnTo>
                    <a:pt x="9" y="84"/>
                  </a:lnTo>
                  <a:lnTo>
                    <a:pt x="24" y="84"/>
                  </a:lnTo>
                  <a:lnTo>
                    <a:pt x="24" y="99"/>
                  </a:lnTo>
                  <a:close/>
                  <a:moveTo>
                    <a:pt x="24" y="65"/>
                  </a:moveTo>
                  <a:lnTo>
                    <a:pt x="9" y="65"/>
                  </a:lnTo>
                  <a:lnTo>
                    <a:pt x="9" y="51"/>
                  </a:lnTo>
                  <a:lnTo>
                    <a:pt x="24" y="51"/>
                  </a:lnTo>
                  <a:lnTo>
                    <a:pt x="24" y="65"/>
                  </a:lnTo>
                  <a:close/>
                  <a:moveTo>
                    <a:pt x="24" y="31"/>
                  </a:moveTo>
                  <a:lnTo>
                    <a:pt x="9" y="31"/>
                  </a:lnTo>
                  <a:lnTo>
                    <a:pt x="9" y="17"/>
                  </a:lnTo>
                  <a:lnTo>
                    <a:pt x="24" y="17"/>
                  </a:lnTo>
                  <a:lnTo>
                    <a:pt x="24" y="31"/>
                  </a:lnTo>
                  <a:close/>
                  <a:moveTo>
                    <a:pt x="53" y="99"/>
                  </a:moveTo>
                  <a:lnTo>
                    <a:pt x="39" y="99"/>
                  </a:lnTo>
                  <a:lnTo>
                    <a:pt x="39" y="84"/>
                  </a:lnTo>
                  <a:lnTo>
                    <a:pt x="53" y="84"/>
                  </a:lnTo>
                  <a:lnTo>
                    <a:pt x="53" y="99"/>
                  </a:lnTo>
                  <a:close/>
                  <a:moveTo>
                    <a:pt x="53" y="65"/>
                  </a:moveTo>
                  <a:lnTo>
                    <a:pt x="39" y="65"/>
                  </a:lnTo>
                  <a:lnTo>
                    <a:pt x="39" y="51"/>
                  </a:lnTo>
                  <a:lnTo>
                    <a:pt x="53" y="51"/>
                  </a:lnTo>
                  <a:lnTo>
                    <a:pt x="53" y="65"/>
                  </a:lnTo>
                  <a:close/>
                  <a:moveTo>
                    <a:pt x="53" y="31"/>
                  </a:moveTo>
                  <a:lnTo>
                    <a:pt x="39" y="31"/>
                  </a:lnTo>
                  <a:lnTo>
                    <a:pt x="39" y="17"/>
                  </a:lnTo>
                  <a:lnTo>
                    <a:pt x="53" y="17"/>
                  </a:lnTo>
                  <a:lnTo>
                    <a:pt x="53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CF029D3D-DCCB-4F38-8EEF-96944828A324}"/>
              </a:ext>
            </a:extLst>
          </p:cNvPr>
          <p:cNvSpPr txBox="1"/>
          <p:nvPr/>
        </p:nvSpPr>
        <p:spPr>
          <a:xfrm>
            <a:off x="476470" y="1048218"/>
            <a:ext cx="396218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ЦИФРОВАЯ ТРАНСФОРМАЦИЯ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-342280" y="1632552"/>
            <a:ext cx="49616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ПОКАЗАТЕЛИ НАЦИОНАЛЬНЫХ ЦЕЛЕЙ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25321" y="1998576"/>
            <a:ext cx="11528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95%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52572" y="2767581"/>
            <a:ext cx="10695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120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265346" y="1998576"/>
            <a:ext cx="4796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5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043330" y="2767581"/>
            <a:ext cx="9236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1.5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3074589" y="2579452"/>
            <a:ext cx="86113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03B0FF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МЛН СЕМЕЙ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482600" y="2579452"/>
            <a:ext cx="34817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03B0FF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ДО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385621" y="3356447"/>
            <a:ext cx="62709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03B0FF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МЛН М²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3264544" y="3356447"/>
            <a:ext cx="48122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03B0FF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РАЗА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705090" y="2098604"/>
            <a:ext cx="2456751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ДОЛЯ МАССОВЫХ СОЦИАЛЬНО ЗНАЧИМЫХ УСЛУГ, ДОСТУПНЫХ В ЭЛЕКТРОННОМ ВИДЕ</a:t>
            </a:r>
            <a:endParaRPr kumimoji="0" lang="ru-RU" sz="9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" pitchFamily="2" charset="0"/>
              <a:ea typeface="Roboto" pitchFamily="2" charset="0"/>
              <a:cs typeface="+mn-cs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3425401" y="2098604"/>
            <a:ext cx="2456751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КОЛИЧЕСТВО СЕМЕЙ, УЛУЧШИВШИХ </a:t>
            </a:r>
          </a:p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ЖИЛИЩНЫЕ УСЛОВИЯ</a:t>
            </a:r>
            <a:endParaRPr kumimoji="0" lang="ru-RU" sz="9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" pitchFamily="2" charset="0"/>
              <a:ea typeface="Roboto" pitchFamily="2" charset="0"/>
              <a:cs typeface="+mn-cs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705090" y="2936858"/>
            <a:ext cx="24567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ОБЪЕМ ЖИЛИЩНОГО СТРОИТЕЛЬСТВА</a:t>
            </a:r>
            <a:endParaRPr kumimoji="0" lang="ru-RU" sz="9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" pitchFamily="2" charset="0"/>
              <a:ea typeface="Roboto" pitchFamily="2" charset="0"/>
              <a:cs typeface="+mn-cs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3425401" y="2936858"/>
            <a:ext cx="24567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ПРИРОСТ СРЕДНЕГО ИНДЕКСА КАЧЕСТВА ГОРОДСКОЙ СРЕДЫ</a:t>
            </a:r>
            <a:endParaRPr kumimoji="0" lang="ru-RU" sz="9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" pitchFamily="2" charset="0"/>
              <a:ea typeface="Roboto" pitchFamily="2" charset="0"/>
              <a:cs typeface="+mn-cs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-342280" y="3615364"/>
            <a:ext cx="610359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ДОСТИЖЕНИЕ «ЦИФРОВОЙ ЗРЕЛОСТИ» КЛЮЧЕВЫХ ОТРАСЛЕЙ ЭКОНОМИКИ И СОЦИАЛЬНОЙ СФЕРЫ, В ТОМ ЧИСЛЕ ЗДРАВООХРАНЕНИЯ И ОБРАЗОВАНИЯ, А ТАКЖЕ ГОСУДАРСТВЕННОГО УПРАВЛЕНИЯ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-342280" y="4437006"/>
            <a:ext cx="57743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ИНДЕКС ДОСТИЖЕНИЯ ЦИФРОВОЙ ЗРЕЛОСТИ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F029D3D-DCCB-4F38-8EEF-96944828A324}"/>
              </a:ext>
            </a:extLst>
          </p:cNvPr>
          <p:cNvSpPr txBox="1"/>
          <p:nvPr/>
        </p:nvSpPr>
        <p:spPr>
          <a:xfrm>
            <a:off x="125321" y="4783741"/>
            <a:ext cx="396218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РАЗВИТИЕ ГОРОДСКОЙ СРЕДЫ И СТРОИТЕЛЬСТВО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04231" y="5086308"/>
            <a:ext cx="11528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50%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810199" y="5117086"/>
            <a:ext cx="17044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ДОЛЯ ОКС ПРОШЕДШИХ ЭКСПЕРТИЗУ</a:t>
            </a:r>
          </a:p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В ТИМ</a:t>
            </a:r>
            <a:endParaRPr kumimoji="0" lang="ru-RU" sz="9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" pitchFamily="2" charset="0"/>
              <a:ea typeface="Roboto" pitchFamily="2" charset="0"/>
              <a:cs typeface="+mn-cs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514601" y="5086308"/>
            <a:ext cx="11528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50%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3120569" y="5117086"/>
            <a:ext cx="15970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ДОЛЯ ОКС ОРГАНИЗАЦИЯ СТРОИТЕЛЬСТВА В ТИМ </a:t>
            </a:r>
            <a:endParaRPr kumimoji="0" lang="ru-RU" sz="9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" pitchFamily="2" charset="0"/>
              <a:ea typeface="Roboto" pitchFamily="2" charset="0"/>
              <a:cs typeface="+mn-cs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-342280" y="5926499"/>
            <a:ext cx="54286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ПРИКАЗ МИНИСТЕРСТВА ЦИФРОВОГО РАЗВИТИЯ, СВЯЗИ И МАССОВЫХ КОММУНИКАЦИЙ </a:t>
            </a: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Roboto" pitchFamily="2" charset="0"/>
                <a:cs typeface="Times New Roman" panose="02020603050405020304" pitchFamily="18" charset="0"/>
              </a:rPr>
              <a:t>ОТ 18.11.2020 № 600 «</a:t>
            </a: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ОБ УТВЕРЖДЕНИИ МЕТОДИК РАСЧЕТА ПОКАЗАТЕЛЕЙ НАЦИОНАЛЬНОЙ ЦЕЛИ РАЗВИТИЯ РОССИЙСКОЙ ФЕДЕРАЦИИ “ЦИФРОВАЯ ТРАНСФОРМАЦИЯ”»</a:t>
            </a:r>
          </a:p>
        </p:txBody>
      </p:sp>
      <p:sp>
        <p:nvSpPr>
          <p:cNvPr id="99" name="Номер слайда 98"/>
          <p:cNvSpPr>
            <a:spLocks noGrp="1"/>
          </p:cNvSpPr>
          <p:nvPr>
            <p:ph type="sldNum" sz="quarter" idx="12"/>
          </p:nvPr>
        </p:nvSpPr>
        <p:spPr>
          <a:xfrm>
            <a:off x="9182620" y="6490089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21AC03-DBAC-452A-9E4A-6CF77251696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F07701D5-F3F8-4EEC-801C-A604B5196DF2}"/>
              </a:ext>
            </a:extLst>
          </p:cNvPr>
          <p:cNvGrpSpPr/>
          <p:nvPr/>
        </p:nvGrpSpPr>
        <p:grpSpPr>
          <a:xfrm>
            <a:off x="6963714" y="2347063"/>
            <a:ext cx="1637686" cy="230832"/>
            <a:chOff x="-1352678" y="7607691"/>
            <a:chExt cx="1637686" cy="230832"/>
          </a:xfrm>
        </p:grpSpPr>
        <p:sp>
          <p:nvSpPr>
            <p:cNvPr id="90" name="Прямоугольник 89">
              <a:extLst>
                <a:ext uri="{FF2B5EF4-FFF2-40B4-BE49-F238E27FC236}">
                  <a16:creationId xmlns:a16="http://schemas.microsoft.com/office/drawing/2014/main" id="{76F3ABE7-2E9F-4384-9D30-A4C14DF6DDE4}"/>
                </a:ext>
              </a:extLst>
            </p:cNvPr>
            <p:cNvSpPr/>
            <p:nvPr/>
          </p:nvSpPr>
          <p:spPr>
            <a:xfrm>
              <a:off x="-1352678" y="7619198"/>
              <a:ext cx="228600" cy="207818"/>
            </a:xfrm>
            <a:prstGeom prst="rect">
              <a:avLst/>
            </a:prstGeom>
            <a:solidFill>
              <a:srgbClr val="03B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1" name="Прямоугольник 90">
              <a:extLst>
                <a:ext uri="{FF2B5EF4-FFF2-40B4-BE49-F238E27FC236}">
                  <a16:creationId xmlns:a16="http://schemas.microsoft.com/office/drawing/2014/main" id="{FA777957-E987-44A9-8F26-D05E26BDFAFD}"/>
                </a:ext>
              </a:extLst>
            </p:cNvPr>
            <p:cNvSpPr/>
            <p:nvPr/>
          </p:nvSpPr>
          <p:spPr>
            <a:xfrm>
              <a:off x="-917565" y="7607691"/>
              <a:ext cx="1202573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900" b="1" dirty="0">
                  <a:solidFill>
                    <a:srgbClr val="292A2B"/>
                  </a:solidFill>
                  <a:latin typeface="Roboto" pitchFamily="2" charset="0"/>
                  <a:ea typeface="Roboto" pitchFamily="2" charset="0"/>
                </a:rPr>
                <a:t>ФУНКЦИОНИРУЕТ</a:t>
              </a:r>
              <a:endPara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endParaRPr>
            </a:p>
          </p:txBody>
        </p:sp>
      </p:grp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EF704B9D-3FAC-4468-91AC-2D383EA346DB}"/>
              </a:ext>
            </a:extLst>
          </p:cNvPr>
          <p:cNvGrpSpPr/>
          <p:nvPr/>
        </p:nvGrpSpPr>
        <p:grpSpPr>
          <a:xfrm>
            <a:off x="6963714" y="3044858"/>
            <a:ext cx="1788342" cy="369332"/>
            <a:chOff x="1242887" y="7607691"/>
            <a:chExt cx="1788342" cy="369332"/>
          </a:xfrm>
        </p:grpSpPr>
        <p:sp>
          <p:nvSpPr>
            <p:cNvPr id="98" name="Прямоугольник 97">
              <a:extLst>
                <a:ext uri="{FF2B5EF4-FFF2-40B4-BE49-F238E27FC236}">
                  <a16:creationId xmlns:a16="http://schemas.microsoft.com/office/drawing/2014/main" id="{DB593E2F-C970-4707-A97B-8550EB199670}"/>
                </a:ext>
              </a:extLst>
            </p:cNvPr>
            <p:cNvSpPr/>
            <p:nvPr/>
          </p:nvSpPr>
          <p:spPr>
            <a:xfrm>
              <a:off x="1242887" y="7688448"/>
              <a:ext cx="228600" cy="207818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0" name="Прямоугольник 99">
              <a:extLst>
                <a:ext uri="{FF2B5EF4-FFF2-40B4-BE49-F238E27FC236}">
                  <a16:creationId xmlns:a16="http://schemas.microsoft.com/office/drawing/2014/main" id="{8A9B9B59-F25E-4A8D-BBBA-6A5A0AEA10EE}"/>
                </a:ext>
              </a:extLst>
            </p:cNvPr>
            <p:cNvSpPr/>
            <p:nvPr/>
          </p:nvSpPr>
          <p:spPr>
            <a:xfrm>
              <a:off x="1700415" y="7607691"/>
              <a:ext cx="133081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292A2B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+mn-cs"/>
                </a:rPr>
                <a:t>СФОРМУЛИРОВАНЫ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292A2B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+mn-cs"/>
                </a:rPr>
                <a:t>СРОКИ ЗАПУСКА</a:t>
              </a:r>
            </a:p>
          </p:txBody>
        </p:sp>
      </p:grp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A4196770-2EC9-4EFC-8B77-5CDC60C23E20}"/>
              </a:ext>
            </a:extLst>
          </p:cNvPr>
          <p:cNvGrpSpPr/>
          <p:nvPr/>
        </p:nvGrpSpPr>
        <p:grpSpPr>
          <a:xfrm>
            <a:off x="6963714" y="3881153"/>
            <a:ext cx="1807627" cy="369332"/>
            <a:chOff x="6236518" y="7607691"/>
            <a:chExt cx="1807627" cy="369332"/>
          </a:xfrm>
        </p:grpSpPr>
        <p:sp>
          <p:nvSpPr>
            <p:cNvPr id="102" name="Прямоугольник 101">
              <a:extLst>
                <a:ext uri="{FF2B5EF4-FFF2-40B4-BE49-F238E27FC236}">
                  <a16:creationId xmlns:a16="http://schemas.microsoft.com/office/drawing/2014/main" id="{7F4560A9-B384-4C5B-A460-2A010F6446C7}"/>
                </a:ext>
              </a:extLst>
            </p:cNvPr>
            <p:cNvSpPr/>
            <p:nvPr/>
          </p:nvSpPr>
          <p:spPr>
            <a:xfrm>
              <a:off x="6236518" y="7688448"/>
              <a:ext cx="228600" cy="207818"/>
            </a:xfrm>
            <a:prstGeom prst="rect">
              <a:avLst/>
            </a:prstGeom>
            <a:solidFill>
              <a:srgbClr val="053E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1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3" name="Прямоугольник 102">
              <a:extLst>
                <a:ext uri="{FF2B5EF4-FFF2-40B4-BE49-F238E27FC236}">
                  <a16:creationId xmlns:a16="http://schemas.microsoft.com/office/drawing/2014/main" id="{8A9D3470-26B9-4B7F-B23C-F2ED4634F498}"/>
                </a:ext>
              </a:extLst>
            </p:cNvPr>
            <p:cNvSpPr/>
            <p:nvPr/>
          </p:nvSpPr>
          <p:spPr>
            <a:xfrm>
              <a:off x="6666845" y="7607691"/>
              <a:ext cx="137730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292A2B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+mn-cs"/>
                </a:rPr>
                <a:t>СВЕДЕНИЯ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292A2B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+mn-cs"/>
                </a:rPr>
                <a:t>НЕ ПРЕДОСТАВЛЕНЫ</a:t>
              </a:r>
            </a:p>
          </p:txBody>
        </p:sp>
      </p:grp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143159CB-C943-4C1A-B70E-505C5AAD7B88}"/>
              </a:ext>
            </a:extLst>
          </p:cNvPr>
          <p:cNvGrpSpPr/>
          <p:nvPr/>
        </p:nvGrpSpPr>
        <p:grpSpPr>
          <a:xfrm>
            <a:off x="6918807" y="4717449"/>
            <a:ext cx="2051284" cy="369332"/>
            <a:chOff x="8763176" y="7607691"/>
            <a:chExt cx="2051284" cy="369332"/>
          </a:xfrm>
        </p:grpSpPr>
        <p:sp>
          <p:nvSpPr>
            <p:cNvPr id="105" name="Прямоугольник 104">
              <a:extLst>
                <a:ext uri="{FF2B5EF4-FFF2-40B4-BE49-F238E27FC236}">
                  <a16:creationId xmlns:a16="http://schemas.microsoft.com/office/drawing/2014/main" id="{4A811852-E112-48E8-91FF-C27181AE98E9}"/>
                </a:ext>
              </a:extLst>
            </p:cNvPr>
            <p:cNvSpPr/>
            <p:nvPr/>
          </p:nvSpPr>
          <p:spPr>
            <a:xfrm>
              <a:off x="8763176" y="7688448"/>
              <a:ext cx="228600" cy="207818"/>
            </a:xfrm>
            <a:prstGeom prst="rect">
              <a:avLst/>
            </a:prstGeom>
            <a:solidFill>
              <a:srgbClr val="051C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1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6" name="Прямоугольник 105">
              <a:extLst>
                <a:ext uri="{FF2B5EF4-FFF2-40B4-BE49-F238E27FC236}">
                  <a16:creationId xmlns:a16="http://schemas.microsoft.com/office/drawing/2014/main" id="{B9F75032-4C8B-42C8-9A5B-2BE9D72845DB}"/>
                </a:ext>
              </a:extLst>
            </p:cNvPr>
            <p:cNvSpPr/>
            <p:nvPr/>
          </p:nvSpPr>
          <p:spPr>
            <a:xfrm>
              <a:off x="9193503" y="7607691"/>
              <a:ext cx="162095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292A2B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+mn-cs"/>
                </a:rPr>
                <a:t>НЕ УТВЕРЖДЕНЫ ПЛАНЫ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292A2B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+mn-cs"/>
                </a:rPr>
                <a:t>ВНЕДРЕНИЯ</a:t>
              </a:r>
            </a:p>
          </p:txBody>
        </p:sp>
      </p:grpSp>
      <p:sp>
        <p:nvSpPr>
          <p:cNvPr id="107" name="Прямоугольник 106">
            <a:extLst>
              <a:ext uri="{FF2B5EF4-FFF2-40B4-BE49-F238E27FC236}">
                <a16:creationId xmlns:a16="http://schemas.microsoft.com/office/drawing/2014/main" id="{9F08BD61-443F-4419-808A-DC67E58400CD}"/>
              </a:ext>
            </a:extLst>
          </p:cNvPr>
          <p:cNvSpPr/>
          <p:nvPr/>
        </p:nvSpPr>
        <p:spPr>
          <a:xfrm>
            <a:off x="7262396" y="5695412"/>
            <a:ext cx="13943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53E95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~1/3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053E95"/>
              </a:solidFill>
              <a:effectLst/>
              <a:uLnTx/>
              <a:uFillTx/>
              <a:latin typeface="Roboto" pitchFamily="2" charset="0"/>
              <a:ea typeface="Roboto" pitchFamily="2" charset="0"/>
              <a:cs typeface="Arial" panose="020B0604020202020204" pitchFamily="34" charset="0"/>
            </a:endParaRP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1412DE45-2429-4C26-95A8-516990F40DEE}"/>
              </a:ext>
            </a:extLst>
          </p:cNvPr>
          <p:cNvGraphicFramePr/>
          <p:nvPr/>
        </p:nvGraphicFramePr>
        <p:xfrm>
          <a:off x="8090392" y="2142032"/>
          <a:ext cx="4628622" cy="30857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8" name="Прямоугольник 107">
            <a:extLst>
              <a:ext uri="{FF2B5EF4-FFF2-40B4-BE49-F238E27FC236}">
                <a16:creationId xmlns:a16="http://schemas.microsoft.com/office/drawing/2014/main" id="{7484A852-D36F-4F13-915E-F45B0701A409}"/>
              </a:ext>
            </a:extLst>
          </p:cNvPr>
          <p:cNvSpPr/>
          <p:nvPr/>
        </p:nvSpPr>
        <p:spPr>
          <a:xfrm>
            <a:off x="9250454" y="3044858"/>
            <a:ext cx="230721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УРОВЕНЬ ЦИФРОВИЗАЦИИ ГОСУДАРСТВЕННОГО УПРАВЛЕНИЯ ГРАДОСТРОИТЕЛЬНОЙ ОТРАСЛЬЮ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В СУБЪЕКТАХ РОССИЙСКОЙ ФЕДЕРАЦИИ</a:t>
            </a:r>
          </a:p>
        </p:txBody>
      </p:sp>
      <p:sp>
        <p:nvSpPr>
          <p:cNvPr id="110" name="Прямоугольник 109">
            <a:extLst>
              <a:ext uri="{FF2B5EF4-FFF2-40B4-BE49-F238E27FC236}">
                <a16:creationId xmlns:a16="http://schemas.microsoft.com/office/drawing/2014/main" id="{D3A10DCE-3F68-4F9D-BEC7-02D63F2601AB}"/>
              </a:ext>
            </a:extLst>
          </p:cNvPr>
          <p:cNvSpPr/>
          <p:nvPr/>
        </p:nvSpPr>
        <p:spPr>
          <a:xfrm>
            <a:off x="11539594" y="2398848"/>
            <a:ext cx="3746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111" name="Прямоугольник 110">
            <a:extLst>
              <a:ext uri="{FF2B5EF4-FFF2-40B4-BE49-F238E27FC236}">
                <a16:creationId xmlns:a16="http://schemas.microsoft.com/office/drawing/2014/main" id="{E3317B26-D2B3-4D1A-BC61-1EA849EC8E49}"/>
              </a:ext>
            </a:extLst>
          </p:cNvPr>
          <p:cNvSpPr/>
          <p:nvPr/>
        </p:nvSpPr>
        <p:spPr>
          <a:xfrm>
            <a:off x="10810338" y="5067119"/>
            <a:ext cx="3746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112" name="Прямоугольник 111">
            <a:extLst>
              <a:ext uri="{FF2B5EF4-FFF2-40B4-BE49-F238E27FC236}">
                <a16:creationId xmlns:a16="http://schemas.microsoft.com/office/drawing/2014/main" id="{5DA9A25A-971E-493E-B43B-43AAFA3F4AB2}"/>
              </a:ext>
            </a:extLst>
          </p:cNvPr>
          <p:cNvSpPr/>
          <p:nvPr/>
        </p:nvSpPr>
        <p:spPr>
          <a:xfrm>
            <a:off x="8947185" y="4633001"/>
            <a:ext cx="3746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113" name="Прямоугольник 112">
            <a:extLst>
              <a:ext uri="{FF2B5EF4-FFF2-40B4-BE49-F238E27FC236}">
                <a16:creationId xmlns:a16="http://schemas.microsoft.com/office/drawing/2014/main" id="{4F18A47F-738D-469C-A5D4-1530BF4565DC}"/>
              </a:ext>
            </a:extLst>
          </p:cNvPr>
          <p:cNvSpPr/>
          <p:nvPr/>
        </p:nvSpPr>
        <p:spPr>
          <a:xfrm>
            <a:off x="9122226" y="2262045"/>
            <a:ext cx="3746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114" name="Freeform 22">
            <a:extLst>
              <a:ext uri="{FF2B5EF4-FFF2-40B4-BE49-F238E27FC236}">
                <a16:creationId xmlns:a16="http://schemas.microsoft.com/office/drawing/2014/main" id="{B2237646-5E1D-4EB5-BE7B-AE7FEF26F147}"/>
              </a:ext>
            </a:extLst>
          </p:cNvPr>
          <p:cNvSpPr>
            <a:spLocks/>
          </p:cNvSpPr>
          <p:nvPr/>
        </p:nvSpPr>
        <p:spPr bwMode="auto">
          <a:xfrm>
            <a:off x="6001171" y="5887527"/>
            <a:ext cx="1118080" cy="361953"/>
          </a:xfrm>
          <a:custGeom>
            <a:avLst/>
            <a:gdLst>
              <a:gd name="T0" fmla="*/ 690 w 690"/>
              <a:gd name="T1" fmla="*/ 6 h 354"/>
              <a:gd name="T2" fmla="*/ 528 w 690"/>
              <a:gd name="T3" fmla="*/ 354 h 354"/>
              <a:gd name="T4" fmla="*/ 0 w 690"/>
              <a:gd name="T5" fmla="*/ 354 h 354"/>
              <a:gd name="T6" fmla="*/ 166 w 690"/>
              <a:gd name="T7" fmla="*/ 0 h 354"/>
              <a:gd name="T8" fmla="*/ 688 w 690"/>
              <a:gd name="T9" fmla="*/ 0 h 354"/>
              <a:gd name="T10" fmla="*/ 690 w 690"/>
              <a:gd name="T11" fmla="*/ 6 h 354"/>
              <a:gd name="connsiteX0" fmla="*/ 10000 w 10000"/>
              <a:gd name="connsiteY0" fmla="*/ 169 h 10000"/>
              <a:gd name="connsiteX1" fmla="*/ 7652 w 10000"/>
              <a:gd name="connsiteY1" fmla="*/ 10000 h 10000"/>
              <a:gd name="connsiteX2" fmla="*/ 0 w 10000"/>
              <a:gd name="connsiteY2" fmla="*/ 10000 h 10000"/>
              <a:gd name="connsiteX3" fmla="*/ 2406 w 10000"/>
              <a:gd name="connsiteY3" fmla="*/ 0 h 10000"/>
              <a:gd name="connsiteX4" fmla="*/ 9971 w 10000"/>
              <a:gd name="connsiteY4" fmla="*/ 0 h 10000"/>
              <a:gd name="connsiteX5" fmla="*/ 10000 w 10000"/>
              <a:gd name="connsiteY5" fmla="*/ 169 h 10000"/>
              <a:gd name="connsiteX0" fmla="*/ 15848 w 15848"/>
              <a:gd name="connsiteY0" fmla="*/ 169 h 10000"/>
              <a:gd name="connsiteX1" fmla="*/ 7652 w 15848"/>
              <a:gd name="connsiteY1" fmla="*/ 10000 h 10000"/>
              <a:gd name="connsiteX2" fmla="*/ 0 w 15848"/>
              <a:gd name="connsiteY2" fmla="*/ 10000 h 10000"/>
              <a:gd name="connsiteX3" fmla="*/ 2406 w 15848"/>
              <a:gd name="connsiteY3" fmla="*/ 0 h 10000"/>
              <a:gd name="connsiteX4" fmla="*/ 9971 w 15848"/>
              <a:gd name="connsiteY4" fmla="*/ 0 h 10000"/>
              <a:gd name="connsiteX5" fmla="*/ 15848 w 15848"/>
              <a:gd name="connsiteY5" fmla="*/ 169 h 10000"/>
              <a:gd name="connsiteX0" fmla="*/ 15848 w 15848"/>
              <a:gd name="connsiteY0" fmla="*/ 169 h 10000"/>
              <a:gd name="connsiteX1" fmla="*/ 12552 w 15848"/>
              <a:gd name="connsiteY1" fmla="*/ 10000 h 10000"/>
              <a:gd name="connsiteX2" fmla="*/ 0 w 15848"/>
              <a:gd name="connsiteY2" fmla="*/ 10000 h 10000"/>
              <a:gd name="connsiteX3" fmla="*/ 2406 w 15848"/>
              <a:gd name="connsiteY3" fmla="*/ 0 h 10000"/>
              <a:gd name="connsiteX4" fmla="*/ 9971 w 15848"/>
              <a:gd name="connsiteY4" fmla="*/ 0 h 10000"/>
              <a:gd name="connsiteX5" fmla="*/ 15848 w 15848"/>
              <a:gd name="connsiteY5" fmla="*/ 169 h 10000"/>
              <a:gd name="connsiteX0" fmla="*/ 15848 w 15848"/>
              <a:gd name="connsiteY0" fmla="*/ 169 h 10000"/>
              <a:gd name="connsiteX1" fmla="*/ 12552 w 15848"/>
              <a:gd name="connsiteY1" fmla="*/ 10000 h 10000"/>
              <a:gd name="connsiteX2" fmla="*/ 0 w 15848"/>
              <a:gd name="connsiteY2" fmla="*/ 10000 h 10000"/>
              <a:gd name="connsiteX3" fmla="*/ 2406 w 15848"/>
              <a:gd name="connsiteY3" fmla="*/ 0 h 10000"/>
              <a:gd name="connsiteX4" fmla="*/ 15848 w 15848"/>
              <a:gd name="connsiteY4" fmla="*/ 169 h 10000"/>
              <a:gd name="connsiteX0" fmla="*/ 15848 w 15848"/>
              <a:gd name="connsiteY0" fmla="*/ 169 h 10000"/>
              <a:gd name="connsiteX1" fmla="*/ 13448 w 15848"/>
              <a:gd name="connsiteY1" fmla="*/ 9866 h 10000"/>
              <a:gd name="connsiteX2" fmla="*/ 0 w 15848"/>
              <a:gd name="connsiteY2" fmla="*/ 10000 h 10000"/>
              <a:gd name="connsiteX3" fmla="*/ 2406 w 15848"/>
              <a:gd name="connsiteY3" fmla="*/ 0 h 10000"/>
              <a:gd name="connsiteX4" fmla="*/ 15848 w 15848"/>
              <a:gd name="connsiteY4" fmla="*/ 169 h 10000"/>
              <a:gd name="connsiteX0" fmla="*/ 15848 w 15848"/>
              <a:gd name="connsiteY0" fmla="*/ 169 h 10000"/>
              <a:gd name="connsiteX1" fmla="*/ 13931 w 15848"/>
              <a:gd name="connsiteY1" fmla="*/ 10000 h 10000"/>
              <a:gd name="connsiteX2" fmla="*/ 0 w 15848"/>
              <a:gd name="connsiteY2" fmla="*/ 10000 h 10000"/>
              <a:gd name="connsiteX3" fmla="*/ 2406 w 15848"/>
              <a:gd name="connsiteY3" fmla="*/ 0 h 10000"/>
              <a:gd name="connsiteX4" fmla="*/ 15848 w 15848"/>
              <a:gd name="connsiteY4" fmla="*/ 16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8" h="10000">
                <a:moveTo>
                  <a:pt x="15848" y="169"/>
                </a:moveTo>
                <a:lnTo>
                  <a:pt x="13931" y="10000"/>
                </a:lnTo>
                <a:lnTo>
                  <a:pt x="0" y="10000"/>
                </a:lnTo>
                <a:lnTo>
                  <a:pt x="2406" y="0"/>
                </a:lnTo>
                <a:lnTo>
                  <a:pt x="15848" y="169"/>
                </a:lnTo>
                <a:close/>
              </a:path>
            </a:pathLst>
          </a:custGeom>
          <a:solidFill>
            <a:srgbClr val="053E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4ED73626-52F8-496C-8441-FC1FE7512E38}"/>
              </a:ext>
            </a:extLst>
          </p:cNvPr>
          <p:cNvSpPr txBox="1"/>
          <p:nvPr/>
        </p:nvSpPr>
        <p:spPr>
          <a:xfrm>
            <a:off x="6107217" y="5939946"/>
            <a:ext cx="91790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ВЫВОД</a:t>
            </a:r>
          </a:p>
        </p:txBody>
      </p:sp>
      <p:sp>
        <p:nvSpPr>
          <p:cNvPr id="116" name="Прямоугольник 115">
            <a:extLst>
              <a:ext uri="{FF2B5EF4-FFF2-40B4-BE49-F238E27FC236}">
                <a16:creationId xmlns:a16="http://schemas.microsoft.com/office/drawing/2014/main" id="{12EC0A56-6913-4F4E-9813-4264CDF286A3}"/>
              </a:ext>
            </a:extLst>
          </p:cNvPr>
          <p:cNvSpPr/>
          <p:nvPr/>
        </p:nvSpPr>
        <p:spPr>
          <a:xfrm>
            <a:off x="8677075" y="5826360"/>
            <a:ext cx="32949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ИСПЫТЫВАЮТ СЕРЬЁЗНЫЕ ТРУДНОСТИ С ЦИФРОВИЗАЦИЕЙ ОТРАСЛИ В РЕГИОНЕ</a:t>
            </a:r>
          </a:p>
        </p:txBody>
      </p:sp>
      <p:sp>
        <p:nvSpPr>
          <p:cNvPr id="117" name="Прямоугольник 116">
            <a:extLst>
              <a:ext uri="{FF2B5EF4-FFF2-40B4-BE49-F238E27FC236}">
                <a16:creationId xmlns:a16="http://schemas.microsoft.com/office/drawing/2014/main" id="{0383704A-8865-4D08-B8A2-0D5F7086BCDA}"/>
              </a:ext>
            </a:extLst>
          </p:cNvPr>
          <p:cNvSpPr/>
          <p:nvPr/>
        </p:nvSpPr>
        <p:spPr>
          <a:xfrm>
            <a:off x="7713487" y="6333243"/>
            <a:ext cx="86113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053E95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СУБЪЕКТОВ</a:t>
            </a:r>
          </a:p>
        </p:txBody>
      </p:sp>
      <p:sp>
        <p:nvSpPr>
          <p:cNvPr id="67" name="Заголовок 1">
            <a:extLst>
              <a:ext uri="{FF2B5EF4-FFF2-40B4-BE49-F238E27FC236}">
                <a16:creationId xmlns:a16="http://schemas.microsoft.com/office/drawing/2014/main" id="{822DBAF5-5175-4FCA-A09A-57C4EC50F659}"/>
              </a:ext>
            </a:extLst>
          </p:cNvPr>
          <p:cNvSpPr txBox="1">
            <a:spLocks/>
          </p:cNvSpPr>
          <p:nvPr/>
        </p:nvSpPr>
        <p:spPr>
          <a:xfrm>
            <a:off x="6534576" y="1738216"/>
            <a:ext cx="5451440" cy="4223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53E95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j-cs"/>
              </a:rPr>
              <a:t>ТЕКУЩИЙ УРОВЕНЬ ЦИФРОВИЗАЦИИ</a:t>
            </a:r>
          </a:p>
        </p:txBody>
      </p:sp>
    </p:spTree>
    <p:extLst>
      <p:ext uri="{BB962C8B-B14F-4D97-AF65-F5344CB8AC3E}">
        <p14:creationId xmlns:p14="http://schemas.microsoft.com/office/powerpoint/2010/main" val="2638081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58540EF1-1989-4598-B0C9-12C3196AE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868" y="433204"/>
            <a:ext cx="6485663" cy="422380"/>
          </a:xfrm>
        </p:spPr>
        <p:txBody>
          <a:bodyPr>
            <a:noAutofit/>
          </a:bodyPr>
          <a:lstStyle/>
          <a:p>
            <a:r>
              <a:rPr lang="ru-RU" sz="2600" b="1" dirty="0">
                <a:solidFill>
                  <a:srgbClr val="053E95"/>
                </a:solidFill>
                <a:latin typeface="Roboto" pitchFamily="2" charset="0"/>
                <a:ea typeface="Roboto" pitchFamily="2" charset="0"/>
              </a:rPr>
              <a:t>ВЫЗОВЫ</a:t>
            </a:r>
          </a:p>
        </p:txBody>
      </p:sp>
      <p:sp>
        <p:nvSpPr>
          <p:cNvPr id="99" name="Номер слайда 98"/>
          <p:cNvSpPr>
            <a:spLocks noGrp="1"/>
          </p:cNvSpPr>
          <p:nvPr>
            <p:ph type="sldNum" sz="quarter" idx="12"/>
          </p:nvPr>
        </p:nvSpPr>
        <p:spPr>
          <a:xfrm>
            <a:off x="9182620" y="6490089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21AC03-DBAC-452A-9E4A-6CF77251696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0127172" y="4150267"/>
            <a:ext cx="1959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ВОЗМОЖНОСТЬ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10266177" y="4550220"/>
            <a:ext cx="13357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2030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10120328" y="4794186"/>
            <a:ext cx="25840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03B0FF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К</a:t>
            </a:r>
          </a:p>
        </p:txBody>
      </p:sp>
      <p:sp>
        <p:nvSpPr>
          <p:cNvPr id="102" name="Прямоугольник 101"/>
          <p:cNvSpPr/>
          <p:nvPr/>
        </p:nvSpPr>
        <p:spPr>
          <a:xfrm>
            <a:off x="11498085" y="4803349"/>
            <a:ext cx="48603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03B0FF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ГОДУ</a:t>
            </a:r>
          </a:p>
        </p:txBody>
      </p:sp>
      <p:sp>
        <p:nvSpPr>
          <p:cNvPr id="103" name="Прямоугольник 102"/>
          <p:cNvSpPr/>
          <p:nvPr/>
        </p:nvSpPr>
        <p:spPr>
          <a:xfrm>
            <a:off x="8836777" y="5055640"/>
            <a:ext cx="313528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ДОСТИЖЕНИЕ  КАРДИНАЛЬНОГО УВЕЛИЧЕНИЯ ЭФФЕКТИВНОСТИ ИНВЕСТИЦИЙ И ИСКЛЮЧЕНИЕ ЧАСТИ НЕПРОИЗВОДСТВЕННЫХ ЗАТРАТ </a:t>
            </a:r>
          </a:p>
          <a:p>
            <a:pPr marL="450215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В СТРОИТЕЛЬСТВЕ ЗА СЧЕТ СОВРЕМЕННЫХ СЕРВИСОВ ДИСТАНЦИОННОГО  ОБСЛУЖИВАНИЯ ПО ЖИЗНЕННЫМ СИТУАЦИЯМ, ОРГАНИЗАЦИИ ЕДИНОЙ ЭКОСИСТЕМЫ СОВМЕСТНОЙ РАБОТЫ </a:t>
            </a:r>
          </a:p>
          <a:p>
            <a:pPr marL="450215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С «ЦИФРОВЫМИ ДВОЙНИКАМИ» ОКС</a:t>
            </a:r>
          </a:p>
        </p:txBody>
      </p:sp>
      <p:grpSp>
        <p:nvGrpSpPr>
          <p:cNvPr id="18" name="Группа 17"/>
          <p:cNvGrpSpPr/>
          <p:nvPr/>
        </p:nvGrpSpPr>
        <p:grpSpPr>
          <a:xfrm>
            <a:off x="582412" y="1084353"/>
            <a:ext cx="12133447" cy="346507"/>
            <a:chOff x="800994" y="944871"/>
            <a:chExt cx="12133447" cy="346507"/>
          </a:xfrm>
        </p:grpSpPr>
        <p:grpSp>
          <p:nvGrpSpPr>
            <p:cNvPr id="3" name="Group 4"/>
            <p:cNvGrpSpPr>
              <a:grpSpLocks noChangeAspect="1"/>
            </p:cNvGrpSpPr>
            <p:nvPr/>
          </p:nvGrpSpPr>
          <p:grpSpPr bwMode="auto">
            <a:xfrm>
              <a:off x="800994" y="944871"/>
              <a:ext cx="871107" cy="346507"/>
              <a:chOff x="3390" y="1981"/>
              <a:chExt cx="900" cy="358"/>
            </a:xfrm>
          </p:grpSpPr>
          <p:sp>
            <p:nvSpPr>
              <p:cNvPr id="4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3390" y="1981"/>
                <a:ext cx="900" cy="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" name="Freeform 5"/>
              <p:cNvSpPr>
                <a:spLocks/>
              </p:cNvSpPr>
              <p:nvPr/>
            </p:nvSpPr>
            <p:spPr bwMode="auto">
              <a:xfrm>
                <a:off x="3390" y="1981"/>
                <a:ext cx="900" cy="358"/>
              </a:xfrm>
              <a:custGeom>
                <a:avLst/>
                <a:gdLst>
                  <a:gd name="T0" fmla="*/ 900 w 900"/>
                  <a:gd name="T1" fmla="*/ 0 h 358"/>
                  <a:gd name="T2" fmla="*/ 572 w 900"/>
                  <a:gd name="T3" fmla="*/ 358 h 358"/>
                  <a:gd name="T4" fmla="*/ 0 w 900"/>
                  <a:gd name="T5" fmla="*/ 358 h 358"/>
                  <a:gd name="T6" fmla="*/ 328 w 900"/>
                  <a:gd name="T7" fmla="*/ 0 h 358"/>
                  <a:gd name="T8" fmla="*/ 900 w 900"/>
                  <a:gd name="T9" fmla="*/ 0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00" h="358">
                    <a:moveTo>
                      <a:pt x="900" y="0"/>
                    </a:moveTo>
                    <a:lnTo>
                      <a:pt x="572" y="358"/>
                    </a:lnTo>
                    <a:lnTo>
                      <a:pt x="0" y="358"/>
                    </a:lnTo>
                    <a:lnTo>
                      <a:pt x="328" y="0"/>
                    </a:lnTo>
                    <a:lnTo>
                      <a:pt x="900" y="0"/>
                    </a:lnTo>
                    <a:close/>
                  </a:path>
                </a:pathLst>
              </a:custGeom>
              <a:solidFill>
                <a:srgbClr val="053E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122" name="Прямоугольник 121"/>
            <p:cNvSpPr/>
            <p:nvPr/>
          </p:nvSpPr>
          <p:spPr>
            <a:xfrm>
              <a:off x="1149350" y="948757"/>
              <a:ext cx="11785091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0215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292A2B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Arial" panose="020B0604020202020204" pitchFamily="34" charset="0"/>
                </a:rPr>
                <a:t>В ИНВЕСТИЦИОННО-СТРОИТЕЛЬНОМ ЦИКЛЕ </a:t>
              </a:r>
              <a:r>
                <a:rPr kumimoji="0" lang="ru-RU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53E9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Roboto" pitchFamily="2" charset="0"/>
                  <a:cs typeface="Times New Roman" panose="02020603050405020304" pitchFamily="18" charset="0"/>
                </a:rPr>
                <a:t>ОТ 20 ДО 50% </a:t>
              </a:r>
              <a:r>
                <a:rPr kumimoji="0" lang="ru-RU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292A2B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Arial" panose="020B0604020202020204" pitchFamily="34" charset="0"/>
                </a:rPr>
                <a:t>ЗАНИМАЕТ ВРЕМЯ НА ОФОРМЛЕНИЕ ИСХОДНО-РАЗРЕШИТЕЛЬНОЙ ДОКУМЕНТАЦИИ</a:t>
              </a:r>
            </a:p>
          </p:txBody>
        </p:sp>
        <p:grpSp>
          <p:nvGrpSpPr>
            <p:cNvPr id="10" name="Group 8"/>
            <p:cNvGrpSpPr>
              <a:grpSpLocks noChangeAspect="1"/>
            </p:cNvGrpSpPr>
            <p:nvPr/>
          </p:nvGrpSpPr>
          <p:grpSpPr bwMode="auto">
            <a:xfrm>
              <a:off x="1149350" y="1006524"/>
              <a:ext cx="171482" cy="223200"/>
              <a:chOff x="724" y="654"/>
              <a:chExt cx="126" cy="164"/>
            </a:xfrm>
          </p:grpSpPr>
          <p:sp>
            <p:nvSpPr>
              <p:cNvPr id="11" name="AutoShape 7"/>
              <p:cNvSpPr>
                <a:spLocks noChangeAspect="1" noChangeArrowheads="1" noTextEdit="1"/>
              </p:cNvSpPr>
              <p:nvPr/>
            </p:nvSpPr>
            <p:spPr bwMode="auto">
              <a:xfrm>
                <a:off x="724" y="654"/>
                <a:ext cx="126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" name="Freeform 9"/>
              <p:cNvSpPr>
                <a:spLocks noEditPoints="1"/>
              </p:cNvSpPr>
              <p:nvPr/>
            </p:nvSpPr>
            <p:spPr bwMode="auto">
              <a:xfrm>
                <a:off x="724" y="654"/>
                <a:ext cx="126" cy="164"/>
              </a:xfrm>
              <a:custGeom>
                <a:avLst/>
                <a:gdLst>
                  <a:gd name="T0" fmla="*/ 0 w 126"/>
                  <a:gd name="T1" fmla="*/ 0 h 164"/>
                  <a:gd name="T2" fmla="*/ 0 w 126"/>
                  <a:gd name="T3" fmla="*/ 164 h 164"/>
                  <a:gd name="T4" fmla="*/ 126 w 126"/>
                  <a:gd name="T5" fmla="*/ 164 h 164"/>
                  <a:gd name="T6" fmla="*/ 126 w 126"/>
                  <a:gd name="T7" fmla="*/ 0 h 164"/>
                  <a:gd name="T8" fmla="*/ 0 w 126"/>
                  <a:gd name="T9" fmla="*/ 0 h 164"/>
                  <a:gd name="T10" fmla="*/ 94 w 126"/>
                  <a:gd name="T11" fmla="*/ 154 h 164"/>
                  <a:gd name="T12" fmla="*/ 94 w 126"/>
                  <a:gd name="T13" fmla="*/ 154 h 164"/>
                  <a:gd name="T14" fmla="*/ 86 w 126"/>
                  <a:gd name="T15" fmla="*/ 152 h 164"/>
                  <a:gd name="T16" fmla="*/ 80 w 126"/>
                  <a:gd name="T17" fmla="*/ 148 h 164"/>
                  <a:gd name="T18" fmla="*/ 76 w 126"/>
                  <a:gd name="T19" fmla="*/ 142 h 164"/>
                  <a:gd name="T20" fmla="*/ 76 w 126"/>
                  <a:gd name="T21" fmla="*/ 134 h 164"/>
                  <a:gd name="T22" fmla="*/ 76 w 126"/>
                  <a:gd name="T23" fmla="*/ 134 h 164"/>
                  <a:gd name="T24" fmla="*/ 76 w 126"/>
                  <a:gd name="T25" fmla="*/ 128 h 164"/>
                  <a:gd name="T26" fmla="*/ 80 w 126"/>
                  <a:gd name="T27" fmla="*/ 122 h 164"/>
                  <a:gd name="T28" fmla="*/ 86 w 126"/>
                  <a:gd name="T29" fmla="*/ 118 h 164"/>
                  <a:gd name="T30" fmla="*/ 94 w 126"/>
                  <a:gd name="T31" fmla="*/ 116 h 164"/>
                  <a:gd name="T32" fmla="*/ 94 w 126"/>
                  <a:gd name="T33" fmla="*/ 116 h 164"/>
                  <a:gd name="T34" fmla="*/ 102 w 126"/>
                  <a:gd name="T35" fmla="*/ 118 h 164"/>
                  <a:gd name="T36" fmla="*/ 106 w 126"/>
                  <a:gd name="T37" fmla="*/ 122 h 164"/>
                  <a:gd name="T38" fmla="*/ 110 w 126"/>
                  <a:gd name="T39" fmla="*/ 128 h 164"/>
                  <a:gd name="T40" fmla="*/ 112 w 126"/>
                  <a:gd name="T41" fmla="*/ 134 h 164"/>
                  <a:gd name="T42" fmla="*/ 112 w 126"/>
                  <a:gd name="T43" fmla="*/ 134 h 164"/>
                  <a:gd name="T44" fmla="*/ 110 w 126"/>
                  <a:gd name="T45" fmla="*/ 142 h 164"/>
                  <a:gd name="T46" fmla="*/ 106 w 126"/>
                  <a:gd name="T47" fmla="*/ 148 h 164"/>
                  <a:gd name="T48" fmla="*/ 102 w 126"/>
                  <a:gd name="T49" fmla="*/ 152 h 164"/>
                  <a:gd name="T50" fmla="*/ 94 w 126"/>
                  <a:gd name="T51" fmla="*/ 154 h 164"/>
                  <a:gd name="T52" fmla="*/ 94 w 126"/>
                  <a:gd name="T53" fmla="*/ 154 h 164"/>
                  <a:gd name="T54" fmla="*/ 112 w 126"/>
                  <a:gd name="T55" fmla="*/ 96 h 164"/>
                  <a:gd name="T56" fmla="*/ 12 w 126"/>
                  <a:gd name="T57" fmla="*/ 96 h 164"/>
                  <a:gd name="T58" fmla="*/ 12 w 126"/>
                  <a:gd name="T59" fmla="*/ 80 h 164"/>
                  <a:gd name="T60" fmla="*/ 112 w 126"/>
                  <a:gd name="T61" fmla="*/ 80 h 164"/>
                  <a:gd name="T62" fmla="*/ 112 w 126"/>
                  <a:gd name="T63" fmla="*/ 96 h 164"/>
                  <a:gd name="T64" fmla="*/ 112 w 126"/>
                  <a:gd name="T65" fmla="*/ 68 h 164"/>
                  <a:gd name="T66" fmla="*/ 12 w 126"/>
                  <a:gd name="T67" fmla="*/ 68 h 164"/>
                  <a:gd name="T68" fmla="*/ 12 w 126"/>
                  <a:gd name="T69" fmla="*/ 52 h 164"/>
                  <a:gd name="T70" fmla="*/ 112 w 126"/>
                  <a:gd name="T71" fmla="*/ 52 h 164"/>
                  <a:gd name="T72" fmla="*/ 112 w 126"/>
                  <a:gd name="T73" fmla="*/ 68 h 164"/>
                  <a:gd name="T74" fmla="*/ 112 w 126"/>
                  <a:gd name="T75" fmla="*/ 38 h 164"/>
                  <a:gd name="T76" fmla="*/ 12 w 126"/>
                  <a:gd name="T77" fmla="*/ 38 h 164"/>
                  <a:gd name="T78" fmla="*/ 12 w 126"/>
                  <a:gd name="T79" fmla="*/ 22 h 164"/>
                  <a:gd name="T80" fmla="*/ 112 w 126"/>
                  <a:gd name="T81" fmla="*/ 22 h 164"/>
                  <a:gd name="T82" fmla="*/ 112 w 126"/>
                  <a:gd name="T83" fmla="*/ 38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26" h="164">
                    <a:moveTo>
                      <a:pt x="0" y="0"/>
                    </a:moveTo>
                    <a:lnTo>
                      <a:pt x="0" y="164"/>
                    </a:lnTo>
                    <a:lnTo>
                      <a:pt x="126" y="164"/>
                    </a:lnTo>
                    <a:lnTo>
                      <a:pt x="126" y="0"/>
                    </a:lnTo>
                    <a:lnTo>
                      <a:pt x="0" y="0"/>
                    </a:lnTo>
                    <a:close/>
                    <a:moveTo>
                      <a:pt x="94" y="154"/>
                    </a:moveTo>
                    <a:lnTo>
                      <a:pt x="94" y="154"/>
                    </a:lnTo>
                    <a:lnTo>
                      <a:pt x="86" y="152"/>
                    </a:lnTo>
                    <a:lnTo>
                      <a:pt x="80" y="148"/>
                    </a:lnTo>
                    <a:lnTo>
                      <a:pt x="76" y="142"/>
                    </a:lnTo>
                    <a:lnTo>
                      <a:pt x="76" y="134"/>
                    </a:lnTo>
                    <a:lnTo>
                      <a:pt x="76" y="134"/>
                    </a:lnTo>
                    <a:lnTo>
                      <a:pt x="76" y="128"/>
                    </a:lnTo>
                    <a:lnTo>
                      <a:pt x="80" y="122"/>
                    </a:lnTo>
                    <a:lnTo>
                      <a:pt x="86" y="118"/>
                    </a:lnTo>
                    <a:lnTo>
                      <a:pt x="94" y="116"/>
                    </a:lnTo>
                    <a:lnTo>
                      <a:pt x="94" y="116"/>
                    </a:lnTo>
                    <a:lnTo>
                      <a:pt x="102" y="118"/>
                    </a:lnTo>
                    <a:lnTo>
                      <a:pt x="106" y="122"/>
                    </a:lnTo>
                    <a:lnTo>
                      <a:pt x="110" y="128"/>
                    </a:lnTo>
                    <a:lnTo>
                      <a:pt x="112" y="134"/>
                    </a:lnTo>
                    <a:lnTo>
                      <a:pt x="112" y="134"/>
                    </a:lnTo>
                    <a:lnTo>
                      <a:pt x="110" y="142"/>
                    </a:lnTo>
                    <a:lnTo>
                      <a:pt x="106" y="148"/>
                    </a:lnTo>
                    <a:lnTo>
                      <a:pt x="102" y="152"/>
                    </a:lnTo>
                    <a:lnTo>
                      <a:pt x="94" y="154"/>
                    </a:lnTo>
                    <a:lnTo>
                      <a:pt x="94" y="154"/>
                    </a:lnTo>
                    <a:close/>
                    <a:moveTo>
                      <a:pt x="112" y="96"/>
                    </a:moveTo>
                    <a:lnTo>
                      <a:pt x="12" y="96"/>
                    </a:lnTo>
                    <a:lnTo>
                      <a:pt x="12" y="80"/>
                    </a:lnTo>
                    <a:lnTo>
                      <a:pt x="112" y="80"/>
                    </a:lnTo>
                    <a:lnTo>
                      <a:pt x="112" y="96"/>
                    </a:lnTo>
                    <a:close/>
                    <a:moveTo>
                      <a:pt x="112" y="68"/>
                    </a:moveTo>
                    <a:lnTo>
                      <a:pt x="12" y="68"/>
                    </a:lnTo>
                    <a:lnTo>
                      <a:pt x="12" y="52"/>
                    </a:lnTo>
                    <a:lnTo>
                      <a:pt x="112" y="52"/>
                    </a:lnTo>
                    <a:lnTo>
                      <a:pt x="112" y="68"/>
                    </a:lnTo>
                    <a:close/>
                    <a:moveTo>
                      <a:pt x="112" y="38"/>
                    </a:moveTo>
                    <a:lnTo>
                      <a:pt x="12" y="38"/>
                    </a:lnTo>
                    <a:lnTo>
                      <a:pt x="12" y="22"/>
                    </a:lnTo>
                    <a:lnTo>
                      <a:pt x="112" y="22"/>
                    </a:lnTo>
                    <a:lnTo>
                      <a:pt x="112" y="3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07" name="Group 4"/>
          <p:cNvGrpSpPr>
            <a:grpSpLocks noChangeAspect="1"/>
          </p:cNvGrpSpPr>
          <p:nvPr/>
        </p:nvGrpSpPr>
        <p:grpSpPr bwMode="auto">
          <a:xfrm>
            <a:off x="10926265" y="1995466"/>
            <a:ext cx="871107" cy="346507"/>
            <a:chOff x="3390" y="1981"/>
            <a:chExt cx="900" cy="358"/>
          </a:xfrm>
        </p:grpSpPr>
        <p:sp>
          <p:nvSpPr>
            <p:cNvPr id="108" name="AutoShape 3"/>
            <p:cNvSpPr>
              <a:spLocks noChangeAspect="1" noChangeArrowheads="1" noTextEdit="1"/>
            </p:cNvSpPr>
            <p:nvPr/>
          </p:nvSpPr>
          <p:spPr bwMode="auto">
            <a:xfrm>
              <a:off x="3390" y="1981"/>
              <a:ext cx="900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9" name="Freeform 5"/>
            <p:cNvSpPr>
              <a:spLocks/>
            </p:cNvSpPr>
            <p:nvPr/>
          </p:nvSpPr>
          <p:spPr bwMode="auto">
            <a:xfrm>
              <a:off x="3390" y="1981"/>
              <a:ext cx="900" cy="358"/>
            </a:xfrm>
            <a:custGeom>
              <a:avLst/>
              <a:gdLst>
                <a:gd name="T0" fmla="*/ 900 w 900"/>
                <a:gd name="T1" fmla="*/ 0 h 358"/>
                <a:gd name="T2" fmla="*/ 572 w 900"/>
                <a:gd name="T3" fmla="*/ 358 h 358"/>
                <a:gd name="T4" fmla="*/ 0 w 900"/>
                <a:gd name="T5" fmla="*/ 358 h 358"/>
                <a:gd name="T6" fmla="*/ 328 w 900"/>
                <a:gd name="T7" fmla="*/ 0 h 358"/>
                <a:gd name="T8" fmla="*/ 900 w 900"/>
                <a:gd name="T9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0" h="358">
                  <a:moveTo>
                    <a:pt x="900" y="0"/>
                  </a:moveTo>
                  <a:lnTo>
                    <a:pt x="572" y="358"/>
                  </a:lnTo>
                  <a:lnTo>
                    <a:pt x="0" y="358"/>
                  </a:lnTo>
                  <a:lnTo>
                    <a:pt x="328" y="0"/>
                  </a:lnTo>
                  <a:lnTo>
                    <a:pt x="900" y="0"/>
                  </a:lnTo>
                  <a:close/>
                </a:path>
              </a:pathLst>
            </a:custGeom>
            <a:solidFill>
              <a:srgbClr val="053E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12" name="Freeform 5"/>
          <p:cNvSpPr>
            <a:spLocks/>
          </p:cNvSpPr>
          <p:nvPr/>
        </p:nvSpPr>
        <p:spPr bwMode="auto">
          <a:xfrm>
            <a:off x="582412" y="2961809"/>
            <a:ext cx="871107" cy="346507"/>
          </a:xfrm>
          <a:custGeom>
            <a:avLst/>
            <a:gdLst>
              <a:gd name="T0" fmla="*/ 900 w 900"/>
              <a:gd name="T1" fmla="*/ 0 h 358"/>
              <a:gd name="T2" fmla="*/ 572 w 900"/>
              <a:gd name="T3" fmla="*/ 358 h 358"/>
              <a:gd name="T4" fmla="*/ 0 w 900"/>
              <a:gd name="T5" fmla="*/ 358 h 358"/>
              <a:gd name="T6" fmla="*/ 328 w 900"/>
              <a:gd name="T7" fmla="*/ 0 h 358"/>
              <a:gd name="T8" fmla="*/ 900 w 900"/>
              <a:gd name="T9" fmla="*/ 0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0" h="358">
                <a:moveTo>
                  <a:pt x="900" y="0"/>
                </a:moveTo>
                <a:lnTo>
                  <a:pt x="572" y="358"/>
                </a:lnTo>
                <a:lnTo>
                  <a:pt x="0" y="358"/>
                </a:lnTo>
                <a:lnTo>
                  <a:pt x="328" y="0"/>
                </a:lnTo>
                <a:lnTo>
                  <a:pt x="900" y="0"/>
                </a:lnTo>
                <a:close/>
              </a:path>
            </a:pathLst>
          </a:custGeom>
          <a:solidFill>
            <a:srgbClr val="053E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642923" y="3776334"/>
            <a:ext cx="9402929" cy="677108"/>
            <a:chOff x="642923" y="3675733"/>
            <a:chExt cx="9402929" cy="677108"/>
          </a:xfrm>
        </p:grpSpPr>
        <p:grpSp>
          <p:nvGrpSpPr>
            <p:cNvPr id="113" name="Group 4"/>
            <p:cNvGrpSpPr>
              <a:grpSpLocks noChangeAspect="1"/>
            </p:cNvGrpSpPr>
            <p:nvPr/>
          </p:nvGrpSpPr>
          <p:grpSpPr bwMode="auto">
            <a:xfrm>
              <a:off x="9174745" y="3825645"/>
              <a:ext cx="871107" cy="392966"/>
              <a:chOff x="3390" y="1981"/>
              <a:chExt cx="900" cy="406"/>
            </a:xfrm>
          </p:grpSpPr>
          <p:sp>
            <p:nvSpPr>
              <p:cNvPr id="114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3390" y="1981"/>
                <a:ext cx="900" cy="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5" name="Freeform 5"/>
              <p:cNvSpPr>
                <a:spLocks/>
              </p:cNvSpPr>
              <p:nvPr/>
            </p:nvSpPr>
            <p:spPr bwMode="auto">
              <a:xfrm>
                <a:off x="3390" y="2029"/>
                <a:ext cx="900" cy="358"/>
              </a:xfrm>
              <a:custGeom>
                <a:avLst/>
                <a:gdLst>
                  <a:gd name="T0" fmla="*/ 900 w 900"/>
                  <a:gd name="T1" fmla="*/ 0 h 358"/>
                  <a:gd name="T2" fmla="*/ 572 w 900"/>
                  <a:gd name="T3" fmla="*/ 358 h 358"/>
                  <a:gd name="T4" fmla="*/ 0 w 900"/>
                  <a:gd name="T5" fmla="*/ 358 h 358"/>
                  <a:gd name="T6" fmla="*/ 328 w 900"/>
                  <a:gd name="T7" fmla="*/ 0 h 358"/>
                  <a:gd name="T8" fmla="*/ 900 w 900"/>
                  <a:gd name="T9" fmla="*/ 0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00" h="358">
                    <a:moveTo>
                      <a:pt x="900" y="0"/>
                    </a:moveTo>
                    <a:lnTo>
                      <a:pt x="572" y="358"/>
                    </a:lnTo>
                    <a:lnTo>
                      <a:pt x="0" y="358"/>
                    </a:lnTo>
                    <a:lnTo>
                      <a:pt x="328" y="0"/>
                    </a:lnTo>
                    <a:lnTo>
                      <a:pt x="900" y="0"/>
                    </a:lnTo>
                    <a:close/>
                  </a:path>
                </a:pathLst>
              </a:custGeom>
              <a:solidFill>
                <a:srgbClr val="053E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125" name="Прямоугольник 124"/>
            <p:cNvSpPr/>
            <p:nvPr/>
          </p:nvSpPr>
          <p:spPr>
            <a:xfrm>
              <a:off x="642923" y="3675733"/>
              <a:ext cx="8608807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0215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292A2B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Arial" panose="020B0604020202020204" pitchFamily="34" charset="0"/>
                </a:rPr>
                <a:t>ПО УЖЕ ВЫПОЛНЕННЫМ РАБОТАМ ФИНАНСОВЫЕ </a:t>
              </a:r>
              <a:r>
                <a:rPr kumimoji="0" lang="ru-RU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53E95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Arial" panose="020B0604020202020204" pitchFamily="34" charset="0"/>
                </a:rPr>
                <a:t>СРЕДСТВА</a:t>
              </a:r>
              <a:r>
                <a:rPr kumimoji="0" lang="ru-RU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292A2B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Arial" panose="020B0604020202020204" pitchFamily="34" charset="0"/>
                </a:rPr>
                <a:t> ДОЛГО </a:t>
              </a:r>
              <a:r>
                <a:rPr kumimoji="0" lang="ru-RU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53E95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Arial" panose="020B0604020202020204" pitchFamily="34" charset="0"/>
                </a:rPr>
                <a:t>НЕ ДОХОДЯТ </a:t>
              </a:r>
              <a:r>
                <a:rPr kumimoji="0" lang="ru-RU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292A2B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Arial" panose="020B0604020202020204" pitchFamily="34" charset="0"/>
                </a:rPr>
                <a:t>ДО СТРОИТЕЛЕЙ </a:t>
              </a:r>
            </a:p>
            <a:p>
              <a:pPr marL="450215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292A2B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Arial" panose="020B0604020202020204" pitchFamily="34" charset="0"/>
                </a:rPr>
                <a:t>ИЗ-ЗА БУМАЖНОГО  ДОКУМЕНТООБОРОТА, ОТСУТСТВИЯ АВТОМАТИЗАЦИИ РАБОТЫ ТЕХЗАКАЗЧИКА, ПОДРЯДЧИКА, СТРОЙКОНТРОЛЯ И СТРОЙНАДЗОРА</a:t>
              </a:r>
            </a:p>
          </p:txBody>
        </p:sp>
      </p:grpSp>
      <p:grpSp>
        <p:nvGrpSpPr>
          <p:cNvPr id="116" name="Group 4"/>
          <p:cNvGrpSpPr>
            <a:grpSpLocks noChangeAspect="1"/>
          </p:cNvGrpSpPr>
          <p:nvPr/>
        </p:nvGrpSpPr>
        <p:grpSpPr bwMode="auto">
          <a:xfrm>
            <a:off x="582412" y="4855374"/>
            <a:ext cx="871107" cy="438457"/>
            <a:chOff x="3390" y="1981"/>
            <a:chExt cx="900" cy="453"/>
          </a:xfrm>
        </p:grpSpPr>
        <p:sp>
          <p:nvSpPr>
            <p:cNvPr id="117" name="AutoShape 3"/>
            <p:cNvSpPr>
              <a:spLocks noChangeAspect="1" noChangeArrowheads="1" noTextEdit="1"/>
            </p:cNvSpPr>
            <p:nvPr/>
          </p:nvSpPr>
          <p:spPr bwMode="auto">
            <a:xfrm>
              <a:off x="3390" y="1981"/>
              <a:ext cx="900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8" name="Freeform 5"/>
            <p:cNvSpPr>
              <a:spLocks/>
            </p:cNvSpPr>
            <p:nvPr/>
          </p:nvSpPr>
          <p:spPr bwMode="auto">
            <a:xfrm>
              <a:off x="3390" y="2076"/>
              <a:ext cx="900" cy="358"/>
            </a:xfrm>
            <a:custGeom>
              <a:avLst/>
              <a:gdLst>
                <a:gd name="T0" fmla="*/ 900 w 900"/>
                <a:gd name="T1" fmla="*/ 0 h 358"/>
                <a:gd name="T2" fmla="*/ 572 w 900"/>
                <a:gd name="T3" fmla="*/ 358 h 358"/>
                <a:gd name="T4" fmla="*/ 0 w 900"/>
                <a:gd name="T5" fmla="*/ 358 h 358"/>
                <a:gd name="T6" fmla="*/ 328 w 900"/>
                <a:gd name="T7" fmla="*/ 0 h 358"/>
                <a:gd name="T8" fmla="*/ 900 w 900"/>
                <a:gd name="T9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0" h="358">
                  <a:moveTo>
                    <a:pt x="900" y="0"/>
                  </a:moveTo>
                  <a:lnTo>
                    <a:pt x="572" y="358"/>
                  </a:lnTo>
                  <a:lnTo>
                    <a:pt x="0" y="358"/>
                  </a:lnTo>
                  <a:lnTo>
                    <a:pt x="328" y="0"/>
                  </a:lnTo>
                  <a:lnTo>
                    <a:pt x="900" y="0"/>
                  </a:lnTo>
                  <a:close/>
                </a:path>
              </a:pathLst>
            </a:custGeom>
            <a:solidFill>
              <a:srgbClr val="053E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26" name="Прямоугольник 125"/>
          <p:cNvSpPr/>
          <p:nvPr/>
        </p:nvSpPr>
        <p:spPr>
          <a:xfrm>
            <a:off x="1569762" y="4716096"/>
            <a:ext cx="65918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КРАЙНЕ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53E95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НЕЗНАЧИТЕЛЬНАЯ ПРАКТИКА </a:t>
            </a: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ЭФФЕКТИВНОЙ АВТОМАТИЗИРОВАННОЙ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53E95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ЭКСПЛУАТАЦИИ</a:t>
            </a: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 ОБЪЕКТОВ НА ОСНОВЕ СОВРЕМЕННОЙ ЦИФРОВОЙ ИНФРАСТРУКТУРЫ, ОБЕСПЕЧИВАЮЩЕЙ ИНФОРМАЦИЕЙ ЦИФРОВУЮ ИНФОРМАЦИОННУЮ МОДЕЛЬ ОБЪЕКТА</a:t>
            </a:r>
          </a:p>
        </p:txBody>
      </p:sp>
      <p:grpSp>
        <p:nvGrpSpPr>
          <p:cNvPr id="119" name="Group 4"/>
          <p:cNvGrpSpPr>
            <a:grpSpLocks noChangeAspect="1"/>
          </p:cNvGrpSpPr>
          <p:nvPr/>
        </p:nvGrpSpPr>
        <p:grpSpPr bwMode="auto">
          <a:xfrm>
            <a:off x="7290471" y="5947176"/>
            <a:ext cx="871107" cy="392966"/>
            <a:chOff x="3390" y="1981"/>
            <a:chExt cx="900" cy="406"/>
          </a:xfrm>
        </p:grpSpPr>
        <p:sp>
          <p:nvSpPr>
            <p:cNvPr id="120" name="AutoShape 3"/>
            <p:cNvSpPr>
              <a:spLocks noChangeAspect="1" noChangeArrowheads="1" noTextEdit="1"/>
            </p:cNvSpPr>
            <p:nvPr/>
          </p:nvSpPr>
          <p:spPr bwMode="auto">
            <a:xfrm>
              <a:off x="3390" y="2029"/>
              <a:ext cx="900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1" name="Freeform 5"/>
            <p:cNvSpPr>
              <a:spLocks/>
            </p:cNvSpPr>
            <p:nvPr/>
          </p:nvSpPr>
          <p:spPr bwMode="auto">
            <a:xfrm>
              <a:off x="3390" y="1981"/>
              <a:ext cx="900" cy="358"/>
            </a:xfrm>
            <a:custGeom>
              <a:avLst/>
              <a:gdLst>
                <a:gd name="T0" fmla="*/ 900 w 900"/>
                <a:gd name="T1" fmla="*/ 0 h 358"/>
                <a:gd name="T2" fmla="*/ 572 w 900"/>
                <a:gd name="T3" fmla="*/ 358 h 358"/>
                <a:gd name="T4" fmla="*/ 0 w 900"/>
                <a:gd name="T5" fmla="*/ 358 h 358"/>
                <a:gd name="T6" fmla="*/ 328 w 900"/>
                <a:gd name="T7" fmla="*/ 0 h 358"/>
                <a:gd name="T8" fmla="*/ 900 w 900"/>
                <a:gd name="T9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0" h="358">
                  <a:moveTo>
                    <a:pt x="900" y="0"/>
                  </a:moveTo>
                  <a:lnTo>
                    <a:pt x="572" y="358"/>
                  </a:lnTo>
                  <a:lnTo>
                    <a:pt x="0" y="358"/>
                  </a:lnTo>
                  <a:lnTo>
                    <a:pt x="328" y="0"/>
                  </a:lnTo>
                  <a:lnTo>
                    <a:pt x="900" y="0"/>
                  </a:lnTo>
                  <a:close/>
                </a:path>
              </a:pathLst>
            </a:custGeom>
            <a:solidFill>
              <a:srgbClr val="053E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4" name="Freeform 14"/>
          <p:cNvSpPr>
            <a:spLocks noEditPoints="1"/>
          </p:cNvSpPr>
          <p:nvPr/>
        </p:nvSpPr>
        <p:spPr bwMode="auto">
          <a:xfrm>
            <a:off x="11286686" y="2056032"/>
            <a:ext cx="206375" cy="215900"/>
          </a:xfrm>
          <a:custGeom>
            <a:avLst/>
            <a:gdLst>
              <a:gd name="T0" fmla="*/ 130 w 130"/>
              <a:gd name="T1" fmla="*/ 94 h 136"/>
              <a:gd name="T2" fmla="*/ 130 w 130"/>
              <a:gd name="T3" fmla="*/ 0 h 136"/>
              <a:gd name="T4" fmla="*/ 0 w 130"/>
              <a:gd name="T5" fmla="*/ 0 h 136"/>
              <a:gd name="T6" fmla="*/ 0 w 130"/>
              <a:gd name="T7" fmla="*/ 94 h 136"/>
              <a:gd name="T8" fmla="*/ 52 w 130"/>
              <a:gd name="T9" fmla="*/ 94 h 136"/>
              <a:gd name="T10" fmla="*/ 52 w 130"/>
              <a:gd name="T11" fmla="*/ 118 h 136"/>
              <a:gd name="T12" fmla="*/ 24 w 130"/>
              <a:gd name="T13" fmla="*/ 118 h 136"/>
              <a:gd name="T14" fmla="*/ 24 w 130"/>
              <a:gd name="T15" fmla="*/ 136 h 136"/>
              <a:gd name="T16" fmla="*/ 106 w 130"/>
              <a:gd name="T17" fmla="*/ 136 h 136"/>
              <a:gd name="T18" fmla="*/ 106 w 130"/>
              <a:gd name="T19" fmla="*/ 118 h 136"/>
              <a:gd name="T20" fmla="*/ 78 w 130"/>
              <a:gd name="T21" fmla="*/ 118 h 136"/>
              <a:gd name="T22" fmla="*/ 78 w 130"/>
              <a:gd name="T23" fmla="*/ 94 h 136"/>
              <a:gd name="T24" fmla="*/ 130 w 130"/>
              <a:gd name="T25" fmla="*/ 94 h 136"/>
              <a:gd name="T26" fmla="*/ 12 w 130"/>
              <a:gd name="T27" fmla="*/ 78 h 136"/>
              <a:gd name="T28" fmla="*/ 12 w 130"/>
              <a:gd name="T29" fmla="*/ 10 h 136"/>
              <a:gd name="T30" fmla="*/ 116 w 130"/>
              <a:gd name="T31" fmla="*/ 10 h 136"/>
              <a:gd name="T32" fmla="*/ 116 w 130"/>
              <a:gd name="T33" fmla="*/ 78 h 136"/>
              <a:gd name="T34" fmla="*/ 12 w 130"/>
              <a:gd name="T35" fmla="*/ 78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30" h="136">
                <a:moveTo>
                  <a:pt x="130" y="94"/>
                </a:moveTo>
                <a:lnTo>
                  <a:pt x="130" y="0"/>
                </a:lnTo>
                <a:lnTo>
                  <a:pt x="0" y="0"/>
                </a:lnTo>
                <a:lnTo>
                  <a:pt x="0" y="94"/>
                </a:lnTo>
                <a:lnTo>
                  <a:pt x="52" y="94"/>
                </a:lnTo>
                <a:lnTo>
                  <a:pt x="52" y="118"/>
                </a:lnTo>
                <a:lnTo>
                  <a:pt x="24" y="118"/>
                </a:lnTo>
                <a:lnTo>
                  <a:pt x="24" y="136"/>
                </a:lnTo>
                <a:lnTo>
                  <a:pt x="106" y="136"/>
                </a:lnTo>
                <a:lnTo>
                  <a:pt x="106" y="118"/>
                </a:lnTo>
                <a:lnTo>
                  <a:pt x="78" y="118"/>
                </a:lnTo>
                <a:lnTo>
                  <a:pt x="78" y="94"/>
                </a:lnTo>
                <a:lnTo>
                  <a:pt x="130" y="94"/>
                </a:lnTo>
                <a:close/>
                <a:moveTo>
                  <a:pt x="12" y="78"/>
                </a:moveTo>
                <a:lnTo>
                  <a:pt x="12" y="10"/>
                </a:lnTo>
                <a:lnTo>
                  <a:pt x="116" y="10"/>
                </a:lnTo>
                <a:lnTo>
                  <a:pt x="116" y="78"/>
                </a:lnTo>
                <a:lnTo>
                  <a:pt x="12" y="7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997" y="3038843"/>
            <a:ext cx="176843" cy="180000"/>
          </a:xfrm>
          <a:prstGeom prst="rect">
            <a:avLst/>
          </a:prstGeom>
        </p:spPr>
      </p:pic>
      <p:grpSp>
        <p:nvGrpSpPr>
          <p:cNvPr id="2048" name="Group 17"/>
          <p:cNvGrpSpPr>
            <a:grpSpLocks noChangeAspect="1"/>
          </p:cNvGrpSpPr>
          <p:nvPr/>
        </p:nvGrpSpPr>
        <p:grpSpPr bwMode="auto">
          <a:xfrm>
            <a:off x="9495057" y="4006850"/>
            <a:ext cx="254000" cy="254000"/>
            <a:chOff x="5990" y="2524"/>
            <a:chExt cx="160" cy="160"/>
          </a:xfrm>
        </p:grpSpPr>
        <p:sp>
          <p:nvSpPr>
            <p:cNvPr id="2049" name="AutoShape 16"/>
            <p:cNvSpPr>
              <a:spLocks noChangeAspect="1" noChangeArrowheads="1" noTextEdit="1"/>
            </p:cNvSpPr>
            <p:nvPr/>
          </p:nvSpPr>
          <p:spPr bwMode="auto">
            <a:xfrm>
              <a:off x="5990" y="2524"/>
              <a:ext cx="160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50" name="Freeform 18"/>
            <p:cNvSpPr>
              <a:spLocks noEditPoints="1"/>
            </p:cNvSpPr>
            <p:nvPr/>
          </p:nvSpPr>
          <p:spPr bwMode="auto">
            <a:xfrm>
              <a:off x="5990" y="2524"/>
              <a:ext cx="160" cy="160"/>
            </a:xfrm>
            <a:custGeom>
              <a:avLst/>
              <a:gdLst>
                <a:gd name="T0" fmla="*/ 160 w 160"/>
                <a:gd name="T1" fmla="*/ 86 h 160"/>
                <a:gd name="T2" fmla="*/ 160 w 160"/>
                <a:gd name="T3" fmla="*/ 69 h 160"/>
                <a:gd name="T4" fmla="*/ 143 w 160"/>
                <a:gd name="T5" fmla="*/ 61 h 160"/>
                <a:gd name="T6" fmla="*/ 134 w 160"/>
                <a:gd name="T7" fmla="*/ 48 h 160"/>
                <a:gd name="T8" fmla="*/ 143 w 160"/>
                <a:gd name="T9" fmla="*/ 30 h 160"/>
                <a:gd name="T10" fmla="*/ 130 w 160"/>
                <a:gd name="T11" fmla="*/ 13 h 160"/>
                <a:gd name="T12" fmla="*/ 112 w 160"/>
                <a:gd name="T13" fmla="*/ 22 h 160"/>
                <a:gd name="T14" fmla="*/ 95 w 160"/>
                <a:gd name="T15" fmla="*/ 17 h 160"/>
                <a:gd name="T16" fmla="*/ 91 w 160"/>
                <a:gd name="T17" fmla="*/ 0 h 160"/>
                <a:gd name="T18" fmla="*/ 69 w 160"/>
                <a:gd name="T19" fmla="*/ 0 h 160"/>
                <a:gd name="T20" fmla="*/ 65 w 160"/>
                <a:gd name="T21" fmla="*/ 17 h 160"/>
                <a:gd name="T22" fmla="*/ 48 w 160"/>
                <a:gd name="T23" fmla="*/ 22 h 160"/>
                <a:gd name="T24" fmla="*/ 30 w 160"/>
                <a:gd name="T25" fmla="*/ 13 h 160"/>
                <a:gd name="T26" fmla="*/ 17 w 160"/>
                <a:gd name="T27" fmla="*/ 30 h 160"/>
                <a:gd name="T28" fmla="*/ 26 w 160"/>
                <a:gd name="T29" fmla="*/ 48 h 160"/>
                <a:gd name="T30" fmla="*/ 17 w 160"/>
                <a:gd name="T31" fmla="*/ 61 h 160"/>
                <a:gd name="T32" fmla="*/ 0 w 160"/>
                <a:gd name="T33" fmla="*/ 69 h 160"/>
                <a:gd name="T34" fmla="*/ 0 w 160"/>
                <a:gd name="T35" fmla="*/ 86 h 160"/>
                <a:gd name="T36" fmla="*/ 17 w 160"/>
                <a:gd name="T37" fmla="*/ 95 h 160"/>
                <a:gd name="T38" fmla="*/ 26 w 160"/>
                <a:gd name="T39" fmla="*/ 108 h 160"/>
                <a:gd name="T40" fmla="*/ 17 w 160"/>
                <a:gd name="T41" fmla="*/ 125 h 160"/>
                <a:gd name="T42" fmla="*/ 30 w 160"/>
                <a:gd name="T43" fmla="*/ 143 h 160"/>
                <a:gd name="T44" fmla="*/ 48 w 160"/>
                <a:gd name="T45" fmla="*/ 134 h 160"/>
                <a:gd name="T46" fmla="*/ 65 w 160"/>
                <a:gd name="T47" fmla="*/ 138 h 160"/>
                <a:gd name="T48" fmla="*/ 69 w 160"/>
                <a:gd name="T49" fmla="*/ 160 h 160"/>
                <a:gd name="T50" fmla="*/ 91 w 160"/>
                <a:gd name="T51" fmla="*/ 160 h 160"/>
                <a:gd name="T52" fmla="*/ 95 w 160"/>
                <a:gd name="T53" fmla="*/ 138 h 160"/>
                <a:gd name="T54" fmla="*/ 112 w 160"/>
                <a:gd name="T55" fmla="*/ 134 h 160"/>
                <a:gd name="T56" fmla="*/ 130 w 160"/>
                <a:gd name="T57" fmla="*/ 143 h 160"/>
                <a:gd name="T58" fmla="*/ 143 w 160"/>
                <a:gd name="T59" fmla="*/ 125 h 160"/>
                <a:gd name="T60" fmla="*/ 134 w 160"/>
                <a:gd name="T61" fmla="*/ 108 h 160"/>
                <a:gd name="T62" fmla="*/ 143 w 160"/>
                <a:gd name="T63" fmla="*/ 95 h 160"/>
                <a:gd name="T64" fmla="*/ 160 w 160"/>
                <a:gd name="T65" fmla="*/ 86 h 160"/>
                <a:gd name="T66" fmla="*/ 82 w 160"/>
                <a:gd name="T67" fmla="*/ 117 h 160"/>
                <a:gd name="T68" fmla="*/ 82 w 160"/>
                <a:gd name="T69" fmla="*/ 117 h 160"/>
                <a:gd name="T70" fmla="*/ 65 w 160"/>
                <a:gd name="T71" fmla="*/ 112 h 160"/>
                <a:gd name="T72" fmla="*/ 52 w 160"/>
                <a:gd name="T73" fmla="*/ 104 h 160"/>
                <a:gd name="T74" fmla="*/ 48 w 160"/>
                <a:gd name="T75" fmla="*/ 91 h 160"/>
                <a:gd name="T76" fmla="*/ 43 w 160"/>
                <a:gd name="T77" fmla="*/ 78 h 160"/>
                <a:gd name="T78" fmla="*/ 43 w 160"/>
                <a:gd name="T79" fmla="*/ 78 h 160"/>
                <a:gd name="T80" fmla="*/ 48 w 160"/>
                <a:gd name="T81" fmla="*/ 65 h 160"/>
                <a:gd name="T82" fmla="*/ 52 w 160"/>
                <a:gd name="T83" fmla="*/ 52 h 160"/>
                <a:gd name="T84" fmla="*/ 65 w 160"/>
                <a:gd name="T85" fmla="*/ 43 h 160"/>
                <a:gd name="T86" fmla="*/ 82 w 160"/>
                <a:gd name="T87" fmla="*/ 39 h 160"/>
                <a:gd name="T88" fmla="*/ 82 w 160"/>
                <a:gd name="T89" fmla="*/ 39 h 160"/>
                <a:gd name="T90" fmla="*/ 95 w 160"/>
                <a:gd name="T91" fmla="*/ 43 h 160"/>
                <a:gd name="T92" fmla="*/ 108 w 160"/>
                <a:gd name="T93" fmla="*/ 52 h 160"/>
                <a:gd name="T94" fmla="*/ 117 w 160"/>
                <a:gd name="T95" fmla="*/ 65 h 160"/>
                <a:gd name="T96" fmla="*/ 117 w 160"/>
                <a:gd name="T97" fmla="*/ 78 h 160"/>
                <a:gd name="T98" fmla="*/ 117 w 160"/>
                <a:gd name="T99" fmla="*/ 78 h 160"/>
                <a:gd name="T100" fmla="*/ 117 w 160"/>
                <a:gd name="T101" fmla="*/ 91 h 160"/>
                <a:gd name="T102" fmla="*/ 108 w 160"/>
                <a:gd name="T103" fmla="*/ 104 h 160"/>
                <a:gd name="T104" fmla="*/ 95 w 160"/>
                <a:gd name="T105" fmla="*/ 112 h 160"/>
                <a:gd name="T106" fmla="*/ 82 w 160"/>
                <a:gd name="T107" fmla="*/ 117 h 160"/>
                <a:gd name="T108" fmla="*/ 82 w 160"/>
                <a:gd name="T109" fmla="*/ 117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160">
                  <a:moveTo>
                    <a:pt x="160" y="86"/>
                  </a:moveTo>
                  <a:lnTo>
                    <a:pt x="160" y="69"/>
                  </a:lnTo>
                  <a:lnTo>
                    <a:pt x="143" y="61"/>
                  </a:lnTo>
                  <a:lnTo>
                    <a:pt x="134" y="48"/>
                  </a:lnTo>
                  <a:lnTo>
                    <a:pt x="143" y="30"/>
                  </a:lnTo>
                  <a:lnTo>
                    <a:pt x="130" y="13"/>
                  </a:lnTo>
                  <a:lnTo>
                    <a:pt x="112" y="22"/>
                  </a:lnTo>
                  <a:lnTo>
                    <a:pt x="95" y="17"/>
                  </a:lnTo>
                  <a:lnTo>
                    <a:pt x="91" y="0"/>
                  </a:lnTo>
                  <a:lnTo>
                    <a:pt x="69" y="0"/>
                  </a:lnTo>
                  <a:lnTo>
                    <a:pt x="65" y="17"/>
                  </a:lnTo>
                  <a:lnTo>
                    <a:pt x="48" y="22"/>
                  </a:lnTo>
                  <a:lnTo>
                    <a:pt x="30" y="13"/>
                  </a:lnTo>
                  <a:lnTo>
                    <a:pt x="17" y="30"/>
                  </a:lnTo>
                  <a:lnTo>
                    <a:pt x="26" y="48"/>
                  </a:lnTo>
                  <a:lnTo>
                    <a:pt x="17" y="61"/>
                  </a:lnTo>
                  <a:lnTo>
                    <a:pt x="0" y="69"/>
                  </a:lnTo>
                  <a:lnTo>
                    <a:pt x="0" y="86"/>
                  </a:lnTo>
                  <a:lnTo>
                    <a:pt x="17" y="95"/>
                  </a:lnTo>
                  <a:lnTo>
                    <a:pt x="26" y="108"/>
                  </a:lnTo>
                  <a:lnTo>
                    <a:pt x="17" y="125"/>
                  </a:lnTo>
                  <a:lnTo>
                    <a:pt x="30" y="143"/>
                  </a:lnTo>
                  <a:lnTo>
                    <a:pt x="48" y="134"/>
                  </a:lnTo>
                  <a:lnTo>
                    <a:pt x="65" y="138"/>
                  </a:lnTo>
                  <a:lnTo>
                    <a:pt x="69" y="160"/>
                  </a:lnTo>
                  <a:lnTo>
                    <a:pt x="91" y="160"/>
                  </a:lnTo>
                  <a:lnTo>
                    <a:pt x="95" y="138"/>
                  </a:lnTo>
                  <a:lnTo>
                    <a:pt x="112" y="134"/>
                  </a:lnTo>
                  <a:lnTo>
                    <a:pt x="130" y="143"/>
                  </a:lnTo>
                  <a:lnTo>
                    <a:pt x="143" y="125"/>
                  </a:lnTo>
                  <a:lnTo>
                    <a:pt x="134" y="108"/>
                  </a:lnTo>
                  <a:lnTo>
                    <a:pt x="143" y="95"/>
                  </a:lnTo>
                  <a:lnTo>
                    <a:pt x="160" y="86"/>
                  </a:lnTo>
                  <a:close/>
                  <a:moveTo>
                    <a:pt x="82" y="117"/>
                  </a:moveTo>
                  <a:lnTo>
                    <a:pt x="82" y="117"/>
                  </a:lnTo>
                  <a:lnTo>
                    <a:pt x="65" y="112"/>
                  </a:lnTo>
                  <a:lnTo>
                    <a:pt x="52" y="104"/>
                  </a:lnTo>
                  <a:lnTo>
                    <a:pt x="48" y="91"/>
                  </a:lnTo>
                  <a:lnTo>
                    <a:pt x="43" y="78"/>
                  </a:lnTo>
                  <a:lnTo>
                    <a:pt x="43" y="78"/>
                  </a:lnTo>
                  <a:lnTo>
                    <a:pt x="48" y="65"/>
                  </a:lnTo>
                  <a:lnTo>
                    <a:pt x="52" y="52"/>
                  </a:lnTo>
                  <a:lnTo>
                    <a:pt x="65" y="43"/>
                  </a:lnTo>
                  <a:lnTo>
                    <a:pt x="82" y="39"/>
                  </a:lnTo>
                  <a:lnTo>
                    <a:pt x="82" y="39"/>
                  </a:lnTo>
                  <a:lnTo>
                    <a:pt x="95" y="43"/>
                  </a:lnTo>
                  <a:lnTo>
                    <a:pt x="108" y="52"/>
                  </a:lnTo>
                  <a:lnTo>
                    <a:pt x="117" y="65"/>
                  </a:lnTo>
                  <a:lnTo>
                    <a:pt x="117" y="78"/>
                  </a:lnTo>
                  <a:lnTo>
                    <a:pt x="117" y="78"/>
                  </a:lnTo>
                  <a:lnTo>
                    <a:pt x="117" y="91"/>
                  </a:lnTo>
                  <a:lnTo>
                    <a:pt x="108" y="104"/>
                  </a:lnTo>
                  <a:lnTo>
                    <a:pt x="95" y="112"/>
                  </a:lnTo>
                  <a:lnTo>
                    <a:pt x="82" y="117"/>
                  </a:lnTo>
                  <a:lnTo>
                    <a:pt x="82" y="1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052" name="Group 21"/>
          <p:cNvGrpSpPr>
            <a:grpSpLocks noChangeAspect="1"/>
          </p:cNvGrpSpPr>
          <p:nvPr/>
        </p:nvGrpSpPr>
        <p:grpSpPr bwMode="auto">
          <a:xfrm>
            <a:off x="891956" y="4999038"/>
            <a:ext cx="252412" cy="252412"/>
            <a:chOff x="553" y="3149"/>
            <a:chExt cx="159" cy="159"/>
          </a:xfrm>
        </p:grpSpPr>
        <p:sp>
          <p:nvSpPr>
            <p:cNvPr id="2053" name="AutoShape 20"/>
            <p:cNvSpPr>
              <a:spLocks noChangeAspect="1" noChangeArrowheads="1" noTextEdit="1"/>
            </p:cNvSpPr>
            <p:nvPr/>
          </p:nvSpPr>
          <p:spPr bwMode="auto">
            <a:xfrm>
              <a:off x="553" y="3149"/>
              <a:ext cx="159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54" name="Freeform 22"/>
            <p:cNvSpPr>
              <a:spLocks noEditPoints="1"/>
            </p:cNvSpPr>
            <p:nvPr/>
          </p:nvSpPr>
          <p:spPr bwMode="auto">
            <a:xfrm>
              <a:off x="553" y="3149"/>
              <a:ext cx="159" cy="159"/>
            </a:xfrm>
            <a:custGeom>
              <a:avLst/>
              <a:gdLst>
                <a:gd name="T0" fmla="*/ 152 w 159"/>
                <a:gd name="T1" fmla="*/ 33 h 159"/>
                <a:gd name="T2" fmla="*/ 135 w 159"/>
                <a:gd name="T3" fmla="*/ 47 h 159"/>
                <a:gd name="T4" fmla="*/ 123 w 159"/>
                <a:gd name="T5" fmla="*/ 47 h 159"/>
                <a:gd name="T6" fmla="*/ 112 w 159"/>
                <a:gd name="T7" fmla="*/ 36 h 159"/>
                <a:gd name="T8" fmla="*/ 112 w 159"/>
                <a:gd name="T9" fmla="*/ 24 h 159"/>
                <a:gd name="T10" fmla="*/ 126 w 159"/>
                <a:gd name="T11" fmla="*/ 7 h 159"/>
                <a:gd name="T12" fmla="*/ 107 w 159"/>
                <a:gd name="T13" fmla="*/ 0 h 159"/>
                <a:gd name="T14" fmla="*/ 85 w 159"/>
                <a:gd name="T15" fmla="*/ 24 h 159"/>
                <a:gd name="T16" fmla="*/ 85 w 159"/>
                <a:gd name="T17" fmla="*/ 47 h 159"/>
                <a:gd name="T18" fmla="*/ 19 w 159"/>
                <a:gd name="T19" fmla="*/ 116 h 159"/>
                <a:gd name="T20" fmla="*/ 19 w 159"/>
                <a:gd name="T21" fmla="*/ 116 h 159"/>
                <a:gd name="T22" fmla="*/ 12 w 159"/>
                <a:gd name="T23" fmla="*/ 116 h 159"/>
                <a:gd name="T24" fmla="*/ 7 w 159"/>
                <a:gd name="T25" fmla="*/ 121 h 159"/>
                <a:gd name="T26" fmla="*/ 7 w 159"/>
                <a:gd name="T27" fmla="*/ 121 h 159"/>
                <a:gd name="T28" fmla="*/ 2 w 159"/>
                <a:gd name="T29" fmla="*/ 128 h 159"/>
                <a:gd name="T30" fmla="*/ 0 w 159"/>
                <a:gd name="T31" fmla="*/ 138 h 159"/>
                <a:gd name="T32" fmla="*/ 2 w 159"/>
                <a:gd name="T33" fmla="*/ 145 h 159"/>
                <a:gd name="T34" fmla="*/ 7 w 159"/>
                <a:gd name="T35" fmla="*/ 154 h 159"/>
                <a:gd name="T36" fmla="*/ 7 w 159"/>
                <a:gd name="T37" fmla="*/ 154 h 159"/>
                <a:gd name="T38" fmla="*/ 14 w 159"/>
                <a:gd name="T39" fmla="*/ 159 h 159"/>
                <a:gd name="T40" fmla="*/ 21 w 159"/>
                <a:gd name="T41" fmla="*/ 159 h 159"/>
                <a:gd name="T42" fmla="*/ 31 w 159"/>
                <a:gd name="T43" fmla="*/ 159 h 159"/>
                <a:gd name="T44" fmla="*/ 38 w 159"/>
                <a:gd name="T45" fmla="*/ 154 h 159"/>
                <a:gd name="T46" fmla="*/ 38 w 159"/>
                <a:gd name="T47" fmla="*/ 154 h 159"/>
                <a:gd name="T48" fmla="*/ 43 w 159"/>
                <a:gd name="T49" fmla="*/ 147 h 159"/>
                <a:gd name="T50" fmla="*/ 45 w 159"/>
                <a:gd name="T51" fmla="*/ 140 h 159"/>
                <a:gd name="T52" fmla="*/ 112 w 159"/>
                <a:gd name="T53" fmla="*/ 74 h 159"/>
                <a:gd name="T54" fmla="*/ 135 w 159"/>
                <a:gd name="T55" fmla="*/ 74 h 159"/>
                <a:gd name="T56" fmla="*/ 159 w 159"/>
                <a:gd name="T57" fmla="*/ 52 h 159"/>
                <a:gd name="T58" fmla="*/ 152 w 159"/>
                <a:gd name="T59" fmla="*/ 33 h 159"/>
                <a:gd name="T60" fmla="*/ 21 w 159"/>
                <a:gd name="T61" fmla="*/ 150 h 159"/>
                <a:gd name="T62" fmla="*/ 21 w 159"/>
                <a:gd name="T63" fmla="*/ 150 h 159"/>
                <a:gd name="T64" fmla="*/ 17 w 159"/>
                <a:gd name="T65" fmla="*/ 150 h 159"/>
                <a:gd name="T66" fmla="*/ 14 w 159"/>
                <a:gd name="T67" fmla="*/ 147 h 159"/>
                <a:gd name="T68" fmla="*/ 12 w 159"/>
                <a:gd name="T69" fmla="*/ 142 h 159"/>
                <a:gd name="T70" fmla="*/ 9 w 159"/>
                <a:gd name="T71" fmla="*/ 138 h 159"/>
                <a:gd name="T72" fmla="*/ 9 w 159"/>
                <a:gd name="T73" fmla="*/ 138 h 159"/>
                <a:gd name="T74" fmla="*/ 12 w 159"/>
                <a:gd name="T75" fmla="*/ 133 h 159"/>
                <a:gd name="T76" fmla="*/ 14 w 159"/>
                <a:gd name="T77" fmla="*/ 131 h 159"/>
                <a:gd name="T78" fmla="*/ 17 w 159"/>
                <a:gd name="T79" fmla="*/ 128 h 159"/>
                <a:gd name="T80" fmla="*/ 21 w 159"/>
                <a:gd name="T81" fmla="*/ 126 h 159"/>
                <a:gd name="T82" fmla="*/ 21 w 159"/>
                <a:gd name="T83" fmla="*/ 126 h 159"/>
                <a:gd name="T84" fmla="*/ 26 w 159"/>
                <a:gd name="T85" fmla="*/ 128 h 159"/>
                <a:gd name="T86" fmla="*/ 31 w 159"/>
                <a:gd name="T87" fmla="*/ 131 h 159"/>
                <a:gd name="T88" fmla="*/ 33 w 159"/>
                <a:gd name="T89" fmla="*/ 133 h 159"/>
                <a:gd name="T90" fmla="*/ 33 w 159"/>
                <a:gd name="T91" fmla="*/ 138 h 159"/>
                <a:gd name="T92" fmla="*/ 33 w 159"/>
                <a:gd name="T93" fmla="*/ 138 h 159"/>
                <a:gd name="T94" fmla="*/ 33 w 159"/>
                <a:gd name="T95" fmla="*/ 142 h 159"/>
                <a:gd name="T96" fmla="*/ 31 w 159"/>
                <a:gd name="T97" fmla="*/ 147 h 159"/>
                <a:gd name="T98" fmla="*/ 26 w 159"/>
                <a:gd name="T99" fmla="*/ 150 h 159"/>
                <a:gd name="T100" fmla="*/ 21 w 159"/>
                <a:gd name="T101" fmla="*/ 150 h 159"/>
                <a:gd name="T102" fmla="*/ 21 w 159"/>
                <a:gd name="T103" fmla="*/ 15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9" h="159">
                  <a:moveTo>
                    <a:pt x="152" y="33"/>
                  </a:moveTo>
                  <a:lnTo>
                    <a:pt x="135" y="47"/>
                  </a:lnTo>
                  <a:lnTo>
                    <a:pt x="123" y="47"/>
                  </a:lnTo>
                  <a:lnTo>
                    <a:pt x="112" y="36"/>
                  </a:lnTo>
                  <a:lnTo>
                    <a:pt x="112" y="24"/>
                  </a:lnTo>
                  <a:lnTo>
                    <a:pt x="126" y="7"/>
                  </a:lnTo>
                  <a:lnTo>
                    <a:pt x="107" y="0"/>
                  </a:lnTo>
                  <a:lnTo>
                    <a:pt x="85" y="24"/>
                  </a:lnTo>
                  <a:lnTo>
                    <a:pt x="85" y="47"/>
                  </a:lnTo>
                  <a:lnTo>
                    <a:pt x="19" y="116"/>
                  </a:lnTo>
                  <a:lnTo>
                    <a:pt x="19" y="116"/>
                  </a:lnTo>
                  <a:lnTo>
                    <a:pt x="12" y="116"/>
                  </a:lnTo>
                  <a:lnTo>
                    <a:pt x="7" y="121"/>
                  </a:lnTo>
                  <a:lnTo>
                    <a:pt x="7" y="121"/>
                  </a:lnTo>
                  <a:lnTo>
                    <a:pt x="2" y="128"/>
                  </a:lnTo>
                  <a:lnTo>
                    <a:pt x="0" y="138"/>
                  </a:lnTo>
                  <a:lnTo>
                    <a:pt x="2" y="145"/>
                  </a:lnTo>
                  <a:lnTo>
                    <a:pt x="7" y="154"/>
                  </a:lnTo>
                  <a:lnTo>
                    <a:pt x="7" y="154"/>
                  </a:lnTo>
                  <a:lnTo>
                    <a:pt x="14" y="159"/>
                  </a:lnTo>
                  <a:lnTo>
                    <a:pt x="21" y="159"/>
                  </a:lnTo>
                  <a:lnTo>
                    <a:pt x="31" y="159"/>
                  </a:lnTo>
                  <a:lnTo>
                    <a:pt x="38" y="154"/>
                  </a:lnTo>
                  <a:lnTo>
                    <a:pt x="38" y="154"/>
                  </a:lnTo>
                  <a:lnTo>
                    <a:pt x="43" y="147"/>
                  </a:lnTo>
                  <a:lnTo>
                    <a:pt x="45" y="140"/>
                  </a:lnTo>
                  <a:lnTo>
                    <a:pt x="112" y="74"/>
                  </a:lnTo>
                  <a:lnTo>
                    <a:pt x="135" y="74"/>
                  </a:lnTo>
                  <a:lnTo>
                    <a:pt x="159" y="52"/>
                  </a:lnTo>
                  <a:lnTo>
                    <a:pt x="152" y="33"/>
                  </a:lnTo>
                  <a:close/>
                  <a:moveTo>
                    <a:pt x="21" y="150"/>
                  </a:moveTo>
                  <a:lnTo>
                    <a:pt x="21" y="150"/>
                  </a:lnTo>
                  <a:lnTo>
                    <a:pt x="17" y="150"/>
                  </a:lnTo>
                  <a:lnTo>
                    <a:pt x="14" y="147"/>
                  </a:lnTo>
                  <a:lnTo>
                    <a:pt x="12" y="142"/>
                  </a:lnTo>
                  <a:lnTo>
                    <a:pt x="9" y="138"/>
                  </a:lnTo>
                  <a:lnTo>
                    <a:pt x="9" y="138"/>
                  </a:lnTo>
                  <a:lnTo>
                    <a:pt x="12" y="133"/>
                  </a:lnTo>
                  <a:lnTo>
                    <a:pt x="14" y="131"/>
                  </a:lnTo>
                  <a:lnTo>
                    <a:pt x="17" y="128"/>
                  </a:lnTo>
                  <a:lnTo>
                    <a:pt x="21" y="126"/>
                  </a:lnTo>
                  <a:lnTo>
                    <a:pt x="21" y="126"/>
                  </a:lnTo>
                  <a:lnTo>
                    <a:pt x="26" y="128"/>
                  </a:lnTo>
                  <a:lnTo>
                    <a:pt x="31" y="131"/>
                  </a:lnTo>
                  <a:lnTo>
                    <a:pt x="33" y="133"/>
                  </a:lnTo>
                  <a:lnTo>
                    <a:pt x="33" y="138"/>
                  </a:lnTo>
                  <a:lnTo>
                    <a:pt x="33" y="138"/>
                  </a:lnTo>
                  <a:lnTo>
                    <a:pt x="33" y="142"/>
                  </a:lnTo>
                  <a:lnTo>
                    <a:pt x="31" y="147"/>
                  </a:lnTo>
                  <a:lnTo>
                    <a:pt x="26" y="150"/>
                  </a:lnTo>
                  <a:lnTo>
                    <a:pt x="21" y="150"/>
                  </a:lnTo>
                  <a:lnTo>
                    <a:pt x="21" y="1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056" name="Group 25"/>
          <p:cNvGrpSpPr>
            <a:grpSpLocks noChangeAspect="1"/>
          </p:cNvGrpSpPr>
          <p:nvPr/>
        </p:nvGrpSpPr>
        <p:grpSpPr bwMode="auto">
          <a:xfrm>
            <a:off x="7656514" y="6000183"/>
            <a:ext cx="113305" cy="234000"/>
            <a:chOff x="4823" y="3755"/>
            <a:chExt cx="92" cy="190"/>
          </a:xfrm>
        </p:grpSpPr>
        <p:sp>
          <p:nvSpPr>
            <p:cNvPr id="2057" name="AutoShape 24"/>
            <p:cNvSpPr>
              <a:spLocks noChangeAspect="1" noChangeArrowheads="1" noTextEdit="1"/>
            </p:cNvSpPr>
            <p:nvPr/>
          </p:nvSpPr>
          <p:spPr bwMode="auto">
            <a:xfrm>
              <a:off x="4823" y="3755"/>
              <a:ext cx="92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59" name="Freeform 26"/>
            <p:cNvSpPr>
              <a:spLocks noEditPoints="1"/>
            </p:cNvSpPr>
            <p:nvPr/>
          </p:nvSpPr>
          <p:spPr bwMode="auto">
            <a:xfrm>
              <a:off x="4823" y="3755"/>
              <a:ext cx="92" cy="190"/>
            </a:xfrm>
            <a:custGeom>
              <a:avLst/>
              <a:gdLst>
                <a:gd name="T0" fmla="*/ 0 w 92"/>
                <a:gd name="T1" fmla="*/ 28 h 190"/>
                <a:gd name="T2" fmla="*/ 0 w 92"/>
                <a:gd name="T3" fmla="*/ 190 h 190"/>
                <a:gd name="T4" fmla="*/ 92 w 92"/>
                <a:gd name="T5" fmla="*/ 190 h 190"/>
                <a:gd name="T6" fmla="*/ 92 w 92"/>
                <a:gd name="T7" fmla="*/ 0 h 190"/>
                <a:gd name="T8" fmla="*/ 0 w 92"/>
                <a:gd name="T9" fmla="*/ 28 h 190"/>
                <a:gd name="T10" fmla="*/ 16 w 92"/>
                <a:gd name="T11" fmla="*/ 52 h 190"/>
                <a:gd name="T12" fmla="*/ 34 w 92"/>
                <a:gd name="T13" fmla="*/ 52 h 190"/>
                <a:gd name="T14" fmla="*/ 34 w 92"/>
                <a:gd name="T15" fmla="*/ 72 h 190"/>
                <a:gd name="T16" fmla="*/ 16 w 92"/>
                <a:gd name="T17" fmla="*/ 72 h 190"/>
                <a:gd name="T18" fmla="*/ 16 w 92"/>
                <a:gd name="T19" fmla="*/ 52 h 190"/>
                <a:gd name="T20" fmla="*/ 16 w 92"/>
                <a:gd name="T21" fmla="*/ 100 h 190"/>
                <a:gd name="T22" fmla="*/ 34 w 92"/>
                <a:gd name="T23" fmla="*/ 100 h 190"/>
                <a:gd name="T24" fmla="*/ 34 w 92"/>
                <a:gd name="T25" fmla="*/ 120 h 190"/>
                <a:gd name="T26" fmla="*/ 16 w 92"/>
                <a:gd name="T27" fmla="*/ 120 h 190"/>
                <a:gd name="T28" fmla="*/ 16 w 92"/>
                <a:gd name="T29" fmla="*/ 100 h 190"/>
                <a:gd name="T30" fmla="*/ 48 w 92"/>
                <a:gd name="T31" fmla="*/ 176 h 190"/>
                <a:gd name="T32" fmla="*/ 16 w 92"/>
                <a:gd name="T33" fmla="*/ 176 h 190"/>
                <a:gd name="T34" fmla="*/ 16 w 92"/>
                <a:gd name="T35" fmla="*/ 136 h 190"/>
                <a:gd name="T36" fmla="*/ 48 w 92"/>
                <a:gd name="T37" fmla="*/ 136 h 190"/>
                <a:gd name="T38" fmla="*/ 48 w 92"/>
                <a:gd name="T39" fmla="*/ 176 h 190"/>
                <a:gd name="T40" fmla="*/ 76 w 92"/>
                <a:gd name="T41" fmla="*/ 120 h 190"/>
                <a:gd name="T42" fmla="*/ 58 w 92"/>
                <a:gd name="T43" fmla="*/ 120 h 190"/>
                <a:gd name="T44" fmla="*/ 58 w 92"/>
                <a:gd name="T45" fmla="*/ 100 h 190"/>
                <a:gd name="T46" fmla="*/ 76 w 92"/>
                <a:gd name="T47" fmla="*/ 100 h 190"/>
                <a:gd name="T48" fmla="*/ 76 w 92"/>
                <a:gd name="T49" fmla="*/ 120 h 190"/>
                <a:gd name="T50" fmla="*/ 76 w 92"/>
                <a:gd name="T51" fmla="*/ 72 h 190"/>
                <a:gd name="T52" fmla="*/ 58 w 92"/>
                <a:gd name="T53" fmla="*/ 72 h 190"/>
                <a:gd name="T54" fmla="*/ 58 w 92"/>
                <a:gd name="T55" fmla="*/ 52 h 190"/>
                <a:gd name="T56" fmla="*/ 76 w 92"/>
                <a:gd name="T57" fmla="*/ 52 h 190"/>
                <a:gd name="T58" fmla="*/ 76 w 92"/>
                <a:gd name="T59" fmla="*/ 72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2" h="190">
                  <a:moveTo>
                    <a:pt x="0" y="28"/>
                  </a:moveTo>
                  <a:lnTo>
                    <a:pt x="0" y="190"/>
                  </a:lnTo>
                  <a:lnTo>
                    <a:pt x="92" y="190"/>
                  </a:lnTo>
                  <a:lnTo>
                    <a:pt x="92" y="0"/>
                  </a:lnTo>
                  <a:lnTo>
                    <a:pt x="0" y="28"/>
                  </a:lnTo>
                  <a:close/>
                  <a:moveTo>
                    <a:pt x="16" y="52"/>
                  </a:moveTo>
                  <a:lnTo>
                    <a:pt x="34" y="52"/>
                  </a:lnTo>
                  <a:lnTo>
                    <a:pt x="34" y="72"/>
                  </a:lnTo>
                  <a:lnTo>
                    <a:pt x="16" y="72"/>
                  </a:lnTo>
                  <a:lnTo>
                    <a:pt x="16" y="52"/>
                  </a:lnTo>
                  <a:close/>
                  <a:moveTo>
                    <a:pt x="16" y="100"/>
                  </a:moveTo>
                  <a:lnTo>
                    <a:pt x="34" y="100"/>
                  </a:lnTo>
                  <a:lnTo>
                    <a:pt x="34" y="120"/>
                  </a:lnTo>
                  <a:lnTo>
                    <a:pt x="16" y="120"/>
                  </a:lnTo>
                  <a:lnTo>
                    <a:pt x="16" y="100"/>
                  </a:lnTo>
                  <a:close/>
                  <a:moveTo>
                    <a:pt x="48" y="176"/>
                  </a:moveTo>
                  <a:lnTo>
                    <a:pt x="16" y="176"/>
                  </a:lnTo>
                  <a:lnTo>
                    <a:pt x="16" y="136"/>
                  </a:lnTo>
                  <a:lnTo>
                    <a:pt x="48" y="136"/>
                  </a:lnTo>
                  <a:lnTo>
                    <a:pt x="48" y="176"/>
                  </a:lnTo>
                  <a:close/>
                  <a:moveTo>
                    <a:pt x="76" y="120"/>
                  </a:moveTo>
                  <a:lnTo>
                    <a:pt x="58" y="120"/>
                  </a:lnTo>
                  <a:lnTo>
                    <a:pt x="58" y="100"/>
                  </a:lnTo>
                  <a:lnTo>
                    <a:pt x="76" y="100"/>
                  </a:lnTo>
                  <a:lnTo>
                    <a:pt x="76" y="120"/>
                  </a:lnTo>
                  <a:close/>
                  <a:moveTo>
                    <a:pt x="76" y="72"/>
                  </a:moveTo>
                  <a:lnTo>
                    <a:pt x="58" y="72"/>
                  </a:lnTo>
                  <a:lnTo>
                    <a:pt x="58" y="52"/>
                  </a:lnTo>
                  <a:lnTo>
                    <a:pt x="76" y="52"/>
                  </a:lnTo>
                  <a:lnTo>
                    <a:pt x="76" y="7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1" name="Прямоугольник 50"/>
          <p:cNvSpPr/>
          <p:nvPr/>
        </p:nvSpPr>
        <p:spPr>
          <a:xfrm>
            <a:off x="608001" y="5824795"/>
            <a:ext cx="66567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lvl="0">
              <a:defRPr/>
            </a:pPr>
            <a:r>
              <a:rPr lang="ru-RU" sz="1600" b="1" dirty="0">
                <a:solidFill>
                  <a:srgbClr val="053E95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НЕУНИФИЦИРОВАННЫЕ ПРОЦЕДУРЫ </a:t>
            </a:r>
            <a:r>
              <a:rPr lang="ru-RU" sz="1100" b="1" dirty="0">
                <a:solidFill>
                  <a:srgbClr val="292A2B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В МУНИЦИПАЛЬНЫХ ОБРАЗОВАНИЯХ </a:t>
            </a:r>
            <a:r>
              <a:rPr lang="ru-RU" sz="1600" b="1" dirty="0">
                <a:solidFill>
                  <a:srgbClr val="053E95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МЕШАЮТ</a:t>
            </a:r>
            <a:r>
              <a:rPr lang="ru-RU" sz="1100" b="1" dirty="0">
                <a:solidFill>
                  <a:srgbClr val="292A2B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 МАСШТАБИРОВАНИЮ СТРОИТЕЛЬНОГО БИЗНЕСА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1104574" y="1879989"/>
            <a:ext cx="1028334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600" b="1" dirty="0">
                <a:solidFill>
                  <a:srgbClr val="053E95"/>
                </a:solidFill>
                <a:latin typeface="Times New Roman" panose="02020603050405020304" pitchFamily="18" charset="0"/>
                <a:ea typeface="Roboto" pitchFamily="2" charset="0"/>
                <a:cs typeface="Times New Roman" panose="02020603050405020304" pitchFamily="18" charset="0"/>
              </a:rPr>
              <a:t>95% </a:t>
            </a:r>
            <a:r>
              <a:rPr lang="ru-RU" sz="1100" b="1" dirty="0">
                <a:solidFill>
                  <a:srgbClr val="292A2B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ВЗАИМОДЕЙСТВИЙ МЕЖДУ УЧАСТНИКАМИ НА ВСЕХ ЭТАПАХ ЖИЗНЕННОГО ЦИКЛА ОКС ПРОИСХОДИТ НА БУМАГЕ, </a:t>
            </a:r>
          </a:p>
          <a:p>
            <a:pPr lvl="0">
              <a:defRPr/>
            </a:pPr>
            <a:r>
              <a:rPr lang="ru-RU" sz="1100" b="1" dirty="0">
                <a:solidFill>
                  <a:srgbClr val="292A2B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ЛИБО В ЭЛЕКТРОННОМ НЕРЕДАКТИРУЕМОМ ФОРМАТЕ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1569762" y="2894552"/>
            <a:ext cx="869641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600" b="1" dirty="0">
                <a:solidFill>
                  <a:srgbClr val="053E95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МАЛОЕ КОЛИЧЕСТВО </a:t>
            </a:r>
            <a:r>
              <a:rPr lang="ru-RU" sz="1100" b="1" dirty="0">
                <a:solidFill>
                  <a:srgbClr val="292A2B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МАССОВЫХ СОЦИАЛЬНО ЗНАЧИМЫХ </a:t>
            </a:r>
            <a:r>
              <a:rPr lang="ru-RU" sz="1600" b="1" dirty="0">
                <a:solidFill>
                  <a:srgbClr val="053E95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УСЛУГ</a:t>
            </a:r>
            <a:r>
              <a:rPr lang="ru-RU" sz="1100" b="1" dirty="0">
                <a:solidFill>
                  <a:srgbClr val="292A2B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, ДОСТУПНЫХ В ЭЛЕКТРОННОМ ВИДЕ В СФЕРЕ СТРОИТЕЛЬСТВА</a:t>
            </a:r>
          </a:p>
        </p:txBody>
      </p:sp>
    </p:spTree>
    <p:extLst>
      <p:ext uri="{BB962C8B-B14F-4D97-AF65-F5344CB8AC3E}">
        <p14:creationId xmlns:p14="http://schemas.microsoft.com/office/powerpoint/2010/main" val="518485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Номер слайда 98"/>
          <p:cNvSpPr>
            <a:spLocks noGrp="1"/>
          </p:cNvSpPr>
          <p:nvPr>
            <p:ph type="sldNum" sz="quarter" idx="12"/>
          </p:nvPr>
        </p:nvSpPr>
        <p:spPr>
          <a:xfrm>
            <a:off x="9182620" y="6490089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21AC03-DBAC-452A-9E4A-6CF77251696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Заголовок 1">
            <a:extLst>
              <a:ext uri="{FF2B5EF4-FFF2-40B4-BE49-F238E27FC236}">
                <a16:creationId xmlns:a16="http://schemas.microsoft.com/office/drawing/2014/main" id="{58540EF1-1989-4598-B0C9-12C3196AE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0" y="504461"/>
            <a:ext cx="6485663" cy="422380"/>
          </a:xfrm>
        </p:spPr>
        <p:txBody>
          <a:bodyPr>
            <a:noAutofit/>
          </a:bodyPr>
          <a:lstStyle/>
          <a:p>
            <a:pPr algn="r"/>
            <a:r>
              <a:rPr lang="ru-RU" sz="2600" b="1" dirty="0">
                <a:solidFill>
                  <a:srgbClr val="053E95"/>
                </a:solidFill>
                <a:latin typeface="Roboto" pitchFamily="2" charset="0"/>
                <a:ea typeface="Roboto" pitchFamily="2" charset="0"/>
              </a:rPr>
              <a:t>ЧТО ДЕЛАЕМ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08571" y="2868255"/>
            <a:ext cx="16962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БЛИЖАЙШАЯ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ЦЕЛЬ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28953" y="2837477"/>
            <a:ext cx="4796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1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128953" y="3592940"/>
            <a:ext cx="3036278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СОКРАТИТЬ РЕАЛЬНЫЕ СРОКИ ИНВЕСТИЦИОННО-СТРОИТЕЛЬНОЙ СТАДИИ ЖЦ ОКС ЗА СЧЕТ ПОВЫШЕНИЯ КАЧЕСТВА И ЦИФРОВОЙ ТРАНСФОРМАЦИИ ПРОЦЕССОВ, ОТМЕНЫ ЧАСТИ ОБЯЗАТЕЛЬНЫХ ПРОЦЕДУР И ВНЕДРЕНИЯ КОМПЛЕКСНЫХ ЭЛЕКТРОННЫХ УСЛУГ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8571" y="5054480"/>
            <a:ext cx="21788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СТРАТЕГИЧЕСКАЯ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ЦЕЛЬ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28953" y="5023702"/>
            <a:ext cx="4796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2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128953" y="5781317"/>
            <a:ext cx="355285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ПОВЫСИТЬ КАЧЕСТВО УПРАВЛЕНИЯ ОКС НА ВСЕМ ЖИЗНЕННОМ ЦИКЛЕ ЗА СЧЕТ СОЗДАНИЯ ЕДИНОГО ЦИФРОВОГО ПРОСТРАНСТВА (ЭКОСИСТЕМЫ)</a:t>
            </a:r>
          </a:p>
        </p:txBody>
      </p:sp>
      <p:sp>
        <p:nvSpPr>
          <p:cNvPr id="40" name="Прямоугольник 63"/>
          <p:cNvSpPr/>
          <p:nvPr/>
        </p:nvSpPr>
        <p:spPr>
          <a:xfrm>
            <a:off x="765630" y="924224"/>
            <a:ext cx="7663694" cy="276999"/>
          </a:xfrm>
          <a:custGeom>
            <a:avLst/>
            <a:gdLst>
              <a:gd name="connsiteX0" fmla="*/ 0 w 3598684"/>
              <a:gd name="connsiteY0" fmla="*/ 0 h 1015663"/>
              <a:gd name="connsiteX1" fmla="*/ 3598684 w 3598684"/>
              <a:gd name="connsiteY1" fmla="*/ 0 h 1015663"/>
              <a:gd name="connsiteX2" fmla="*/ 3598684 w 3598684"/>
              <a:gd name="connsiteY2" fmla="*/ 1015663 h 1015663"/>
              <a:gd name="connsiteX3" fmla="*/ 0 w 3598684"/>
              <a:gd name="connsiteY3" fmla="*/ 1015663 h 1015663"/>
              <a:gd name="connsiteX4" fmla="*/ 0 w 3598684"/>
              <a:gd name="connsiteY4" fmla="*/ 0 h 1015663"/>
              <a:gd name="connsiteX0" fmla="*/ 0 w 3598684"/>
              <a:gd name="connsiteY0" fmla="*/ 0 h 1015663"/>
              <a:gd name="connsiteX1" fmla="*/ 3598684 w 3598684"/>
              <a:gd name="connsiteY1" fmla="*/ 0 h 1015663"/>
              <a:gd name="connsiteX2" fmla="*/ 3598684 w 3598684"/>
              <a:gd name="connsiteY2" fmla="*/ 1015663 h 1015663"/>
              <a:gd name="connsiteX3" fmla="*/ 651510 w 3598684"/>
              <a:gd name="connsiteY3" fmla="*/ 1015663 h 1015663"/>
              <a:gd name="connsiteX4" fmla="*/ 0 w 3598684"/>
              <a:gd name="connsiteY4" fmla="*/ 0 h 1015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98684" h="1015663">
                <a:moveTo>
                  <a:pt x="0" y="0"/>
                </a:moveTo>
                <a:lnTo>
                  <a:pt x="3598684" y="0"/>
                </a:lnTo>
                <a:lnTo>
                  <a:pt x="3598684" y="1015663"/>
                </a:lnTo>
                <a:lnTo>
                  <a:pt x="651510" y="1015663"/>
                </a:lnTo>
                <a:lnTo>
                  <a:pt x="0" y="0"/>
                </a:lnTo>
                <a:close/>
              </a:path>
            </a:pathLst>
          </a:custGeom>
        </p:spPr>
        <p:txBody>
          <a:bodyPr wrap="square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053E95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ВАЖНЕЙШИЕ НАПРАВЛЕНИЯ ЦИФРОВОЙ ТРАНСФОРМАЦИИ СТРОИТЕЛЬНОЙ ОТРАСЛИ</a:t>
            </a:r>
          </a:p>
        </p:txBody>
      </p:sp>
      <p:sp>
        <p:nvSpPr>
          <p:cNvPr id="41" name="Freeform 5"/>
          <p:cNvSpPr>
            <a:spLocks/>
          </p:cNvSpPr>
          <p:nvPr/>
        </p:nvSpPr>
        <p:spPr bwMode="auto">
          <a:xfrm flipH="1">
            <a:off x="1433762" y="1432321"/>
            <a:ext cx="871107" cy="346507"/>
          </a:xfrm>
          <a:custGeom>
            <a:avLst/>
            <a:gdLst>
              <a:gd name="T0" fmla="*/ 900 w 900"/>
              <a:gd name="T1" fmla="*/ 0 h 358"/>
              <a:gd name="T2" fmla="*/ 572 w 900"/>
              <a:gd name="T3" fmla="*/ 358 h 358"/>
              <a:gd name="T4" fmla="*/ 0 w 900"/>
              <a:gd name="T5" fmla="*/ 358 h 358"/>
              <a:gd name="T6" fmla="*/ 328 w 900"/>
              <a:gd name="T7" fmla="*/ 0 h 358"/>
              <a:gd name="T8" fmla="*/ 900 w 900"/>
              <a:gd name="T9" fmla="*/ 0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0" h="358">
                <a:moveTo>
                  <a:pt x="900" y="0"/>
                </a:moveTo>
                <a:lnTo>
                  <a:pt x="572" y="358"/>
                </a:lnTo>
                <a:lnTo>
                  <a:pt x="0" y="358"/>
                </a:lnTo>
                <a:lnTo>
                  <a:pt x="328" y="0"/>
                </a:lnTo>
                <a:lnTo>
                  <a:pt x="900" y="0"/>
                </a:lnTo>
                <a:close/>
              </a:path>
            </a:pathLst>
          </a:custGeom>
          <a:solidFill>
            <a:srgbClr val="053E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Freeform 5"/>
          <p:cNvSpPr>
            <a:spLocks/>
          </p:cNvSpPr>
          <p:nvPr/>
        </p:nvSpPr>
        <p:spPr bwMode="auto">
          <a:xfrm flipH="1">
            <a:off x="2066505" y="2110731"/>
            <a:ext cx="871107" cy="346507"/>
          </a:xfrm>
          <a:custGeom>
            <a:avLst/>
            <a:gdLst>
              <a:gd name="T0" fmla="*/ 900 w 900"/>
              <a:gd name="T1" fmla="*/ 0 h 358"/>
              <a:gd name="T2" fmla="*/ 572 w 900"/>
              <a:gd name="T3" fmla="*/ 358 h 358"/>
              <a:gd name="T4" fmla="*/ 0 w 900"/>
              <a:gd name="T5" fmla="*/ 358 h 358"/>
              <a:gd name="T6" fmla="*/ 328 w 900"/>
              <a:gd name="T7" fmla="*/ 0 h 358"/>
              <a:gd name="T8" fmla="*/ 900 w 900"/>
              <a:gd name="T9" fmla="*/ 0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0" h="358">
                <a:moveTo>
                  <a:pt x="900" y="0"/>
                </a:moveTo>
                <a:lnTo>
                  <a:pt x="572" y="358"/>
                </a:lnTo>
                <a:lnTo>
                  <a:pt x="0" y="358"/>
                </a:lnTo>
                <a:lnTo>
                  <a:pt x="328" y="0"/>
                </a:lnTo>
                <a:lnTo>
                  <a:pt x="900" y="0"/>
                </a:lnTo>
                <a:close/>
              </a:path>
            </a:pathLst>
          </a:custGeom>
          <a:solidFill>
            <a:srgbClr val="053E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Freeform 5"/>
          <p:cNvSpPr>
            <a:spLocks/>
          </p:cNvSpPr>
          <p:nvPr/>
        </p:nvSpPr>
        <p:spPr bwMode="auto">
          <a:xfrm flipH="1">
            <a:off x="2699248" y="2789141"/>
            <a:ext cx="871107" cy="346507"/>
          </a:xfrm>
          <a:custGeom>
            <a:avLst/>
            <a:gdLst>
              <a:gd name="T0" fmla="*/ 900 w 900"/>
              <a:gd name="T1" fmla="*/ 0 h 358"/>
              <a:gd name="T2" fmla="*/ 572 w 900"/>
              <a:gd name="T3" fmla="*/ 358 h 358"/>
              <a:gd name="T4" fmla="*/ 0 w 900"/>
              <a:gd name="T5" fmla="*/ 358 h 358"/>
              <a:gd name="T6" fmla="*/ 328 w 900"/>
              <a:gd name="T7" fmla="*/ 0 h 358"/>
              <a:gd name="T8" fmla="*/ 900 w 900"/>
              <a:gd name="T9" fmla="*/ 0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0" h="358">
                <a:moveTo>
                  <a:pt x="900" y="0"/>
                </a:moveTo>
                <a:lnTo>
                  <a:pt x="572" y="358"/>
                </a:lnTo>
                <a:lnTo>
                  <a:pt x="0" y="358"/>
                </a:lnTo>
                <a:lnTo>
                  <a:pt x="328" y="0"/>
                </a:lnTo>
                <a:lnTo>
                  <a:pt x="900" y="0"/>
                </a:lnTo>
                <a:close/>
              </a:path>
            </a:pathLst>
          </a:custGeom>
          <a:solidFill>
            <a:srgbClr val="053E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Freeform 5"/>
          <p:cNvSpPr>
            <a:spLocks/>
          </p:cNvSpPr>
          <p:nvPr/>
        </p:nvSpPr>
        <p:spPr bwMode="auto">
          <a:xfrm flipH="1">
            <a:off x="3331991" y="3467551"/>
            <a:ext cx="871107" cy="346507"/>
          </a:xfrm>
          <a:custGeom>
            <a:avLst/>
            <a:gdLst>
              <a:gd name="T0" fmla="*/ 900 w 900"/>
              <a:gd name="T1" fmla="*/ 0 h 358"/>
              <a:gd name="T2" fmla="*/ 572 w 900"/>
              <a:gd name="T3" fmla="*/ 358 h 358"/>
              <a:gd name="T4" fmla="*/ 0 w 900"/>
              <a:gd name="T5" fmla="*/ 358 h 358"/>
              <a:gd name="T6" fmla="*/ 328 w 900"/>
              <a:gd name="T7" fmla="*/ 0 h 358"/>
              <a:gd name="T8" fmla="*/ 900 w 900"/>
              <a:gd name="T9" fmla="*/ 0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0" h="358">
                <a:moveTo>
                  <a:pt x="900" y="0"/>
                </a:moveTo>
                <a:lnTo>
                  <a:pt x="572" y="358"/>
                </a:lnTo>
                <a:lnTo>
                  <a:pt x="0" y="358"/>
                </a:lnTo>
                <a:lnTo>
                  <a:pt x="328" y="0"/>
                </a:lnTo>
                <a:lnTo>
                  <a:pt x="900" y="0"/>
                </a:lnTo>
                <a:close/>
              </a:path>
            </a:pathLst>
          </a:custGeom>
          <a:solidFill>
            <a:srgbClr val="053E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Freeform 5"/>
          <p:cNvSpPr>
            <a:spLocks/>
          </p:cNvSpPr>
          <p:nvPr/>
        </p:nvSpPr>
        <p:spPr bwMode="auto">
          <a:xfrm flipH="1">
            <a:off x="3964734" y="4145961"/>
            <a:ext cx="871107" cy="346507"/>
          </a:xfrm>
          <a:custGeom>
            <a:avLst/>
            <a:gdLst>
              <a:gd name="T0" fmla="*/ 900 w 900"/>
              <a:gd name="T1" fmla="*/ 0 h 358"/>
              <a:gd name="T2" fmla="*/ 572 w 900"/>
              <a:gd name="T3" fmla="*/ 358 h 358"/>
              <a:gd name="T4" fmla="*/ 0 w 900"/>
              <a:gd name="T5" fmla="*/ 358 h 358"/>
              <a:gd name="T6" fmla="*/ 328 w 900"/>
              <a:gd name="T7" fmla="*/ 0 h 358"/>
              <a:gd name="T8" fmla="*/ 900 w 900"/>
              <a:gd name="T9" fmla="*/ 0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0" h="358">
                <a:moveTo>
                  <a:pt x="900" y="0"/>
                </a:moveTo>
                <a:lnTo>
                  <a:pt x="572" y="358"/>
                </a:lnTo>
                <a:lnTo>
                  <a:pt x="0" y="358"/>
                </a:lnTo>
                <a:lnTo>
                  <a:pt x="328" y="0"/>
                </a:lnTo>
                <a:lnTo>
                  <a:pt x="900" y="0"/>
                </a:lnTo>
                <a:close/>
              </a:path>
            </a:pathLst>
          </a:custGeom>
          <a:solidFill>
            <a:srgbClr val="053E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Freeform 5"/>
          <p:cNvSpPr>
            <a:spLocks/>
          </p:cNvSpPr>
          <p:nvPr/>
        </p:nvSpPr>
        <p:spPr bwMode="auto">
          <a:xfrm flipH="1">
            <a:off x="4597980" y="4846004"/>
            <a:ext cx="871107" cy="346507"/>
          </a:xfrm>
          <a:custGeom>
            <a:avLst/>
            <a:gdLst>
              <a:gd name="T0" fmla="*/ 900 w 900"/>
              <a:gd name="T1" fmla="*/ 0 h 358"/>
              <a:gd name="T2" fmla="*/ 572 w 900"/>
              <a:gd name="T3" fmla="*/ 358 h 358"/>
              <a:gd name="T4" fmla="*/ 0 w 900"/>
              <a:gd name="T5" fmla="*/ 358 h 358"/>
              <a:gd name="T6" fmla="*/ 328 w 900"/>
              <a:gd name="T7" fmla="*/ 0 h 358"/>
              <a:gd name="T8" fmla="*/ 900 w 900"/>
              <a:gd name="T9" fmla="*/ 0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0" h="358">
                <a:moveTo>
                  <a:pt x="900" y="0"/>
                </a:moveTo>
                <a:lnTo>
                  <a:pt x="572" y="358"/>
                </a:lnTo>
                <a:lnTo>
                  <a:pt x="0" y="358"/>
                </a:lnTo>
                <a:lnTo>
                  <a:pt x="328" y="0"/>
                </a:lnTo>
                <a:lnTo>
                  <a:pt x="900" y="0"/>
                </a:lnTo>
                <a:close/>
              </a:path>
            </a:pathLst>
          </a:custGeom>
          <a:solidFill>
            <a:srgbClr val="053E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Freeform 5"/>
          <p:cNvSpPr>
            <a:spLocks/>
          </p:cNvSpPr>
          <p:nvPr/>
        </p:nvSpPr>
        <p:spPr bwMode="auto">
          <a:xfrm flipH="1">
            <a:off x="5137857" y="5526218"/>
            <a:ext cx="871107" cy="346507"/>
          </a:xfrm>
          <a:custGeom>
            <a:avLst/>
            <a:gdLst>
              <a:gd name="T0" fmla="*/ 900 w 900"/>
              <a:gd name="T1" fmla="*/ 0 h 358"/>
              <a:gd name="T2" fmla="*/ 572 w 900"/>
              <a:gd name="T3" fmla="*/ 358 h 358"/>
              <a:gd name="T4" fmla="*/ 0 w 900"/>
              <a:gd name="T5" fmla="*/ 358 h 358"/>
              <a:gd name="T6" fmla="*/ 328 w 900"/>
              <a:gd name="T7" fmla="*/ 0 h 358"/>
              <a:gd name="T8" fmla="*/ 900 w 900"/>
              <a:gd name="T9" fmla="*/ 0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0" h="358">
                <a:moveTo>
                  <a:pt x="900" y="0"/>
                </a:moveTo>
                <a:lnTo>
                  <a:pt x="572" y="358"/>
                </a:lnTo>
                <a:lnTo>
                  <a:pt x="0" y="358"/>
                </a:lnTo>
                <a:lnTo>
                  <a:pt x="328" y="0"/>
                </a:lnTo>
                <a:lnTo>
                  <a:pt x="900" y="0"/>
                </a:lnTo>
                <a:close/>
              </a:path>
            </a:pathLst>
          </a:custGeom>
          <a:solidFill>
            <a:srgbClr val="053E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869316" y="1403521"/>
            <a:ext cx="95368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ЦИФРОВИЗАЦИЯ УПРАВЛЕНИЯ СТРОИТЕЛЬСТВОМ БЮДЖЕТНЫХ ОБЪЕКТОВ (АВТОМАТИЗАЦИЯ РАБОТЫ ГОСЗАКАЗЧИКОВ, ЦИФРОВЫЕ ВЕРТИКАЛИ ЭКСПЕРТИЗЫ И СТРОЙНАДЗОРА), ЕДИНЫЙ ГОСУДАРСТВЕННЫЙ РЕЕСТР СТРОИТЕЛЬСТВА И УНИКАЛЬНЫЙ НОМЕР ОКС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2559034" y="2023855"/>
            <a:ext cx="943272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СОКРАЩЕНИЕ КОЛИЧЕСТВА ОБЯЗАТЕЛЬНЫХ ПРОЦЕДУР, «ОТКАЗ ОТ БУМАГИ» ПРИ ОБЩЕНИИ С ГОСУДАРСТВОМ, ЭЛЕКТРОННЫЕ СЕРВИСЫ ДЛЯ ФИЗИЧЕСКИХ И ЮРИДИЧЕСКИХ ЛИЦ (ПО ЖИЗНЕННЫМ СИТУАЦИЯМ: ОФОРМЛЕНИЕ ЗЕМЛИ, ПОЛУЧЕНИЕ ФИНАНСИРОВАНИЯ, РАЗРЕШЕНИЕ НА СТРОИТЕЛЬСТВО, ВВОД И ПОСТАНОВКА ОБЪЕКТА НА УЧЕТ И ДР.)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4371715" y="4108159"/>
            <a:ext cx="791612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ОБЕСПЕЧЕНИЕ ДОСТУПНОСТИ КАЧЕСТВЕННЫХ ЦИФРОВЫХ ГОСУДАРСТВЕННЫХ ГРАДОСТРОИТЕЛЬНЫХ ДАННЫХ (СОЗДАНИЕ ГИСОГД РФ И ИНТЕГРАЦИЯ С РЕГИОНАЛЬНЫМИ ГИСОГД), СВЯЗАННЫХ С ИНФОРМАЦИЕЙ ПО ВОЗМОЖНОСТЯМ ПРИСОЕДИНЕНИЯ К ИНЖЕНЕРНЫМ СЕТЯМ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5140478" y="4900301"/>
            <a:ext cx="86360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СОДЕЙСТВИЕ РАЗВИТИЮ СЕРВИСОВ ПО НАЙМУ ПЕРСОНАЛА, В ТОМ ЧИСЛЕ ТРУДОВЫХ МИГРАНТОВ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5726354" y="5586743"/>
            <a:ext cx="86360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ЦИФРОВИЗАЦИЯ ЦЕНООБРАЗОВАНИЯ В СТРОИТЕЛЬСТВЕ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3113693" y="2677642"/>
            <a:ext cx="862999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АДАПТАЦИЯ ОБРАЗОВАТЕЛЬНЫХ ПРОГРАММ ПО ВСЕМ АРХИТЕКТУРНО-СТРОИТЕЛЬНЫМ СПЕЦИАЛЬНОСТЯМ ВЫСШЕГО И СРЕДНЕГО ПРОФЕССИОНАЛЬНОГО ОБРАЗОВАНИЯ С УЧЕТОМ ВОЗМОЖНОСТЕЙ ЦИФРОВЫХ ТЕХНОЛОГИЙ, МАССОВОЕ ОБУЧЕНИЕ ДЕЙСТВУЮЩИХ РАБОТНИКОВ ОТРАСЛИ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3939530" y="3431496"/>
            <a:ext cx="79862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ЦИФРОВЫЕ КЛАССИФИКАТОРЫ И МАШИНОЧИТАЕМАЯ НОРМАТИВНО-ТЕХНИЧЕСКАЯ ДОКУМЕНТАЦИЯ КАК ОСНОВА ЦИФРОВОЙ ЭКОСИСТЕМЫ УПРАВЛЕНИЯ ЖИЗНЕННЫМ ЦИКЛОМ ОБЪЕКТА КАПИТАЛЬНОГО СТРОИТЕЛЬСТВА</a:t>
            </a:r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2416159" y="2182472"/>
            <a:ext cx="196850" cy="196850"/>
            <a:chOff x="1122" y="948"/>
            <a:chExt cx="124" cy="124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1122" y="948"/>
              <a:ext cx="124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1203" y="948"/>
              <a:ext cx="43" cy="43"/>
            </a:xfrm>
            <a:custGeom>
              <a:avLst/>
              <a:gdLst>
                <a:gd name="T0" fmla="*/ 43 w 43"/>
                <a:gd name="T1" fmla="*/ 28 h 43"/>
                <a:gd name="T2" fmla="*/ 24 w 43"/>
                <a:gd name="T3" fmla="*/ 43 h 43"/>
                <a:gd name="T4" fmla="*/ 0 w 43"/>
                <a:gd name="T5" fmla="*/ 19 h 43"/>
                <a:gd name="T6" fmla="*/ 18 w 43"/>
                <a:gd name="T7" fmla="*/ 3 h 43"/>
                <a:gd name="T8" fmla="*/ 18 w 43"/>
                <a:gd name="T9" fmla="*/ 3 h 43"/>
                <a:gd name="T10" fmla="*/ 21 w 43"/>
                <a:gd name="T11" fmla="*/ 0 h 43"/>
                <a:gd name="T12" fmla="*/ 24 w 43"/>
                <a:gd name="T13" fmla="*/ 3 h 43"/>
                <a:gd name="T14" fmla="*/ 43 w 43"/>
                <a:gd name="T15" fmla="*/ 19 h 43"/>
                <a:gd name="T16" fmla="*/ 43 w 43"/>
                <a:gd name="T17" fmla="*/ 19 h 43"/>
                <a:gd name="T18" fmla="*/ 43 w 43"/>
                <a:gd name="T19" fmla="*/ 22 h 43"/>
                <a:gd name="T20" fmla="*/ 43 w 43"/>
                <a:gd name="T21" fmla="*/ 28 h 43"/>
                <a:gd name="T22" fmla="*/ 43 w 43"/>
                <a:gd name="T23" fmla="*/ 28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" h="43">
                  <a:moveTo>
                    <a:pt x="43" y="28"/>
                  </a:moveTo>
                  <a:lnTo>
                    <a:pt x="24" y="43"/>
                  </a:lnTo>
                  <a:lnTo>
                    <a:pt x="0" y="19"/>
                  </a:lnTo>
                  <a:lnTo>
                    <a:pt x="18" y="3"/>
                  </a:lnTo>
                  <a:lnTo>
                    <a:pt x="18" y="3"/>
                  </a:lnTo>
                  <a:lnTo>
                    <a:pt x="21" y="0"/>
                  </a:lnTo>
                  <a:lnTo>
                    <a:pt x="24" y="3"/>
                  </a:lnTo>
                  <a:lnTo>
                    <a:pt x="43" y="19"/>
                  </a:lnTo>
                  <a:lnTo>
                    <a:pt x="43" y="19"/>
                  </a:lnTo>
                  <a:lnTo>
                    <a:pt x="43" y="22"/>
                  </a:lnTo>
                  <a:lnTo>
                    <a:pt x="43" y="28"/>
                  </a:lnTo>
                  <a:lnTo>
                    <a:pt x="43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1122" y="982"/>
              <a:ext cx="90" cy="90"/>
            </a:xfrm>
            <a:custGeom>
              <a:avLst/>
              <a:gdLst>
                <a:gd name="T0" fmla="*/ 65 w 90"/>
                <a:gd name="T1" fmla="*/ 0 h 90"/>
                <a:gd name="T2" fmla="*/ 90 w 90"/>
                <a:gd name="T3" fmla="*/ 25 h 90"/>
                <a:gd name="T4" fmla="*/ 31 w 90"/>
                <a:gd name="T5" fmla="*/ 84 h 90"/>
                <a:gd name="T6" fmla="*/ 0 w 90"/>
                <a:gd name="T7" fmla="*/ 90 h 90"/>
                <a:gd name="T8" fmla="*/ 6 w 90"/>
                <a:gd name="T9" fmla="*/ 59 h 90"/>
                <a:gd name="T10" fmla="*/ 65 w 90"/>
                <a:gd name="T11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" h="90">
                  <a:moveTo>
                    <a:pt x="65" y="0"/>
                  </a:moveTo>
                  <a:lnTo>
                    <a:pt x="90" y="25"/>
                  </a:lnTo>
                  <a:lnTo>
                    <a:pt x="31" y="84"/>
                  </a:lnTo>
                  <a:lnTo>
                    <a:pt x="0" y="90"/>
                  </a:lnTo>
                  <a:lnTo>
                    <a:pt x="6" y="59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0" name="Group 9"/>
          <p:cNvGrpSpPr>
            <a:grpSpLocks noChangeAspect="1"/>
          </p:cNvGrpSpPr>
          <p:nvPr/>
        </p:nvGrpSpPr>
        <p:grpSpPr bwMode="auto">
          <a:xfrm>
            <a:off x="1723851" y="1546399"/>
            <a:ext cx="311150" cy="119063"/>
            <a:chOff x="1078" y="982"/>
            <a:chExt cx="196" cy="75"/>
          </a:xfrm>
        </p:grpSpPr>
        <p:sp>
          <p:nvSpPr>
            <p:cNvPr id="11" name="AutoShape 8"/>
            <p:cNvSpPr>
              <a:spLocks noChangeAspect="1" noChangeArrowheads="1" noTextEdit="1"/>
            </p:cNvSpPr>
            <p:nvPr/>
          </p:nvSpPr>
          <p:spPr bwMode="auto">
            <a:xfrm>
              <a:off x="1078" y="982"/>
              <a:ext cx="196" cy="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1078" y="982"/>
              <a:ext cx="196" cy="75"/>
            </a:xfrm>
            <a:custGeom>
              <a:avLst/>
              <a:gdLst>
                <a:gd name="T0" fmla="*/ 0 w 196"/>
                <a:gd name="T1" fmla="*/ 75 h 75"/>
                <a:gd name="T2" fmla="*/ 196 w 196"/>
                <a:gd name="T3" fmla="*/ 0 h 75"/>
                <a:gd name="T4" fmla="*/ 66 w 196"/>
                <a:gd name="T5" fmla="*/ 43 h 75"/>
                <a:gd name="T6" fmla="*/ 43 w 196"/>
                <a:gd name="T7" fmla="*/ 40 h 75"/>
                <a:gd name="T8" fmla="*/ 49 w 196"/>
                <a:gd name="T9" fmla="*/ 63 h 75"/>
                <a:gd name="T10" fmla="*/ 40 w 196"/>
                <a:gd name="T11" fmla="*/ 43 h 75"/>
                <a:gd name="T12" fmla="*/ 23 w 196"/>
                <a:gd name="T13" fmla="*/ 58 h 75"/>
                <a:gd name="T14" fmla="*/ 37 w 196"/>
                <a:gd name="T15" fmla="*/ 40 h 75"/>
                <a:gd name="T16" fmla="*/ 17 w 196"/>
                <a:gd name="T17" fmla="*/ 35 h 75"/>
                <a:gd name="T18" fmla="*/ 37 w 196"/>
                <a:gd name="T19" fmla="*/ 35 h 75"/>
                <a:gd name="T20" fmla="*/ 32 w 196"/>
                <a:gd name="T21" fmla="*/ 14 h 75"/>
                <a:gd name="T22" fmla="*/ 40 w 196"/>
                <a:gd name="T23" fmla="*/ 35 h 75"/>
                <a:gd name="T24" fmla="*/ 58 w 196"/>
                <a:gd name="T25" fmla="*/ 17 h 75"/>
                <a:gd name="T26" fmla="*/ 43 w 196"/>
                <a:gd name="T27" fmla="*/ 38 h 75"/>
                <a:gd name="T28" fmla="*/ 66 w 196"/>
                <a:gd name="T29" fmla="*/ 43 h 75"/>
                <a:gd name="T30" fmla="*/ 101 w 196"/>
                <a:gd name="T31" fmla="*/ 40 h 75"/>
                <a:gd name="T32" fmla="*/ 115 w 196"/>
                <a:gd name="T33" fmla="*/ 58 h 75"/>
                <a:gd name="T34" fmla="*/ 98 w 196"/>
                <a:gd name="T35" fmla="*/ 43 h 75"/>
                <a:gd name="T36" fmla="*/ 89 w 196"/>
                <a:gd name="T37" fmla="*/ 63 h 75"/>
                <a:gd name="T38" fmla="*/ 95 w 196"/>
                <a:gd name="T39" fmla="*/ 40 h 75"/>
                <a:gd name="T40" fmla="*/ 72 w 196"/>
                <a:gd name="T41" fmla="*/ 43 h 75"/>
                <a:gd name="T42" fmla="*/ 92 w 196"/>
                <a:gd name="T43" fmla="*/ 35 h 75"/>
                <a:gd name="T44" fmla="*/ 81 w 196"/>
                <a:gd name="T45" fmla="*/ 20 h 75"/>
                <a:gd name="T46" fmla="*/ 98 w 196"/>
                <a:gd name="T47" fmla="*/ 35 h 75"/>
                <a:gd name="T48" fmla="*/ 107 w 196"/>
                <a:gd name="T49" fmla="*/ 14 h 75"/>
                <a:gd name="T50" fmla="*/ 101 w 196"/>
                <a:gd name="T51" fmla="*/ 35 h 75"/>
                <a:gd name="T52" fmla="*/ 121 w 196"/>
                <a:gd name="T53" fmla="*/ 35 h 75"/>
                <a:gd name="T54" fmla="*/ 179 w 196"/>
                <a:gd name="T55" fmla="*/ 43 h 75"/>
                <a:gd name="T56" fmla="*/ 159 w 196"/>
                <a:gd name="T57" fmla="*/ 40 h 75"/>
                <a:gd name="T58" fmla="*/ 164 w 196"/>
                <a:gd name="T59" fmla="*/ 63 h 75"/>
                <a:gd name="T60" fmla="*/ 156 w 196"/>
                <a:gd name="T61" fmla="*/ 43 h 75"/>
                <a:gd name="T62" fmla="*/ 138 w 196"/>
                <a:gd name="T63" fmla="*/ 58 h 75"/>
                <a:gd name="T64" fmla="*/ 150 w 196"/>
                <a:gd name="T65" fmla="*/ 40 h 75"/>
                <a:gd name="T66" fmla="*/ 130 w 196"/>
                <a:gd name="T67" fmla="*/ 35 h 75"/>
                <a:gd name="T68" fmla="*/ 150 w 196"/>
                <a:gd name="T69" fmla="*/ 35 h 75"/>
                <a:gd name="T70" fmla="*/ 147 w 196"/>
                <a:gd name="T71" fmla="*/ 14 h 75"/>
                <a:gd name="T72" fmla="*/ 156 w 196"/>
                <a:gd name="T73" fmla="*/ 35 h 75"/>
                <a:gd name="T74" fmla="*/ 173 w 196"/>
                <a:gd name="T75" fmla="*/ 17 h 75"/>
                <a:gd name="T76" fmla="*/ 159 w 196"/>
                <a:gd name="T77" fmla="*/ 38 h 75"/>
                <a:gd name="T78" fmla="*/ 179 w 196"/>
                <a:gd name="T79" fmla="*/ 4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96" h="75">
                  <a:moveTo>
                    <a:pt x="0" y="0"/>
                  </a:moveTo>
                  <a:lnTo>
                    <a:pt x="0" y="75"/>
                  </a:lnTo>
                  <a:lnTo>
                    <a:pt x="196" y="75"/>
                  </a:lnTo>
                  <a:lnTo>
                    <a:pt x="196" y="0"/>
                  </a:lnTo>
                  <a:lnTo>
                    <a:pt x="0" y="0"/>
                  </a:lnTo>
                  <a:close/>
                  <a:moveTo>
                    <a:pt x="66" y="43"/>
                  </a:moveTo>
                  <a:lnTo>
                    <a:pt x="43" y="40"/>
                  </a:lnTo>
                  <a:lnTo>
                    <a:pt x="43" y="40"/>
                  </a:lnTo>
                  <a:lnTo>
                    <a:pt x="58" y="58"/>
                  </a:lnTo>
                  <a:lnTo>
                    <a:pt x="49" y="63"/>
                  </a:lnTo>
                  <a:lnTo>
                    <a:pt x="40" y="43"/>
                  </a:lnTo>
                  <a:lnTo>
                    <a:pt x="40" y="43"/>
                  </a:lnTo>
                  <a:lnTo>
                    <a:pt x="32" y="63"/>
                  </a:lnTo>
                  <a:lnTo>
                    <a:pt x="23" y="58"/>
                  </a:lnTo>
                  <a:lnTo>
                    <a:pt x="37" y="40"/>
                  </a:lnTo>
                  <a:lnTo>
                    <a:pt x="37" y="40"/>
                  </a:lnTo>
                  <a:lnTo>
                    <a:pt x="17" y="43"/>
                  </a:lnTo>
                  <a:lnTo>
                    <a:pt x="17" y="35"/>
                  </a:lnTo>
                  <a:lnTo>
                    <a:pt x="37" y="35"/>
                  </a:lnTo>
                  <a:lnTo>
                    <a:pt x="37" y="35"/>
                  </a:lnTo>
                  <a:lnTo>
                    <a:pt x="23" y="20"/>
                  </a:lnTo>
                  <a:lnTo>
                    <a:pt x="32" y="14"/>
                  </a:lnTo>
                  <a:lnTo>
                    <a:pt x="40" y="35"/>
                  </a:lnTo>
                  <a:lnTo>
                    <a:pt x="40" y="35"/>
                  </a:lnTo>
                  <a:lnTo>
                    <a:pt x="49" y="14"/>
                  </a:lnTo>
                  <a:lnTo>
                    <a:pt x="58" y="17"/>
                  </a:lnTo>
                  <a:lnTo>
                    <a:pt x="43" y="35"/>
                  </a:lnTo>
                  <a:lnTo>
                    <a:pt x="43" y="38"/>
                  </a:lnTo>
                  <a:lnTo>
                    <a:pt x="66" y="35"/>
                  </a:lnTo>
                  <a:lnTo>
                    <a:pt x="66" y="43"/>
                  </a:lnTo>
                  <a:close/>
                  <a:moveTo>
                    <a:pt x="121" y="43"/>
                  </a:moveTo>
                  <a:lnTo>
                    <a:pt x="101" y="40"/>
                  </a:lnTo>
                  <a:lnTo>
                    <a:pt x="101" y="40"/>
                  </a:lnTo>
                  <a:lnTo>
                    <a:pt x="115" y="58"/>
                  </a:lnTo>
                  <a:lnTo>
                    <a:pt x="107" y="63"/>
                  </a:lnTo>
                  <a:lnTo>
                    <a:pt x="98" y="43"/>
                  </a:lnTo>
                  <a:lnTo>
                    <a:pt x="98" y="43"/>
                  </a:lnTo>
                  <a:lnTo>
                    <a:pt x="89" y="63"/>
                  </a:lnTo>
                  <a:lnTo>
                    <a:pt x="81" y="58"/>
                  </a:lnTo>
                  <a:lnTo>
                    <a:pt x="95" y="40"/>
                  </a:lnTo>
                  <a:lnTo>
                    <a:pt x="95" y="40"/>
                  </a:lnTo>
                  <a:lnTo>
                    <a:pt x="72" y="43"/>
                  </a:lnTo>
                  <a:lnTo>
                    <a:pt x="72" y="35"/>
                  </a:lnTo>
                  <a:lnTo>
                    <a:pt x="92" y="35"/>
                  </a:lnTo>
                  <a:lnTo>
                    <a:pt x="92" y="35"/>
                  </a:lnTo>
                  <a:lnTo>
                    <a:pt x="81" y="20"/>
                  </a:lnTo>
                  <a:lnTo>
                    <a:pt x="89" y="14"/>
                  </a:lnTo>
                  <a:lnTo>
                    <a:pt x="98" y="35"/>
                  </a:lnTo>
                  <a:lnTo>
                    <a:pt x="98" y="35"/>
                  </a:lnTo>
                  <a:lnTo>
                    <a:pt x="107" y="14"/>
                  </a:lnTo>
                  <a:lnTo>
                    <a:pt x="115" y="17"/>
                  </a:lnTo>
                  <a:lnTo>
                    <a:pt x="101" y="35"/>
                  </a:lnTo>
                  <a:lnTo>
                    <a:pt x="101" y="38"/>
                  </a:lnTo>
                  <a:lnTo>
                    <a:pt x="121" y="35"/>
                  </a:lnTo>
                  <a:lnTo>
                    <a:pt x="121" y="43"/>
                  </a:lnTo>
                  <a:close/>
                  <a:moveTo>
                    <a:pt x="179" y="43"/>
                  </a:moveTo>
                  <a:lnTo>
                    <a:pt x="159" y="40"/>
                  </a:lnTo>
                  <a:lnTo>
                    <a:pt x="159" y="40"/>
                  </a:lnTo>
                  <a:lnTo>
                    <a:pt x="173" y="58"/>
                  </a:lnTo>
                  <a:lnTo>
                    <a:pt x="164" y="63"/>
                  </a:lnTo>
                  <a:lnTo>
                    <a:pt x="156" y="43"/>
                  </a:lnTo>
                  <a:lnTo>
                    <a:pt x="156" y="43"/>
                  </a:lnTo>
                  <a:lnTo>
                    <a:pt x="147" y="63"/>
                  </a:lnTo>
                  <a:lnTo>
                    <a:pt x="138" y="58"/>
                  </a:lnTo>
                  <a:lnTo>
                    <a:pt x="150" y="40"/>
                  </a:lnTo>
                  <a:lnTo>
                    <a:pt x="150" y="40"/>
                  </a:lnTo>
                  <a:lnTo>
                    <a:pt x="130" y="43"/>
                  </a:lnTo>
                  <a:lnTo>
                    <a:pt x="130" y="35"/>
                  </a:lnTo>
                  <a:lnTo>
                    <a:pt x="150" y="35"/>
                  </a:lnTo>
                  <a:lnTo>
                    <a:pt x="150" y="35"/>
                  </a:lnTo>
                  <a:lnTo>
                    <a:pt x="138" y="20"/>
                  </a:lnTo>
                  <a:lnTo>
                    <a:pt x="147" y="14"/>
                  </a:lnTo>
                  <a:lnTo>
                    <a:pt x="156" y="35"/>
                  </a:lnTo>
                  <a:lnTo>
                    <a:pt x="156" y="35"/>
                  </a:lnTo>
                  <a:lnTo>
                    <a:pt x="164" y="14"/>
                  </a:lnTo>
                  <a:lnTo>
                    <a:pt x="173" y="17"/>
                  </a:lnTo>
                  <a:lnTo>
                    <a:pt x="159" y="35"/>
                  </a:lnTo>
                  <a:lnTo>
                    <a:pt x="159" y="38"/>
                  </a:lnTo>
                  <a:lnTo>
                    <a:pt x="179" y="35"/>
                  </a:lnTo>
                  <a:lnTo>
                    <a:pt x="179" y="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0" name="Group 19"/>
          <p:cNvGrpSpPr>
            <a:grpSpLocks noChangeAspect="1"/>
          </p:cNvGrpSpPr>
          <p:nvPr/>
        </p:nvGrpSpPr>
        <p:grpSpPr bwMode="auto">
          <a:xfrm>
            <a:off x="3026259" y="2849217"/>
            <a:ext cx="262549" cy="201600"/>
            <a:chOff x="1875" y="1776"/>
            <a:chExt cx="224" cy="172"/>
          </a:xfrm>
        </p:grpSpPr>
        <p:sp>
          <p:nvSpPr>
            <p:cNvPr id="21" name="AutoShape 18"/>
            <p:cNvSpPr>
              <a:spLocks noChangeAspect="1" noChangeArrowheads="1" noTextEdit="1"/>
            </p:cNvSpPr>
            <p:nvPr/>
          </p:nvSpPr>
          <p:spPr bwMode="auto">
            <a:xfrm>
              <a:off x="1875" y="1776"/>
              <a:ext cx="224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1911" y="1874"/>
              <a:ext cx="152" cy="74"/>
            </a:xfrm>
            <a:custGeom>
              <a:avLst/>
              <a:gdLst>
                <a:gd name="T0" fmla="*/ 152 w 152"/>
                <a:gd name="T1" fmla="*/ 0 h 74"/>
                <a:gd name="T2" fmla="*/ 152 w 152"/>
                <a:gd name="T3" fmla="*/ 0 h 74"/>
                <a:gd name="T4" fmla="*/ 152 w 152"/>
                <a:gd name="T5" fmla="*/ 34 h 74"/>
                <a:gd name="T6" fmla="*/ 152 w 152"/>
                <a:gd name="T7" fmla="*/ 36 h 74"/>
                <a:gd name="T8" fmla="*/ 152 w 152"/>
                <a:gd name="T9" fmla="*/ 36 h 74"/>
                <a:gd name="T10" fmla="*/ 150 w 152"/>
                <a:gd name="T11" fmla="*/ 42 h 74"/>
                <a:gd name="T12" fmla="*/ 146 w 152"/>
                <a:gd name="T13" fmla="*/ 50 h 74"/>
                <a:gd name="T14" fmla="*/ 138 w 152"/>
                <a:gd name="T15" fmla="*/ 56 h 74"/>
                <a:gd name="T16" fmla="*/ 130 w 152"/>
                <a:gd name="T17" fmla="*/ 62 h 74"/>
                <a:gd name="T18" fmla="*/ 118 w 152"/>
                <a:gd name="T19" fmla="*/ 68 h 74"/>
                <a:gd name="T20" fmla="*/ 106 w 152"/>
                <a:gd name="T21" fmla="*/ 72 h 74"/>
                <a:gd name="T22" fmla="*/ 90 w 152"/>
                <a:gd name="T23" fmla="*/ 74 h 74"/>
                <a:gd name="T24" fmla="*/ 76 w 152"/>
                <a:gd name="T25" fmla="*/ 74 h 74"/>
                <a:gd name="T26" fmla="*/ 76 w 152"/>
                <a:gd name="T27" fmla="*/ 74 h 74"/>
                <a:gd name="T28" fmla="*/ 60 w 152"/>
                <a:gd name="T29" fmla="*/ 74 h 74"/>
                <a:gd name="T30" fmla="*/ 46 w 152"/>
                <a:gd name="T31" fmla="*/ 72 h 74"/>
                <a:gd name="T32" fmla="*/ 32 w 152"/>
                <a:gd name="T33" fmla="*/ 68 h 74"/>
                <a:gd name="T34" fmla="*/ 22 w 152"/>
                <a:gd name="T35" fmla="*/ 62 h 74"/>
                <a:gd name="T36" fmla="*/ 12 w 152"/>
                <a:gd name="T37" fmla="*/ 56 h 74"/>
                <a:gd name="T38" fmla="*/ 6 w 152"/>
                <a:gd name="T39" fmla="*/ 50 h 74"/>
                <a:gd name="T40" fmla="*/ 0 w 152"/>
                <a:gd name="T41" fmla="*/ 42 h 74"/>
                <a:gd name="T42" fmla="*/ 0 w 152"/>
                <a:gd name="T43" fmla="*/ 36 h 74"/>
                <a:gd name="T44" fmla="*/ 0 w 152"/>
                <a:gd name="T45" fmla="*/ 34 h 74"/>
                <a:gd name="T46" fmla="*/ 0 w 152"/>
                <a:gd name="T47" fmla="*/ 34 h 74"/>
                <a:gd name="T48" fmla="*/ 0 w 152"/>
                <a:gd name="T49" fmla="*/ 0 h 74"/>
                <a:gd name="T50" fmla="*/ 0 w 152"/>
                <a:gd name="T51" fmla="*/ 0 h 74"/>
                <a:gd name="T52" fmla="*/ 0 w 152"/>
                <a:gd name="T53" fmla="*/ 0 h 74"/>
                <a:gd name="T54" fmla="*/ 76 w 152"/>
                <a:gd name="T55" fmla="*/ 44 h 74"/>
                <a:gd name="T56" fmla="*/ 152 w 152"/>
                <a:gd name="T57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2" h="74">
                  <a:moveTo>
                    <a:pt x="152" y="0"/>
                  </a:moveTo>
                  <a:lnTo>
                    <a:pt x="152" y="0"/>
                  </a:lnTo>
                  <a:lnTo>
                    <a:pt x="152" y="34"/>
                  </a:lnTo>
                  <a:lnTo>
                    <a:pt x="152" y="36"/>
                  </a:lnTo>
                  <a:lnTo>
                    <a:pt x="152" y="36"/>
                  </a:lnTo>
                  <a:lnTo>
                    <a:pt x="150" y="42"/>
                  </a:lnTo>
                  <a:lnTo>
                    <a:pt x="146" y="50"/>
                  </a:lnTo>
                  <a:lnTo>
                    <a:pt x="138" y="56"/>
                  </a:lnTo>
                  <a:lnTo>
                    <a:pt x="130" y="62"/>
                  </a:lnTo>
                  <a:lnTo>
                    <a:pt x="118" y="68"/>
                  </a:lnTo>
                  <a:lnTo>
                    <a:pt x="106" y="72"/>
                  </a:lnTo>
                  <a:lnTo>
                    <a:pt x="90" y="74"/>
                  </a:lnTo>
                  <a:lnTo>
                    <a:pt x="76" y="74"/>
                  </a:lnTo>
                  <a:lnTo>
                    <a:pt x="76" y="74"/>
                  </a:lnTo>
                  <a:lnTo>
                    <a:pt x="60" y="74"/>
                  </a:lnTo>
                  <a:lnTo>
                    <a:pt x="46" y="72"/>
                  </a:lnTo>
                  <a:lnTo>
                    <a:pt x="32" y="68"/>
                  </a:lnTo>
                  <a:lnTo>
                    <a:pt x="22" y="62"/>
                  </a:lnTo>
                  <a:lnTo>
                    <a:pt x="12" y="56"/>
                  </a:lnTo>
                  <a:lnTo>
                    <a:pt x="6" y="50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76" y="44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2063" y="1864"/>
              <a:ext cx="22" cy="78"/>
            </a:xfrm>
            <a:custGeom>
              <a:avLst/>
              <a:gdLst>
                <a:gd name="T0" fmla="*/ 22 w 22"/>
                <a:gd name="T1" fmla="*/ 68 h 78"/>
                <a:gd name="T2" fmla="*/ 22 w 22"/>
                <a:gd name="T3" fmla="*/ 68 h 78"/>
                <a:gd name="T4" fmla="*/ 20 w 22"/>
                <a:gd name="T5" fmla="*/ 72 h 78"/>
                <a:gd name="T6" fmla="*/ 18 w 22"/>
                <a:gd name="T7" fmla="*/ 76 h 78"/>
                <a:gd name="T8" fmla="*/ 16 w 22"/>
                <a:gd name="T9" fmla="*/ 78 h 78"/>
                <a:gd name="T10" fmla="*/ 12 w 22"/>
                <a:gd name="T11" fmla="*/ 78 h 78"/>
                <a:gd name="T12" fmla="*/ 12 w 22"/>
                <a:gd name="T13" fmla="*/ 78 h 78"/>
                <a:gd name="T14" fmla="*/ 8 w 22"/>
                <a:gd name="T15" fmla="*/ 78 h 78"/>
                <a:gd name="T16" fmla="*/ 4 w 22"/>
                <a:gd name="T17" fmla="*/ 76 h 78"/>
                <a:gd name="T18" fmla="*/ 2 w 22"/>
                <a:gd name="T19" fmla="*/ 72 h 78"/>
                <a:gd name="T20" fmla="*/ 0 w 22"/>
                <a:gd name="T21" fmla="*/ 68 h 78"/>
                <a:gd name="T22" fmla="*/ 0 w 22"/>
                <a:gd name="T23" fmla="*/ 68 h 78"/>
                <a:gd name="T24" fmla="*/ 2 w 22"/>
                <a:gd name="T25" fmla="*/ 64 h 78"/>
                <a:gd name="T26" fmla="*/ 6 w 22"/>
                <a:gd name="T27" fmla="*/ 60 h 78"/>
                <a:gd name="T28" fmla="*/ 6 w 22"/>
                <a:gd name="T29" fmla="*/ 60 h 78"/>
                <a:gd name="T30" fmla="*/ 8 w 22"/>
                <a:gd name="T31" fmla="*/ 58 h 78"/>
                <a:gd name="T32" fmla="*/ 8 w 22"/>
                <a:gd name="T33" fmla="*/ 6 h 78"/>
                <a:gd name="T34" fmla="*/ 16 w 22"/>
                <a:gd name="T35" fmla="*/ 0 h 78"/>
                <a:gd name="T36" fmla="*/ 16 w 22"/>
                <a:gd name="T37" fmla="*/ 58 h 78"/>
                <a:gd name="T38" fmla="*/ 16 w 22"/>
                <a:gd name="T39" fmla="*/ 58 h 78"/>
                <a:gd name="T40" fmla="*/ 16 w 22"/>
                <a:gd name="T41" fmla="*/ 60 h 78"/>
                <a:gd name="T42" fmla="*/ 16 w 22"/>
                <a:gd name="T43" fmla="*/ 60 h 78"/>
                <a:gd name="T44" fmla="*/ 20 w 22"/>
                <a:gd name="T45" fmla="*/ 64 h 78"/>
                <a:gd name="T46" fmla="*/ 22 w 22"/>
                <a:gd name="T47" fmla="*/ 68 h 78"/>
                <a:gd name="T48" fmla="*/ 22 w 22"/>
                <a:gd name="T49" fmla="*/ 6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" h="78">
                  <a:moveTo>
                    <a:pt x="22" y="68"/>
                  </a:moveTo>
                  <a:lnTo>
                    <a:pt x="22" y="68"/>
                  </a:lnTo>
                  <a:lnTo>
                    <a:pt x="20" y="72"/>
                  </a:lnTo>
                  <a:lnTo>
                    <a:pt x="18" y="76"/>
                  </a:lnTo>
                  <a:lnTo>
                    <a:pt x="16" y="78"/>
                  </a:lnTo>
                  <a:lnTo>
                    <a:pt x="12" y="78"/>
                  </a:lnTo>
                  <a:lnTo>
                    <a:pt x="12" y="78"/>
                  </a:lnTo>
                  <a:lnTo>
                    <a:pt x="8" y="78"/>
                  </a:lnTo>
                  <a:lnTo>
                    <a:pt x="4" y="76"/>
                  </a:lnTo>
                  <a:lnTo>
                    <a:pt x="2" y="72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2" y="64"/>
                  </a:lnTo>
                  <a:lnTo>
                    <a:pt x="6" y="60"/>
                  </a:lnTo>
                  <a:lnTo>
                    <a:pt x="6" y="60"/>
                  </a:lnTo>
                  <a:lnTo>
                    <a:pt x="8" y="58"/>
                  </a:lnTo>
                  <a:lnTo>
                    <a:pt x="8" y="6"/>
                  </a:lnTo>
                  <a:lnTo>
                    <a:pt x="16" y="0"/>
                  </a:lnTo>
                  <a:lnTo>
                    <a:pt x="16" y="58"/>
                  </a:lnTo>
                  <a:lnTo>
                    <a:pt x="16" y="58"/>
                  </a:lnTo>
                  <a:lnTo>
                    <a:pt x="16" y="60"/>
                  </a:lnTo>
                  <a:lnTo>
                    <a:pt x="16" y="60"/>
                  </a:lnTo>
                  <a:lnTo>
                    <a:pt x="20" y="64"/>
                  </a:lnTo>
                  <a:lnTo>
                    <a:pt x="22" y="68"/>
                  </a:lnTo>
                  <a:lnTo>
                    <a:pt x="22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1875" y="1776"/>
              <a:ext cx="224" cy="126"/>
            </a:xfrm>
            <a:custGeom>
              <a:avLst/>
              <a:gdLst>
                <a:gd name="T0" fmla="*/ 112 w 224"/>
                <a:gd name="T1" fmla="*/ 126 h 126"/>
                <a:gd name="T2" fmla="*/ 224 w 224"/>
                <a:gd name="T3" fmla="*/ 60 h 126"/>
                <a:gd name="T4" fmla="*/ 112 w 224"/>
                <a:gd name="T5" fmla="*/ 0 h 126"/>
                <a:gd name="T6" fmla="*/ 112 w 224"/>
                <a:gd name="T7" fmla="*/ 0 h 126"/>
                <a:gd name="T8" fmla="*/ 112 w 224"/>
                <a:gd name="T9" fmla="*/ 0 h 126"/>
                <a:gd name="T10" fmla="*/ 112 w 224"/>
                <a:gd name="T11" fmla="*/ 0 h 126"/>
                <a:gd name="T12" fmla="*/ 112 w 224"/>
                <a:gd name="T13" fmla="*/ 0 h 126"/>
                <a:gd name="T14" fmla="*/ 0 w 224"/>
                <a:gd name="T15" fmla="*/ 60 h 126"/>
                <a:gd name="T16" fmla="*/ 112 w 224"/>
                <a:gd name="T17" fmla="*/ 126 h 126"/>
                <a:gd name="T18" fmla="*/ 112 w 224"/>
                <a:gd name="T19" fmla="*/ 126 h 126"/>
                <a:gd name="T20" fmla="*/ 112 w 224"/>
                <a:gd name="T21" fmla="*/ 126 h 126"/>
                <a:gd name="T22" fmla="*/ 112 w 224"/>
                <a:gd name="T23" fmla="*/ 126 h 126"/>
                <a:gd name="T24" fmla="*/ 112 w 224"/>
                <a:gd name="T25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4" h="126">
                  <a:moveTo>
                    <a:pt x="112" y="126"/>
                  </a:moveTo>
                  <a:lnTo>
                    <a:pt x="224" y="60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0" y="60"/>
                  </a:lnTo>
                  <a:lnTo>
                    <a:pt x="112" y="126"/>
                  </a:lnTo>
                  <a:lnTo>
                    <a:pt x="112" y="126"/>
                  </a:lnTo>
                  <a:lnTo>
                    <a:pt x="112" y="126"/>
                  </a:lnTo>
                  <a:lnTo>
                    <a:pt x="112" y="126"/>
                  </a:lnTo>
                  <a:lnTo>
                    <a:pt x="112" y="1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81" name="Freeform 9"/>
          <p:cNvSpPr>
            <a:spLocks noEditPoints="1"/>
          </p:cNvSpPr>
          <p:nvPr/>
        </p:nvSpPr>
        <p:spPr bwMode="auto">
          <a:xfrm>
            <a:off x="3681803" y="3531103"/>
            <a:ext cx="171482" cy="223200"/>
          </a:xfrm>
          <a:custGeom>
            <a:avLst/>
            <a:gdLst>
              <a:gd name="T0" fmla="*/ 0 w 126"/>
              <a:gd name="T1" fmla="*/ 0 h 164"/>
              <a:gd name="T2" fmla="*/ 0 w 126"/>
              <a:gd name="T3" fmla="*/ 164 h 164"/>
              <a:gd name="T4" fmla="*/ 126 w 126"/>
              <a:gd name="T5" fmla="*/ 164 h 164"/>
              <a:gd name="T6" fmla="*/ 126 w 126"/>
              <a:gd name="T7" fmla="*/ 0 h 164"/>
              <a:gd name="T8" fmla="*/ 0 w 126"/>
              <a:gd name="T9" fmla="*/ 0 h 164"/>
              <a:gd name="T10" fmla="*/ 94 w 126"/>
              <a:gd name="T11" fmla="*/ 154 h 164"/>
              <a:gd name="T12" fmla="*/ 94 w 126"/>
              <a:gd name="T13" fmla="*/ 154 h 164"/>
              <a:gd name="T14" fmla="*/ 86 w 126"/>
              <a:gd name="T15" fmla="*/ 152 h 164"/>
              <a:gd name="T16" fmla="*/ 80 w 126"/>
              <a:gd name="T17" fmla="*/ 148 h 164"/>
              <a:gd name="T18" fmla="*/ 76 w 126"/>
              <a:gd name="T19" fmla="*/ 142 h 164"/>
              <a:gd name="T20" fmla="*/ 76 w 126"/>
              <a:gd name="T21" fmla="*/ 134 h 164"/>
              <a:gd name="T22" fmla="*/ 76 w 126"/>
              <a:gd name="T23" fmla="*/ 134 h 164"/>
              <a:gd name="T24" fmla="*/ 76 w 126"/>
              <a:gd name="T25" fmla="*/ 128 h 164"/>
              <a:gd name="T26" fmla="*/ 80 w 126"/>
              <a:gd name="T27" fmla="*/ 122 h 164"/>
              <a:gd name="T28" fmla="*/ 86 w 126"/>
              <a:gd name="T29" fmla="*/ 118 h 164"/>
              <a:gd name="T30" fmla="*/ 94 w 126"/>
              <a:gd name="T31" fmla="*/ 116 h 164"/>
              <a:gd name="T32" fmla="*/ 94 w 126"/>
              <a:gd name="T33" fmla="*/ 116 h 164"/>
              <a:gd name="T34" fmla="*/ 102 w 126"/>
              <a:gd name="T35" fmla="*/ 118 h 164"/>
              <a:gd name="T36" fmla="*/ 106 w 126"/>
              <a:gd name="T37" fmla="*/ 122 h 164"/>
              <a:gd name="T38" fmla="*/ 110 w 126"/>
              <a:gd name="T39" fmla="*/ 128 h 164"/>
              <a:gd name="T40" fmla="*/ 112 w 126"/>
              <a:gd name="T41" fmla="*/ 134 h 164"/>
              <a:gd name="T42" fmla="*/ 112 w 126"/>
              <a:gd name="T43" fmla="*/ 134 h 164"/>
              <a:gd name="T44" fmla="*/ 110 w 126"/>
              <a:gd name="T45" fmla="*/ 142 h 164"/>
              <a:gd name="T46" fmla="*/ 106 w 126"/>
              <a:gd name="T47" fmla="*/ 148 h 164"/>
              <a:gd name="T48" fmla="*/ 102 w 126"/>
              <a:gd name="T49" fmla="*/ 152 h 164"/>
              <a:gd name="T50" fmla="*/ 94 w 126"/>
              <a:gd name="T51" fmla="*/ 154 h 164"/>
              <a:gd name="T52" fmla="*/ 94 w 126"/>
              <a:gd name="T53" fmla="*/ 154 h 164"/>
              <a:gd name="T54" fmla="*/ 112 w 126"/>
              <a:gd name="T55" fmla="*/ 96 h 164"/>
              <a:gd name="T56" fmla="*/ 12 w 126"/>
              <a:gd name="T57" fmla="*/ 96 h 164"/>
              <a:gd name="T58" fmla="*/ 12 w 126"/>
              <a:gd name="T59" fmla="*/ 80 h 164"/>
              <a:gd name="T60" fmla="*/ 112 w 126"/>
              <a:gd name="T61" fmla="*/ 80 h 164"/>
              <a:gd name="T62" fmla="*/ 112 w 126"/>
              <a:gd name="T63" fmla="*/ 96 h 164"/>
              <a:gd name="T64" fmla="*/ 112 w 126"/>
              <a:gd name="T65" fmla="*/ 68 h 164"/>
              <a:gd name="T66" fmla="*/ 12 w 126"/>
              <a:gd name="T67" fmla="*/ 68 h 164"/>
              <a:gd name="T68" fmla="*/ 12 w 126"/>
              <a:gd name="T69" fmla="*/ 52 h 164"/>
              <a:gd name="T70" fmla="*/ 112 w 126"/>
              <a:gd name="T71" fmla="*/ 52 h 164"/>
              <a:gd name="T72" fmla="*/ 112 w 126"/>
              <a:gd name="T73" fmla="*/ 68 h 164"/>
              <a:gd name="T74" fmla="*/ 112 w 126"/>
              <a:gd name="T75" fmla="*/ 38 h 164"/>
              <a:gd name="T76" fmla="*/ 12 w 126"/>
              <a:gd name="T77" fmla="*/ 38 h 164"/>
              <a:gd name="T78" fmla="*/ 12 w 126"/>
              <a:gd name="T79" fmla="*/ 22 h 164"/>
              <a:gd name="T80" fmla="*/ 112 w 126"/>
              <a:gd name="T81" fmla="*/ 22 h 164"/>
              <a:gd name="T82" fmla="*/ 112 w 126"/>
              <a:gd name="T83" fmla="*/ 38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26" h="164">
                <a:moveTo>
                  <a:pt x="0" y="0"/>
                </a:moveTo>
                <a:lnTo>
                  <a:pt x="0" y="164"/>
                </a:lnTo>
                <a:lnTo>
                  <a:pt x="126" y="164"/>
                </a:lnTo>
                <a:lnTo>
                  <a:pt x="126" y="0"/>
                </a:lnTo>
                <a:lnTo>
                  <a:pt x="0" y="0"/>
                </a:lnTo>
                <a:close/>
                <a:moveTo>
                  <a:pt x="94" y="154"/>
                </a:moveTo>
                <a:lnTo>
                  <a:pt x="94" y="154"/>
                </a:lnTo>
                <a:lnTo>
                  <a:pt x="86" y="152"/>
                </a:lnTo>
                <a:lnTo>
                  <a:pt x="80" y="148"/>
                </a:lnTo>
                <a:lnTo>
                  <a:pt x="76" y="142"/>
                </a:lnTo>
                <a:lnTo>
                  <a:pt x="76" y="134"/>
                </a:lnTo>
                <a:lnTo>
                  <a:pt x="76" y="134"/>
                </a:lnTo>
                <a:lnTo>
                  <a:pt x="76" y="128"/>
                </a:lnTo>
                <a:lnTo>
                  <a:pt x="80" y="122"/>
                </a:lnTo>
                <a:lnTo>
                  <a:pt x="86" y="118"/>
                </a:lnTo>
                <a:lnTo>
                  <a:pt x="94" y="116"/>
                </a:lnTo>
                <a:lnTo>
                  <a:pt x="94" y="116"/>
                </a:lnTo>
                <a:lnTo>
                  <a:pt x="102" y="118"/>
                </a:lnTo>
                <a:lnTo>
                  <a:pt x="106" y="122"/>
                </a:lnTo>
                <a:lnTo>
                  <a:pt x="110" y="128"/>
                </a:lnTo>
                <a:lnTo>
                  <a:pt x="112" y="134"/>
                </a:lnTo>
                <a:lnTo>
                  <a:pt x="112" y="134"/>
                </a:lnTo>
                <a:lnTo>
                  <a:pt x="110" y="142"/>
                </a:lnTo>
                <a:lnTo>
                  <a:pt x="106" y="148"/>
                </a:lnTo>
                <a:lnTo>
                  <a:pt x="102" y="152"/>
                </a:lnTo>
                <a:lnTo>
                  <a:pt x="94" y="154"/>
                </a:lnTo>
                <a:lnTo>
                  <a:pt x="94" y="154"/>
                </a:lnTo>
                <a:close/>
                <a:moveTo>
                  <a:pt x="112" y="96"/>
                </a:moveTo>
                <a:lnTo>
                  <a:pt x="12" y="96"/>
                </a:lnTo>
                <a:lnTo>
                  <a:pt x="12" y="80"/>
                </a:lnTo>
                <a:lnTo>
                  <a:pt x="112" y="80"/>
                </a:lnTo>
                <a:lnTo>
                  <a:pt x="112" y="96"/>
                </a:lnTo>
                <a:close/>
                <a:moveTo>
                  <a:pt x="112" y="68"/>
                </a:moveTo>
                <a:lnTo>
                  <a:pt x="12" y="68"/>
                </a:lnTo>
                <a:lnTo>
                  <a:pt x="12" y="52"/>
                </a:lnTo>
                <a:lnTo>
                  <a:pt x="112" y="52"/>
                </a:lnTo>
                <a:lnTo>
                  <a:pt x="112" y="68"/>
                </a:lnTo>
                <a:close/>
                <a:moveTo>
                  <a:pt x="112" y="38"/>
                </a:moveTo>
                <a:lnTo>
                  <a:pt x="12" y="38"/>
                </a:lnTo>
                <a:lnTo>
                  <a:pt x="12" y="22"/>
                </a:lnTo>
                <a:lnTo>
                  <a:pt x="112" y="22"/>
                </a:lnTo>
                <a:lnTo>
                  <a:pt x="112" y="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048" name="Group 25"/>
          <p:cNvGrpSpPr>
            <a:grpSpLocks noChangeAspect="1"/>
          </p:cNvGrpSpPr>
          <p:nvPr/>
        </p:nvGrpSpPr>
        <p:grpSpPr bwMode="auto">
          <a:xfrm>
            <a:off x="4318398" y="4208131"/>
            <a:ext cx="217673" cy="216000"/>
            <a:chOff x="2149" y="482"/>
            <a:chExt cx="3382" cy="3356"/>
          </a:xfrm>
        </p:grpSpPr>
        <p:sp>
          <p:nvSpPr>
            <p:cNvPr id="2049" name="AutoShape 24"/>
            <p:cNvSpPr>
              <a:spLocks noChangeAspect="1" noChangeArrowheads="1" noTextEdit="1"/>
            </p:cNvSpPr>
            <p:nvPr/>
          </p:nvSpPr>
          <p:spPr bwMode="auto">
            <a:xfrm>
              <a:off x="2149" y="482"/>
              <a:ext cx="3382" cy="3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50" name="Freeform 26"/>
            <p:cNvSpPr>
              <a:spLocks noEditPoints="1"/>
            </p:cNvSpPr>
            <p:nvPr/>
          </p:nvSpPr>
          <p:spPr bwMode="auto">
            <a:xfrm>
              <a:off x="3101" y="482"/>
              <a:ext cx="2430" cy="2430"/>
            </a:xfrm>
            <a:custGeom>
              <a:avLst/>
              <a:gdLst>
                <a:gd name="T0" fmla="*/ 1944 w 2430"/>
                <a:gd name="T1" fmla="*/ 244 h 2430"/>
                <a:gd name="T2" fmla="*/ 1702 w 2430"/>
                <a:gd name="T3" fmla="*/ 102 h 2430"/>
                <a:gd name="T4" fmla="*/ 1440 w 2430"/>
                <a:gd name="T5" fmla="*/ 22 h 2430"/>
                <a:gd name="T6" fmla="*/ 1166 w 2430"/>
                <a:gd name="T7" fmla="*/ 2 h 2430"/>
                <a:gd name="T8" fmla="*/ 896 w 2430"/>
                <a:gd name="T9" fmla="*/ 42 h 2430"/>
                <a:gd name="T10" fmla="*/ 636 w 2430"/>
                <a:gd name="T11" fmla="*/ 146 h 2430"/>
                <a:gd name="T12" fmla="*/ 446 w 2430"/>
                <a:gd name="T13" fmla="*/ 274 h 2430"/>
                <a:gd name="T14" fmla="*/ 248 w 2430"/>
                <a:gd name="T15" fmla="*/ 480 h 2430"/>
                <a:gd name="T16" fmla="*/ 106 w 2430"/>
                <a:gd name="T17" fmla="*/ 718 h 2430"/>
                <a:gd name="T18" fmla="*/ 22 w 2430"/>
                <a:gd name="T19" fmla="*/ 980 h 2430"/>
                <a:gd name="T20" fmla="*/ 0 w 2430"/>
                <a:gd name="T21" fmla="*/ 1252 h 2430"/>
                <a:gd name="T22" fmla="*/ 40 w 2430"/>
                <a:gd name="T23" fmla="*/ 1524 h 2430"/>
                <a:gd name="T24" fmla="*/ 142 w 2430"/>
                <a:gd name="T25" fmla="*/ 1786 h 2430"/>
                <a:gd name="T26" fmla="*/ 252 w 2430"/>
                <a:gd name="T27" fmla="*/ 1956 h 2430"/>
                <a:gd name="T28" fmla="*/ 396 w 2430"/>
                <a:gd name="T29" fmla="*/ 2114 h 2430"/>
                <a:gd name="T30" fmla="*/ 562 w 2430"/>
                <a:gd name="T31" fmla="*/ 2240 h 2430"/>
                <a:gd name="T32" fmla="*/ 748 w 2430"/>
                <a:gd name="T33" fmla="*/ 2338 h 2430"/>
                <a:gd name="T34" fmla="*/ 946 w 2430"/>
                <a:gd name="T35" fmla="*/ 2402 h 2430"/>
                <a:gd name="T36" fmla="*/ 1156 w 2430"/>
                <a:gd name="T37" fmla="*/ 2430 h 2430"/>
                <a:gd name="T38" fmla="*/ 1370 w 2430"/>
                <a:gd name="T39" fmla="*/ 2422 h 2430"/>
                <a:gd name="T40" fmla="*/ 1538 w 2430"/>
                <a:gd name="T41" fmla="*/ 2388 h 2430"/>
                <a:gd name="T42" fmla="*/ 1736 w 2430"/>
                <a:gd name="T43" fmla="*/ 2314 h 2430"/>
                <a:gd name="T44" fmla="*/ 1916 w 2430"/>
                <a:gd name="T45" fmla="*/ 2208 h 2430"/>
                <a:gd name="T46" fmla="*/ 2076 w 2430"/>
                <a:gd name="T47" fmla="*/ 2072 h 2430"/>
                <a:gd name="T48" fmla="*/ 2210 w 2430"/>
                <a:gd name="T49" fmla="*/ 1912 h 2430"/>
                <a:gd name="T50" fmla="*/ 2316 w 2430"/>
                <a:gd name="T51" fmla="*/ 1728 h 2430"/>
                <a:gd name="T52" fmla="*/ 2378 w 2430"/>
                <a:gd name="T53" fmla="*/ 1568 h 2430"/>
                <a:gd name="T54" fmla="*/ 2422 w 2430"/>
                <a:gd name="T55" fmla="*/ 1358 h 2430"/>
                <a:gd name="T56" fmla="*/ 2428 w 2430"/>
                <a:gd name="T57" fmla="*/ 1148 h 2430"/>
                <a:gd name="T58" fmla="*/ 2398 w 2430"/>
                <a:gd name="T59" fmla="*/ 942 h 2430"/>
                <a:gd name="T60" fmla="*/ 2334 w 2430"/>
                <a:gd name="T61" fmla="*/ 742 h 2430"/>
                <a:gd name="T62" fmla="*/ 2236 w 2430"/>
                <a:gd name="T63" fmla="*/ 556 h 2430"/>
                <a:gd name="T64" fmla="*/ 2104 w 2430"/>
                <a:gd name="T65" fmla="*/ 388 h 2430"/>
                <a:gd name="T66" fmla="*/ 1858 w 2430"/>
                <a:gd name="T67" fmla="*/ 1928 h 2430"/>
                <a:gd name="T68" fmla="*/ 1662 w 2430"/>
                <a:gd name="T69" fmla="*/ 2066 h 2430"/>
                <a:gd name="T70" fmla="*/ 1444 w 2430"/>
                <a:gd name="T71" fmla="*/ 2148 h 2430"/>
                <a:gd name="T72" fmla="*/ 1216 w 2430"/>
                <a:gd name="T73" fmla="*/ 2176 h 2430"/>
                <a:gd name="T74" fmla="*/ 988 w 2430"/>
                <a:gd name="T75" fmla="*/ 2148 h 2430"/>
                <a:gd name="T76" fmla="*/ 770 w 2430"/>
                <a:gd name="T77" fmla="*/ 2066 h 2430"/>
                <a:gd name="T78" fmla="*/ 572 w 2430"/>
                <a:gd name="T79" fmla="*/ 1928 h 2430"/>
                <a:gd name="T80" fmla="*/ 442 w 2430"/>
                <a:gd name="T81" fmla="*/ 1784 h 2430"/>
                <a:gd name="T82" fmla="*/ 326 w 2430"/>
                <a:gd name="T83" fmla="*/ 1578 h 2430"/>
                <a:gd name="T84" fmla="*/ 266 w 2430"/>
                <a:gd name="T85" fmla="*/ 1354 h 2430"/>
                <a:gd name="T86" fmla="*/ 260 w 2430"/>
                <a:gd name="T87" fmla="*/ 1124 h 2430"/>
                <a:gd name="T88" fmla="*/ 310 w 2430"/>
                <a:gd name="T89" fmla="*/ 898 h 2430"/>
                <a:gd name="T90" fmla="*/ 414 w 2430"/>
                <a:gd name="T91" fmla="*/ 688 h 2430"/>
                <a:gd name="T92" fmla="*/ 538 w 2430"/>
                <a:gd name="T93" fmla="*/ 538 h 2430"/>
                <a:gd name="T94" fmla="*/ 728 w 2430"/>
                <a:gd name="T95" fmla="*/ 390 h 2430"/>
                <a:gd name="T96" fmla="*/ 942 w 2430"/>
                <a:gd name="T97" fmla="*/ 296 h 2430"/>
                <a:gd name="T98" fmla="*/ 1170 w 2430"/>
                <a:gd name="T99" fmla="*/ 258 h 2430"/>
                <a:gd name="T100" fmla="*/ 1398 w 2430"/>
                <a:gd name="T101" fmla="*/ 274 h 2430"/>
                <a:gd name="T102" fmla="*/ 1620 w 2430"/>
                <a:gd name="T103" fmla="*/ 346 h 2430"/>
                <a:gd name="T104" fmla="*/ 1822 w 2430"/>
                <a:gd name="T105" fmla="*/ 472 h 2430"/>
                <a:gd name="T106" fmla="*/ 1958 w 2430"/>
                <a:gd name="T107" fmla="*/ 608 h 2430"/>
                <a:gd name="T108" fmla="*/ 2084 w 2430"/>
                <a:gd name="T109" fmla="*/ 806 h 2430"/>
                <a:gd name="T110" fmla="*/ 2158 w 2430"/>
                <a:gd name="T111" fmla="*/ 1028 h 2430"/>
                <a:gd name="T112" fmla="*/ 2176 w 2430"/>
                <a:gd name="T113" fmla="*/ 1216 h 2430"/>
                <a:gd name="T114" fmla="*/ 2148 w 2430"/>
                <a:gd name="T115" fmla="*/ 1450 h 2430"/>
                <a:gd name="T116" fmla="*/ 2062 w 2430"/>
                <a:gd name="T117" fmla="*/ 1668 h 2430"/>
                <a:gd name="T118" fmla="*/ 1928 w 2430"/>
                <a:gd name="T119" fmla="*/ 1860 h 2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430" h="2430">
                  <a:moveTo>
                    <a:pt x="2074" y="356"/>
                  </a:moveTo>
                  <a:lnTo>
                    <a:pt x="2074" y="356"/>
                  </a:lnTo>
                  <a:lnTo>
                    <a:pt x="2032" y="316"/>
                  </a:lnTo>
                  <a:lnTo>
                    <a:pt x="1990" y="278"/>
                  </a:lnTo>
                  <a:lnTo>
                    <a:pt x="1944" y="244"/>
                  </a:lnTo>
                  <a:lnTo>
                    <a:pt x="1898" y="210"/>
                  </a:lnTo>
                  <a:lnTo>
                    <a:pt x="1850" y="180"/>
                  </a:lnTo>
                  <a:lnTo>
                    <a:pt x="1802" y="152"/>
                  </a:lnTo>
                  <a:lnTo>
                    <a:pt x="1752" y="126"/>
                  </a:lnTo>
                  <a:lnTo>
                    <a:pt x="1702" y="102"/>
                  </a:lnTo>
                  <a:lnTo>
                    <a:pt x="1652" y="80"/>
                  </a:lnTo>
                  <a:lnTo>
                    <a:pt x="1600" y="62"/>
                  </a:lnTo>
                  <a:lnTo>
                    <a:pt x="1546" y="46"/>
                  </a:lnTo>
                  <a:lnTo>
                    <a:pt x="1494" y="32"/>
                  </a:lnTo>
                  <a:lnTo>
                    <a:pt x="1440" y="22"/>
                  </a:lnTo>
                  <a:lnTo>
                    <a:pt x="1386" y="12"/>
                  </a:lnTo>
                  <a:lnTo>
                    <a:pt x="1332" y="6"/>
                  </a:lnTo>
                  <a:lnTo>
                    <a:pt x="1276" y="2"/>
                  </a:lnTo>
                  <a:lnTo>
                    <a:pt x="1222" y="0"/>
                  </a:lnTo>
                  <a:lnTo>
                    <a:pt x="1166" y="2"/>
                  </a:lnTo>
                  <a:lnTo>
                    <a:pt x="1112" y="4"/>
                  </a:lnTo>
                  <a:lnTo>
                    <a:pt x="1058" y="10"/>
                  </a:lnTo>
                  <a:lnTo>
                    <a:pt x="1004" y="18"/>
                  </a:lnTo>
                  <a:lnTo>
                    <a:pt x="950" y="30"/>
                  </a:lnTo>
                  <a:lnTo>
                    <a:pt x="896" y="42"/>
                  </a:lnTo>
                  <a:lnTo>
                    <a:pt x="842" y="58"/>
                  </a:lnTo>
                  <a:lnTo>
                    <a:pt x="790" y="76"/>
                  </a:lnTo>
                  <a:lnTo>
                    <a:pt x="738" y="98"/>
                  </a:lnTo>
                  <a:lnTo>
                    <a:pt x="688" y="120"/>
                  </a:lnTo>
                  <a:lnTo>
                    <a:pt x="636" y="146"/>
                  </a:lnTo>
                  <a:lnTo>
                    <a:pt x="588" y="174"/>
                  </a:lnTo>
                  <a:lnTo>
                    <a:pt x="540" y="206"/>
                  </a:lnTo>
                  <a:lnTo>
                    <a:pt x="492" y="238"/>
                  </a:lnTo>
                  <a:lnTo>
                    <a:pt x="446" y="274"/>
                  </a:lnTo>
                  <a:lnTo>
                    <a:pt x="446" y="274"/>
                  </a:lnTo>
                  <a:lnTo>
                    <a:pt x="402" y="312"/>
                  </a:lnTo>
                  <a:lnTo>
                    <a:pt x="360" y="352"/>
                  </a:lnTo>
                  <a:lnTo>
                    <a:pt x="320" y="392"/>
                  </a:lnTo>
                  <a:lnTo>
                    <a:pt x="282" y="436"/>
                  </a:lnTo>
                  <a:lnTo>
                    <a:pt x="248" y="480"/>
                  </a:lnTo>
                  <a:lnTo>
                    <a:pt x="214" y="524"/>
                  </a:lnTo>
                  <a:lnTo>
                    <a:pt x="184" y="572"/>
                  </a:lnTo>
                  <a:lnTo>
                    <a:pt x="156" y="620"/>
                  </a:lnTo>
                  <a:lnTo>
                    <a:pt x="130" y="668"/>
                  </a:lnTo>
                  <a:lnTo>
                    <a:pt x="106" y="718"/>
                  </a:lnTo>
                  <a:lnTo>
                    <a:pt x="84" y="768"/>
                  </a:lnTo>
                  <a:lnTo>
                    <a:pt x="66" y="820"/>
                  </a:lnTo>
                  <a:lnTo>
                    <a:pt x="48" y="872"/>
                  </a:lnTo>
                  <a:lnTo>
                    <a:pt x="34" y="926"/>
                  </a:lnTo>
                  <a:lnTo>
                    <a:pt x="22" y="980"/>
                  </a:lnTo>
                  <a:lnTo>
                    <a:pt x="14" y="1032"/>
                  </a:lnTo>
                  <a:lnTo>
                    <a:pt x="6" y="1088"/>
                  </a:lnTo>
                  <a:lnTo>
                    <a:pt x="2" y="1142"/>
                  </a:lnTo>
                  <a:lnTo>
                    <a:pt x="0" y="1196"/>
                  </a:lnTo>
                  <a:lnTo>
                    <a:pt x="0" y="1252"/>
                  </a:lnTo>
                  <a:lnTo>
                    <a:pt x="2" y="1306"/>
                  </a:lnTo>
                  <a:lnTo>
                    <a:pt x="8" y="1362"/>
                  </a:lnTo>
                  <a:lnTo>
                    <a:pt x="16" y="1416"/>
                  </a:lnTo>
                  <a:lnTo>
                    <a:pt x="26" y="1470"/>
                  </a:lnTo>
                  <a:lnTo>
                    <a:pt x="40" y="1524"/>
                  </a:lnTo>
                  <a:lnTo>
                    <a:pt x="54" y="1578"/>
                  </a:lnTo>
                  <a:lnTo>
                    <a:pt x="72" y="1632"/>
                  </a:lnTo>
                  <a:lnTo>
                    <a:pt x="94" y="1684"/>
                  </a:lnTo>
                  <a:lnTo>
                    <a:pt x="116" y="1736"/>
                  </a:lnTo>
                  <a:lnTo>
                    <a:pt x="142" y="1786"/>
                  </a:lnTo>
                  <a:lnTo>
                    <a:pt x="170" y="1836"/>
                  </a:lnTo>
                  <a:lnTo>
                    <a:pt x="202" y="1886"/>
                  </a:lnTo>
                  <a:lnTo>
                    <a:pt x="202" y="1886"/>
                  </a:lnTo>
                  <a:lnTo>
                    <a:pt x="226" y="1922"/>
                  </a:lnTo>
                  <a:lnTo>
                    <a:pt x="252" y="1956"/>
                  </a:lnTo>
                  <a:lnTo>
                    <a:pt x="278" y="1990"/>
                  </a:lnTo>
                  <a:lnTo>
                    <a:pt x="306" y="2022"/>
                  </a:lnTo>
                  <a:lnTo>
                    <a:pt x="334" y="2054"/>
                  </a:lnTo>
                  <a:lnTo>
                    <a:pt x="364" y="2084"/>
                  </a:lnTo>
                  <a:lnTo>
                    <a:pt x="396" y="2114"/>
                  </a:lnTo>
                  <a:lnTo>
                    <a:pt x="428" y="2142"/>
                  </a:lnTo>
                  <a:lnTo>
                    <a:pt x="460" y="2168"/>
                  </a:lnTo>
                  <a:lnTo>
                    <a:pt x="492" y="2194"/>
                  </a:lnTo>
                  <a:lnTo>
                    <a:pt x="528" y="2218"/>
                  </a:lnTo>
                  <a:lnTo>
                    <a:pt x="562" y="2240"/>
                  </a:lnTo>
                  <a:lnTo>
                    <a:pt x="598" y="2262"/>
                  </a:lnTo>
                  <a:lnTo>
                    <a:pt x="634" y="2284"/>
                  </a:lnTo>
                  <a:lnTo>
                    <a:pt x="672" y="2302"/>
                  </a:lnTo>
                  <a:lnTo>
                    <a:pt x="708" y="2320"/>
                  </a:lnTo>
                  <a:lnTo>
                    <a:pt x="748" y="2338"/>
                  </a:lnTo>
                  <a:lnTo>
                    <a:pt x="786" y="2352"/>
                  </a:lnTo>
                  <a:lnTo>
                    <a:pt x="826" y="2366"/>
                  </a:lnTo>
                  <a:lnTo>
                    <a:pt x="866" y="2380"/>
                  </a:lnTo>
                  <a:lnTo>
                    <a:pt x="906" y="2392"/>
                  </a:lnTo>
                  <a:lnTo>
                    <a:pt x="946" y="2402"/>
                  </a:lnTo>
                  <a:lnTo>
                    <a:pt x="988" y="2410"/>
                  </a:lnTo>
                  <a:lnTo>
                    <a:pt x="1030" y="2416"/>
                  </a:lnTo>
                  <a:lnTo>
                    <a:pt x="1070" y="2422"/>
                  </a:lnTo>
                  <a:lnTo>
                    <a:pt x="1114" y="2426"/>
                  </a:lnTo>
                  <a:lnTo>
                    <a:pt x="1156" y="2430"/>
                  </a:lnTo>
                  <a:lnTo>
                    <a:pt x="1198" y="2430"/>
                  </a:lnTo>
                  <a:lnTo>
                    <a:pt x="1240" y="2430"/>
                  </a:lnTo>
                  <a:lnTo>
                    <a:pt x="1284" y="2430"/>
                  </a:lnTo>
                  <a:lnTo>
                    <a:pt x="1326" y="2426"/>
                  </a:lnTo>
                  <a:lnTo>
                    <a:pt x="1370" y="2422"/>
                  </a:lnTo>
                  <a:lnTo>
                    <a:pt x="1370" y="2422"/>
                  </a:lnTo>
                  <a:lnTo>
                    <a:pt x="1412" y="2414"/>
                  </a:lnTo>
                  <a:lnTo>
                    <a:pt x="1454" y="2408"/>
                  </a:lnTo>
                  <a:lnTo>
                    <a:pt x="1496" y="2398"/>
                  </a:lnTo>
                  <a:lnTo>
                    <a:pt x="1538" y="2388"/>
                  </a:lnTo>
                  <a:lnTo>
                    <a:pt x="1580" y="2376"/>
                  </a:lnTo>
                  <a:lnTo>
                    <a:pt x="1620" y="2362"/>
                  </a:lnTo>
                  <a:lnTo>
                    <a:pt x="1658" y="2346"/>
                  </a:lnTo>
                  <a:lnTo>
                    <a:pt x="1698" y="2330"/>
                  </a:lnTo>
                  <a:lnTo>
                    <a:pt x="1736" y="2314"/>
                  </a:lnTo>
                  <a:lnTo>
                    <a:pt x="1774" y="2294"/>
                  </a:lnTo>
                  <a:lnTo>
                    <a:pt x="1810" y="2274"/>
                  </a:lnTo>
                  <a:lnTo>
                    <a:pt x="1848" y="2254"/>
                  </a:lnTo>
                  <a:lnTo>
                    <a:pt x="1882" y="2232"/>
                  </a:lnTo>
                  <a:lnTo>
                    <a:pt x="1916" y="2208"/>
                  </a:lnTo>
                  <a:lnTo>
                    <a:pt x="1950" y="2182"/>
                  </a:lnTo>
                  <a:lnTo>
                    <a:pt x="1984" y="2158"/>
                  </a:lnTo>
                  <a:lnTo>
                    <a:pt x="2016" y="2130"/>
                  </a:lnTo>
                  <a:lnTo>
                    <a:pt x="2046" y="2102"/>
                  </a:lnTo>
                  <a:lnTo>
                    <a:pt x="2076" y="2072"/>
                  </a:lnTo>
                  <a:lnTo>
                    <a:pt x="2106" y="2042"/>
                  </a:lnTo>
                  <a:lnTo>
                    <a:pt x="2134" y="2012"/>
                  </a:lnTo>
                  <a:lnTo>
                    <a:pt x="2160" y="1980"/>
                  </a:lnTo>
                  <a:lnTo>
                    <a:pt x="2186" y="1946"/>
                  </a:lnTo>
                  <a:lnTo>
                    <a:pt x="2210" y="1912"/>
                  </a:lnTo>
                  <a:lnTo>
                    <a:pt x="2234" y="1878"/>
                  </a:lnTo>
                  <a:lnTo>
                    <a:pt x="2256" y="1842"/>
                  </a:lnTo>
                  <a:lnTo>
                    <a:pt x="2278" y="1804"/>
                  </a:lnTo>
                  <a:lnTo>
                    <a:pt x="2298" y="1766"/>
                  </a:lnTo>
                  <a:lnTo>
                    <a:pt x="2316" y="1728"/>
                  </a:lnTo>
                  <a:lnTo>
                    <a:pt x="2334" y="1690"/>
                  </a:lnTo>
                  <a:lnTo>
                    <a:pt x="2350" y="1650"/>
                  </a:lnTo>
                  <a:lnTo>
                    <a:pt x="2366" y="1608"/>
                  </a:lnTo>
                  <a:lnTo>
                    <a:pt x="2366" y="1608"/>
                  </a:lnTo>
                  <a:lnTo>
                    <a:pt x="2378" y="1568"/>
                  </a:lnTo>
                  <a:lnTo>
                    <a:pt x="2390" y="1526"/>
                  </a:lnTo>
                  <a:lnTo>
                    <a:pt x="2400" y="1484"/>
                  </a:lnTo>
                  <a:lnTo>
                    <a:pt x="2410" y="1442"/>
                  </a:lnTo>
                  <a:lnTo>
                    <a:pt x="2416" y="1400"/>
                  </a:lnTo>
                  <a:lnTo>
                    <a:pt x="2422" y="1358"/>
                  </a:lnTo>
                  <a:lnTo>
                    <a:pt x="2426" y="1316"/>
                  </a:lnTo>
                  <a:lnTo>
                    <a:pt x="2428" y="1274"/>
                  </a:lnTo>
                  <a:lnTo>
                    <a:pt x="2430" y="1232"/>
                  </a:lnTo>
                  <a:lnTo>
                    <a:pt x="2430" y="1190"/>
                  </a:lnTo>
                  <a:lnTo>
                    <a:pt x="2428" y="1148"/>
                  </a:lnTo>
                  <a:lnTo>
                    <a:pt x="2426" y="1106"/>
                  </a:lnTo>
                  <a:lnTo>
                    <a:pt x="2420" y="1064"/>
                  </a:lnTo>
                  <a:lnTo>
                    <a:pt x="2414" y="1024"/>
                  </a:lnTo>
                  <a:lnTo>
                    <a:pt x="2408" y="982"/>
                  </a:lnTo>
                  <a:lnTo>
                    <a:pt x="2398" y="942"/>
                  </a:lnTo>
                  <a:lnTo>
                    <a:pt x="2388" y="900"/>
                  </a:lnTo>
                  <a:lnTo>
                    <a:pt x="2378" y="860"/>
                  </a:lnTo>
                  <a:lnTo>
                    <a:pt x="2364" y="820"/>
                  </a:lnTo>
                  <a:lnTo>
                    <a:pt x="2350" y="782"/>
                  </a:lnTo>
                  <a:lnTo>
                    <a:pt x="2334" y="742"/>
                  </a:lnTo>
                  <a:lnTo>
                    <a:pt x="2318" y="704"/>
                  </a:lnTo>
                  <a:lnTo>
                    <a:pt x="2300" y="666"/>
                  </a:lnTo>
                  <a:lnTo>
                    <a:pt x="2280" y="628"/>
                  </a:lnTo>
                  <a:lnTo>
                    <a:pt x="2258" y="592"/>
                  </a:lnTo>
                  <a:lnTo>
                    <a:pt x="2236" y="556"/>
                  </a:lnTo>
                  <a:lnTo>
                    <a:pt x="2212" y="522"/>
                  </a:lnTo>
                  <a:lnTo>
                    <a:pt x="2188" y="486"/>
                  </a:lnTo>
                  <a:lnTo>
                    <a:pt x="2162" y="452"/>
                  </a:lnTo>
                  <a:lnTo>
                    <a:pt x="2134" y="420"/>
                  </a:lnTo>
                  <a:lnTo>
                    <a:pt x="2104" y="388"/>
                  </a:lnTo>
                  <a:lnTo>
                    <a:pt x="2074" y="356"/>
                  </a:lnTo>
                  <a:lnTo>
                    <a:pt x="2074" y="356"/>
                  </a:lnTo>
                  <a:close/>
                  <a:moveTo>
                    <a:pt x="1894" y="1894"/>
                  </a:moveTo>
                  <a:lnTo>
                    <a:pt x="1894" y="1894"/>
                  </a:lnTo>
                  <a:lnTo>
                    <a:pt x="1858" y="1928"/>
                  </a:lnTo>
                  <a:lnTo>
                    <a:pt x="1822" y="1960"/>
                  </a:lnTo>
                  <a:lnTo>
                    <a:pt x="1782" y="1990"/>
                  </a:lnTo>
                  <a:lnTo>
                    <a:pt x="1744" y="2018"/>
                  </a:lnTo>
                  <a:lnTo>
                    <a:pt x="1704" y="2042"/>
                  </a:lnTo>
                  <a:lnTo>
                    <a:pt x="1662" y="2066"/>
                  </a:lnTo>
                  <a:lnTo>
                    <a:pt x="1620" y="2086"/>
                  </a:lnTo>
                  <a:lnTo>
                    <a:pt x="1576" y="2106"/>
                  </a:lnTo>
                  <a:lnTo>
                    <a:pt x="1534" y="2122"/>
                  </a:lnTo>
                  <a:lnTo>
                    <a:pt x="1488" y="2136"/>
                  </a:lnTo>
                  <a:lnTo>
                    <a:pt x="1444" y="2148"/>
                  </a:lnTo>
                  <a:lnTo>
                    <a:pt x="1398" y="2158"/>
                  </a:lnTo>
                  <a:lnTo>
                    <a:pt x="1354" y="2166"/>
                  </a:lnTo>
                  <a:lnTo>
                    <a:pt x="1308" y="2172"/>
                  </a:lnTo>
                  <a:lnTo>
                    <a:pt x="1262" y="2174"/>
                  </a:lnTo>
                  <a:lnTo>
                    <a:pt x="1216" y="2176"/>
                  </a:lnTo>
                  <a:lnTo>
                    <a:pt x="1170" y="2174"/>
                  </a:lnTo>
                  <a:lnTo>
                    <a:pt x="1124" y="2172"/>
                  </a:lnTo>
                  <a:lnTo>
                    <a:pt x="1078" y="2166"/>
                  </a:lnTo>
                  <a:lnTo>
                    <a:pt x="1032" y="2158"/>
                  </a:lnTo>
                  <a:lnTo>
                    <a:pt x="988" y="2148"/>
                  </a:lnTo>
                  <a:lnTo>
                    <a:pt x="942" y="2136"/>
                  </a:lnTo>
                  <a:lnTo>
                    <a:pt x="898" y="2122"/>
                  </a:lnTo>
                  <a:lnTo>
                    <a:pt x="854" y="2106"/>
                  </a:lnTo>
                  <a:lnTo>
                    <a:pt x="812" y="2086"/>
                  </a:lnTo>
                  <a:lnTo>
                    <a:pt x="770" y="2066"/>
                  </a:lnTo>
                  <a:lnTo>
                    <a:pt x="728" y="2042"/>
                  </a:lnTo>
                  <a:lnTo>
                    <a:pt x="688" y="2018"/>
                  </a:lnTo>
                  <a:lnTo>
                    <a:pt x="648" y="1990"/>
                  </a:lnTo>
                  <a:lnTo>
                    <a:pt x="610" y="1960"/>
                  </a:lnTo>
                  <a:lnTo>
                    <a:pt x="572" y="1928"/>
                  </a:lnTo>
                  <a:lnTo>
                    <a:pt x="538" y="1894"/>
                  </a:lnTo>
                  <a:lnTo>
                    <a:pt x="538" y="1894"/>
                  </a:lnTo>
                  <a:lnTo>
                    <a:pt x="504" y="1858"/>
                  </a:lnTo>
                  <a:lnTo>
                    <a:pt x="472" y="1822"/>
                  </a:lnTo>
                  <a:lnTo>
                    <a:pt x="442" y="1784"/>
                  </a:lnTo>
                  <a:lnTo>
                    <a:pt x="414" y="1744"/>
                  </a:lnTo>
                  <a:lnTo>
                    <a:pt x="388" y="1704"/>
                  </a:lnTo>
                  <a:lnTo>
                    <a:pt x="366" y="1662"/>
                  </a:lnTo>
                  <a:lnTo>
                    <a:pt x="344" y="1620"/>
                  </a:lnTo>
                  <a:lnTo>
                    <a:pt x="326" y="1578"/>
                  </a:lnTo>
                  <a:lnTo>
                    <a:pt x="310" y="1534"/>
                  </a:lnTo>
                  <a:lnTo>
                    <a:pt x="296" y="1490"/>
                  </a:lnTo>
                  <a:lnTo>
                    <a:pt x="284" y="1444"/>
                  </a:lnTo>
                  <a:lnTo>
                    <a:pt x="274" y="1400"/>
                  </a:lnTo>
                  <a:lnTo>
                    <a:pt x="266" y="1354"/>
                  </a:lnTo>
                  <a:lnTo>
                    <a:pt x="260" y="1308"/>
                  </a:lnTo>
                  <a:lnTo>
                    <a:pt x="258" y="1262"/>
                  </a:lnTo>
                  <a:lnTo>
                    <a:pt x="256" y="1216"/>
                  </a:lnTo>
                  <a:lnTo>
                    <a:pt x="258" y="1170"/>
                  </a:lnTo>
                  <a:lnTo>
                    <a:pt x="260" y="1124"/>
                  </a:lnTo>
                  <a:lnTo>
                    <a:pt x="266" y="1078"/>
                  </a:lnTo>
                  <a:lnTo>
                    <a:pt x="274" y="1032"/>
                  </a:lnTo>
                  <a:lnTo>
                    <a:pt x="284" y="988"/>
                  </a:lnTo>
                  <a:lnTo>
                    <a:pt x="296" y="942"/>
                  </a:lnTo>
                  <a:lnTo>
                    <a:pt x="310" y="898"/>
                  </a:lnTo>
                  <a:lnTo>
                    <a:pt x="326" y="854"/>
                  </a:lnTo>
                  <a:lnTo>
                    <a:pt x="344" y="812"/>
                  </a:lnTo>
                  <a:lnTo>
                    <a:pt x="366" y="770"/>
                  </a:lnTo>
                  <a:lnTo>
                    <a:pt x="388" y="728"/>
                  </a:lnTo>
                  <a:lnTo>
                    <a:pt x="414" y="688"/>
                  </a:lnTo>
                  <a:lnTo>
                    <a:pt x="442" y="648"/>
                  </a:lnTo>
                  <a:lnTo>
                    <a:pt x="472" y="610"/>
                  </a:lnTo>
                  <a:lnTo>
                    <a:pt x="504" y="574"/>
                  </a:lnTo>
                  <a:lnTo>
                    <a:pt x="538" y="538"/>
                  </a:lnTo>
                  <a:lnTo>
                    <a:pt x="538" y="538"/>
                  </a:lnTo>
                  <a:lnTo>
                    <a:pt x="572" y="504"/>
                  </a:lnTo>
                  <a:lnTo>
                    <a:pt x="610" y="472"/>
                  </a:lnTo>
                  <a:lnTo>
                    <a:pt x="648" y="442"/>
                  </a:lnTo>
                  <a:lnTo>
                    <a:pt x="688" y="414"/>
                  </a:lnTo>
                  <a:lnTo>
                    <a:pt x="728" y="390"/>
                  </a:lnTo>
                  <a:lnTo>
                    <a:pt x="770" y="366"/>
                  </a:lnTo>
                  <a:lnTo>
                    <a:pt x="812" y="346"/>
                  </a:lnTo>
                  <a:lnTo>
                    <a:pt x="854" y="326"/>
                  </a:lnTo>
                  <a:lnTo>
                    <a:pt x="898" y="310"/>
                  </a:lnTo>
                  <a:lnTo>
                    <a:pt x="942" y="296"/>
                  </a:lnTo>
                  <a:lnTo>
                    <a:pt x="988" y="284"/>
                  </a:lnTo>
                  <a:lnTo>
                    <a:pt x="1032" y="274"/>
                  </a:lnTo>
                  <a:lnTo>
                    <a:pt x="1078" y="266"/>
                  </a:lnTo>
                  <a:lnTo>
                    <a:pt x="1124" y="260"/>
                  </a:lnTo>
                  <a:lnTo>
                    <a:pt x="1170" y="258"/>
                  </a:lnTo>
                  <a:lnTo>
                    <a:pt x="1216" y="256"/>
                  </a:lnTo>
                  <a:lnTo>
                    <a:pt x="1262" y="258"/>
                  </a:lnTo>
                  <a:lnTo>
                    <a:pt x="1308" y="260"/>
                  </a:lnTo>
                  <a:lnTo>
                    <a:pt x="1354" y="266"/>
                  </a:lnTo>
                  <a:lnTo>
                    <a:pt x="1398" y="274"/>
                  </a:lnTo>
                  <a:lnTo>
                    <a:pt x="1444" y="284"/>
                  </a:lnTo>
                  <a:lnTo>
                    <a:pt x="1488" y="296"/>
                  </a:lnTo>
                  <a:lnTo>
                    <a:pt x="1534" y="310"/>
                  </a:lnTo>
                  <a:lnTo>
                    <a:pt x="1576" y="326"/>
                  </a:lnTo>
                  <a:lnTo>
                    <a:pt x="1620" y="346"/>
                  </a:lnTo>
                  <a:lnTo>
                    <a:pt x="1662" y="366"/>
                  </a:lnTo>
                  <a:lnTo>
                    <a:pt x="1704" y="390"/>
                  </a:lnTo>
                  <a:lnTo>
                    <a:pt x="1744" y="414"/>
                  </a:lnTo>
                  <a:lnTo>
                    <a:pt x="1782" y="442"/>
                  </a:lnTo>
                  <a:lnTo>
                    <a:pt x="1822" y="472"/>
                  </a:lnTo>
                  <a:lnTo>
                    <a:pt x="1858" y="504"/>
                  </a:lnTo>
                  <a:lnTo>
                    <a:pt x="1894" y="538"/>
                  </a:lnTo>
                  <a:lnTo>
                    <a:pt x="1894" y="538"/>
                  </a:lnTo>
                  <a:lnTo>
                    <a:pt x="1928" y="572"/>
                  </a:lnTo>
                  <a:lnTo>
                    <a:pt x="1958" y="608"/>
                  </a:lnTo>
                  <a:lnTo>
                    <a:pt x="1988" y="644"/>
                  </a:lnTo>
                  <a:lnTo>
                    <a:pt x="2014" y="684"/>
                  </a:lnTo>
                  <a:lnTo>
                    <a:pt x="2040" y="724"/>
                  </a:lnTo>
                  <a:lnTo>
                    <a:pt x="2062" y="764"/>
                  </a:lnTo>
                  <a:lnTo>
                    <a:pt x="2084" y="806"/>
                  </a:lnTo>
                  <a:lnTo>
                    <a:pt x="2102" y="848"/>
                  </a:lnTo>
                  <a:lnTo>
                    <a:pt x="2120" y="892"/>
                  </a:lnTo>
                  <a:lnTo>
                    <a:pt x="2134" y="936"/>
                  </a:lnTo>
                  <a:lnTo>
                    <a:pt x="2148" y="982"/>
                  </a:lnTo>
                  <a:lnTo>
                    <a:pt x="2158" y="1028"/>
                  </a:lnTo>
                  <a:lnTo>
                    <a:pt x="2166" y="1074"/>
                  </a:lnTo>
                  <a:lnTo>
                    <a:pt x="2172" y="1122"/>
                  </a:lnTo>
                  <a:lnTo>
                    <a:pt x="2176" y="1168"/>
                  </a:lnTo>
                  <a:lnTo>
                    <a:pt x="2176" y="1216"/>
                  </a:lnTo>
                  <a:lnTo>
                    <a:pt x="2176" y="1216"/>
                  </a:lnTo>
                  <a:lnTo>
                    <a:pt x="2176" y="1264"/>
                  </a:lnTo>
                  <a:lnTo>
                    <a:pt x="2172" y="1310"/>
                  </a:lnTo>
                  <a:lnTo>
                    <a:pt x="2166" y="1358"/>
                  </a:lnTo>
                  <a:lnTo>
                    <a:pt x="2158" y="1404"/>
                  </a:lnTo>
                  <a:lnTo>
                    <a:pt x="2148" y="1450"/>
                  </a:lnTo>
                  <a:lnTo>
                    <a:pt x="2134" y="1496"/>
                  </a:lnTo>
                  <a:lnTo>
                    <a:pt x="2120" y="1540"/>
                  </a:lnTo>
                  <a:lnTo>
                    <a:pt x="2102" y="1584"/>
                  </a:lnTo>
                  <a:lnTo>
                    <a:pt x="2084" y="1626"/>
                  </a:lnTo>
                  <a:lnTo>
                    <a:pt x="2062" y="1668"/>
                  </a:lnTo>
                  <a:lnTo>
                    <a:pt x="2040" y="1708"/>
                  </a:lnTo>
                  <a:lnTo>
                    <a:pt x="2014" y="1748"/>
                  </a:lnTo>
                  <a:lnTo>
                    <a:pt x="1988" y="1788"/>
                  </a:lnTo>
                  <a:lnTo>
                    <a:pt x="1958" y="1824"/>
                  </a:lnTo>
                  <a:lnTo>
                    <a:pt x="1928" y="1860"/>
                  </a:lnTo>
                  <a:lnTo>
                    <a:pt x="1894" y="1894"/>
                  </a:lnTo>
                  <a:lnTo>
                    <a:pt x="1894" y="18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52" name="Freeform 27"/>
            <p:cNvSpPr>
              <a:spLocks/>
            </p:cNvSpPr>
            <p:nvPr/>
          </p:nvSpPr>
          <p:spPr bwMode="auto">
            <a:xfrm>
              <a:off x="2149" y="2450"/>
              <a:ext cx="1388" cy="1388"/>
            </a:xfrm>
            <a:custGeom>
              <a:avLst/>
              <a:gdLst>
                <a:gd name="T0" fmla="*/ 92 w 1388"/>
                <a:gd name="T1" fmla="*/ 844 h 1388"/>
                <a:gd name="T2" fmla="*/ 92 w 1388"/>
                <a:gd name="T3" fmla="*/ 844 h 1388"/>
                <a:gd name="T4" fmla="*/ 70 w 1388"/>
                <a:gd name="T5" fmla="*/ 868 h 1388"/>
                <a:gd name="T6" fmla="*/ 52 w 1388"/>
                <a:gd name="T7" fmla="*/ 894 h 1388"/>
                <a:gd name="T8" fmla="*/ 36 w 1388"/>
                <a:gd name="T9" fmla="*/ 920 h 1388"/>
                <a:gd name="T10" fmla="*/ 22 w 1388"/>
                <a:gd name="T11" fmla="*/ 948 h 1388"/>
                <a:gd name="T12" fmla="*/ 12 w 1388"/>
                <a:gd name="T13" fmla="*/ 978 h 1388"/>
                <a:gd name="T14" fmla="*/ 6 w 1388"/>
                <a:gd name="T15" fmla="*/ 1008 h 1388"/>
                <a:gd name="T16" fmla="*/ 0 w 1388"/>
                <a:gd name="T17" fmla="*/ 1038 h 1388"/>
                <a:gd name="T18" fmla="*/ 0 w 1388"/>
                <a:gd name="T19" fmla="*/ 1068 h 1388"/>
                <a:gd name="T20" fmla="*/ 0 w 1388"/>
                <a:gd name="T21" fmla="*/ 1100 h 1388"/>
                <a:gd name="T22" fmla="*/ 6 w 1388"/>
                <a:gd name="T23" fmla="*/ 1130 h 1388"/>
                <a:gd name="T24" fmla="*/ 12 w 1388"/>
                <a:gd name="T25" fmla="*/ 1160 h 1388"/>
                <a:gd name="T26" fmla="*/ 24 w 1388"/>
                <a:gd name="T27" fmla="*/ 1188 h 1388"/>
                <a:gd name="T28" fmla="*/ 36 w 1388"/>
                <a:gd name="T29" fmla="*/ 1218 h 1388"/>
                <a:gd name="T30" fmla="*/ 52 w 1388"/>
                <a:gd name="T31" fmla="*/ 1244 h 1388"/>
                <a:gd name="T32" fmla="*/ 72 w 1388"/>
                <a:gd name="T33" fmla="*/ 1270 h 1388"/>
                <a:gd name="T34" fmla="*/ 94 w 1388"/>
                <a:gd name="T35" fmla="*/ 1294 h 1388"/>
                <a:gd name="T36" fmla="*/ 94 w 1388"/>
                <a:gd name="T37" fmla="*/ 1294 h 1388"/>
                <a:gd name="T38" fmla="*/ 118 w 1388"/>
                <a:gd name="T39" fmla="*/ 1316 h 1388"/>
                <a:gd name="T40" fmla="*/ 144 w 1388"/>
                <a:gd name="T41" fmla="*/ 1336 h 1388"/>
                <a:gd name="T42" fmla="*/ 170 w 1388"/>
                <a:gd name="T43" fmla="*/ 1352 h 1388"/>
                <a:gd name="T44" fmla="*/ 198 w 1388"/>
                <a:gd name="T45" fmla="*/ 1364 h 1388"/>
                <a:gd name="T46" fmla="*/ 228 w 1388"/>
                <a:gd name="T47" fmla="*/ 1374 h 1388"/>
                <a:gd name="T48" fmla="*/ 258 w 1388"/>
                <a:gd name="T49" fmla="*/ 1382 h 1388"/>
                <a:gd name="T50" fmla="*/ 288 w 1388"/>
                <a:gd name="T51" fmla="*/ 1386 h 1388"/>
                <a:gd name="T52" fmla="*/ 318 w 1388"/>
                <a:gd name="T53" fmla="*/ 1388 h 1388"/>
                <a:gd name="T54" fmla="*/ 350 w 1388"/>
                <a:gd name="T55" fmla="*/ 1386 h 1388"/>
                <a:gd name="T56" fmla="*/ 380 w 1388"/>
                <a:gd name="T57" fmla="*/ 1382 h 1388"/>
                <a:gd name="T58" fmla="*/ 410 w 1388"/>
                <a:gd name="T59" fmla="*/ 1376 h 1388"/>
                <a:gd name="T60" fmla="*/ 438 w 1388"/>
                <a:gd name="T61" fmla="*/ 1366 h 1388"/>
                <a:gd name="T62" fmla="*/ 468 w 1388"/>
                <a:gd name="T63" fmla="*/ 1352 h 1388"/>
                <a:gd name="T64" fmla="*/ 494 w 1388"/>
                <a:gd name="T65" fmla="*/ 1336 h 1388"/>
                <a:gd name="T66" fmla="*/ 520 w 1388"/>
                <a:gd name="T67" fmla="*/ 1318 h 1388"/>
                <a:gd name="T68" fmla="*/ 544 w 1388"/>
                <a:gd name="T69" fmla="*/ 1296 h 1388"/>
                <a:gd name="T70" fmla="*/ 1388 w 1388"/>
                <a:gd name="T71" fmla="*/ 452 h 1388"/>
                <a:gd name="T72" fmla="*/ 936 w 1388"/>
                <a:gd name="T73" fmla="*/ 0 h 1388"/>
                <a:gd name="T74" fmla="*/ 92 w 1388"/>
                <a:gd name="T75" fmla="*/ 844 h 1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388" h="1388">
                  <a:moveTo>
                    <a:pt x="92" y="844"/>
                  </a:moveTo>
                  <a:lnTo>
                    <a:pt x="92" y="844"/>
                  </a:lnTo>
                  <a:lnTo>
                    <a:pt x="70" y="868"/>
                  </a:lnTo>
                  <a:lnTo>
                    <a:pt x="52" y="894"/>
                  </a:lnTo>
                  <a:lnTo>
                    <a:pt x="36" y="920"/>
                  </a:lnTo>
                  <a:lnTo>
                    <a:pt x="22" y="948"/>
                  </a:lnTo>
                  <a:lnTo>
                    <a:pt x="12" y="978"/>
                  </a:lnTo>
                  <a:lnTo>
                    <a:pt x="6" y="1008"/>
                  </a:lnTo>
                  <a:lnTo>
                    <a:pt x="0" y="1038"/>
                  </a:lnTo>
                  <a:lnTo>
                    <a:pt x="0" y="1068"/>
                  </a:lnTo>
                  <a:lnTo>
                    <a:pt x="0" y="1100"/>
                  </a:lnTo>
                  <a:lnTo>
                    <a:pt x="6" y="1130"/>
                  </a:lnTo>
                  <a:lnTo>
                    <a:pt x="12" y="1160"/>
                  </a:lnTo>
                  <a:lnTo>
                    <a:pt x="24" y="1188"/>
                  </a:lnTo>
                  <a:lnTo>
                    <a:pt x="36" y="1218"/>
                  </a:lnTo>
                  <a:lnTo>
                    <a:pt x="52" y="1244"/>
                  </a:lnTo>
                  <a:lnTo>
                    <a:pt x="72" y="1270"/>
                  </a:lnTo>
                  <a:lnTo>
                    <a:pt x="94" y="1294"/>
                  </a:lnTo>
                  <a:lnTo>
                    <a:pt x="94" y="1294"/>
                  </a:lnTo>
                  <a:lnTo>
                    <a:pt x="118" y="1316"/>
                  </a:lnTo>
                  <a:lnTo>
                    <a:pt x="144" y="1336"/>
                  </a:lnTo>
                  <a:lnTo>
                    <a:pt x="170" y="1352"/>
                  </a:lnTo>
                  <a:lnTo>
                    <a:pt x="198" y="1364"/>
                  </a:lnTo>
                  <a:lnTo>
                    <a:pt x="228" y="1374"/>
                  </a:lnTo>
                  <a:lnTo>
                    <a:pt x="258" y="1382"/>
                  </a:lnTo>
                  <a:lnTo>
                    <a:pt x="288" y="1386"/>
                  </a:lnTo>
                  <a:lnTo>
                    <a:pt x="318" y="1388"/>
                  </a:lnTo>
                  <a:lnTo>
                    <a:pt x="350" y="1386"/>
                  </a:lnTo>
                  <a:lnTo>
                    <a:pt x="380" y="1382"/>
                  </a:lnTo>
                  <a:lnTo>
                    <a:pt x="410" y="1376"/>
                  </a:lnTo>
                  <a:lnTo>
                    <a:pt x="438" y="1366"/>
                  </a:lnTo>
                  <a:lnTo>
                    <a:pt x="468" y="1352"/>
                  </a:lnTo>
                  <a:lnTo>
                    <a:pt x="494" y="1336"/>
                  </a:lnTo>
                  <a:lnTo>
                    <a:pt x="520" y="1318"/>
                  </a:lnTo>
                  <a:lnTo>
                    <a:pt x="544" y="1296"/>
                  </a:lnTo>
                  <a:lnTo>
                    <a:pt x="1388" y="452"/>
                  </a:lnTo>
                  <a:lnTo>
                    <a:pt x="936" y="0"/>
                  </a:lnTo>
                  <a:lnTo>
                    <a:pt x="92" y="8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054" name="Group 30"/>
          <p:cNvGrpSpPr>
            <a:grpSpLocks noChangeAspect="1"/>
          </p:cNvGrpSpPr>
          <p:nvPr/>
        </p:nvGrpSpPr>
        <p:grpSpPr bwMode="auto">
          <a:xfrm>
            <a:off x="5483130" y="5567484"/>
            <a:ext cx="180560" cy="230400"/>
            <a:chOff x="2601" y="579"/>
            <a:chExt cx="2478" cy="3162"/>
          </a:xfrm>
        </p:grpSpPr>
        <p:sp>
          <p:nvSpPr>
            <p:cNvPr id="2055" name="AutoShape 29"/>
            <p:cNvSpPr>
              <a:spLocks noChangeAspect="1" noChangeArrowheads="1" noTextEdit="1"/>
            </p:cNvSpPr>
            <p:nvPr/>
          </p:nvSpPr>
          <p:spPr bwMode="auto">
            <a:xfrm>
              <a:off x="2601" y="579"/>
              <a:ext cx="2478" cy="3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56" name="Freeform 31"/>
            <p:cNvSpPr>
              <a:spLocks/>
            </p:cNvSpPr>
            <p:nvPr/>
          </p:nvSpPr>
          <p:spPr bwMode="auto">
            <a:xfrm>
              <a:off x="3113" y="579"/>
              <a:ext cx="1454" cy="1452"/>
            </a:xfrm>
            <a:custGeom>
              <a:avLst/>
              <a:gdLst>
                <a:gd name="T0" fmla="*/ 764 w 1454"/>
                <a:gd name="T1" fmla="*/ 1452 h 1452"/>
                <a:gd name="T2" fmla="*/ 874 w 1454"/>
                <a:gd name="T3" fmla="*/ 1438 h 1452"/>
                <a:gd name="T4" fmla="*/ 978 w 1454"/>
                <a:gd name="T5" fmla="*/ 1408 h 1452"/>
                <a:gd name="T6" fmla="*/ 1074 w 1454"/>
                <a:gd name="T7" fmla="*/ 1366 h 1452"/>
                <a:gd name="T8" fmla="*/ 1162 w 1454"/>
                <a:gd name="T9" fmla="*/ 1308 h 1452"/>
                <a:gd name="T10" fmla="*/ 1242 w 1454"/>
                <a:gd name="T11" fmla="*/ 1240 h 1452"/>
                <a:gd name="T12" fmla="*/ 1310 w 1454"/>
                <a:gd name="T13" fmla="*/ 1160 h 1452"/>
                <a:gd name="T14" fmla="*/ 1366 w 1454"/>
                <a:gd name="T15" fmla="*/ 1072 h 1452"/>
                <a:gd name="T16" fmla="*/ 1410 w 1454"/>
                <a:gd name="T17" fmla="*/ 976 h 1452"/>
                <a:gd name="T18" fmla="*/ 1440 w 1454"/>
                <a:gd name="T19" fmla="*/ 872 h 1452"/>
                <a:gd name="T20" fmla="*/ 1454 w 1454"/>
                <a:gd name="T21" fmla="*/ 764 h 1452"/>
                <a:gd name="T22" fmla="*/ 1454 w 1454"/>
                <a:gd name="T23" fmla="*/ 688 h 1452"/>
                <a:gd name="T24" fmla="*/ 1440 w 1454"/>
                <a:gd name="T25" fmla="*/ 580 h 1452"/>
                <a:gd name="T26" fmla="*/ 1410 w 1454"/>
                <a:gd name="T27" fmla="*/ 476 h 1452"/>
                <a:gd name="T28" fmla="*/ 1366 w 1454"/>
                <a:gd name="T29" fmla="*/ 380 h 1452"/>
                <a:gd name="T30" fmla="*/ 1310 w 1454"/>
                <a:gd name="T31" fmla="*/ 292 h 1452"/>
                <a:gd name="T32" fmla="*/ 1242 w 1454"/>
                <a:gd name="T33" fmla="*/ 212 h 1452"/>
                <a:gd name="T34" fmla="*/ 1162 w 1454"/>
                <a:gd name="T35" fmla="*/ 144 h 1452"/>
                <a:gd name="T36" fmla="*/ 1074 w 1454"/>
                <a:gd name="T37" fmla="*/ 86 h 1452"/>
                <a:gd name="T38" fmla="*/ 978 w 1454"/>
                <a:gd name="T39" fmla="*/ 44 h 1452"/>
                <a:gd name="T40" fmla="*/ 874 w 1454"/>
                <a:gd name="T41" fmla="*/ 14 h 1452"/>
                <a:gd name="T42" fmla="*/ 764 w 1454"/>
                <a:gd name="T43" fmla="*/ 0 h 1452"/>
                <a:gd name="T44" fmla="*/ 690 w 1454"/>
                <a:gd name="T45" fmla="*/ 0 h 1452"/>
                <a:gd name="T46" fmla="*/ 580 w 1454"/>
                <a:gd name="T47" fmla="*/ 14 h 1452"/>
                <a:gd name="T48" fmla="*/ 478 w 1454"/>
                <a:gd name="T49" fmla="*/ 44 h 1452"/>
                <a:gd name="T50" fmla="*/ 380 w 1454"/>
                <a:gd name="T51" fmla="*/ 86 h 1452"/>
                <a:gd name="T52" fmla="*/ 292 w 1454"/>
                <a:gd name="T53" fmla="*/ 144 h 1452"/>
                <a:gd name="T54" fmla="*/ 214 w 1454"/>
                <a:gd name="T55" fmla="*/ 212 h 1452"/>
                <a:gd name="T56" fmla="*/ 144 w 1454"/>
                <a:gd name="T57" fmla="*/ 292 h 1452"/>
                <a:gd name="T58" fmla="*/ 88 w 1454"/>
                <a:gd name="T59" fmla="*/ 380 h 1452"/>
                <a:gd name="T60" fmla="*/ 44 w 1454"/>
                <a:gd name="T61" fmla="*/ 476 h 1452"/>
                <a:gd name="T62" fmla="*/ 14 w 1454"/>
                <a:gd name="T63" fmla="*/ 580 h 1452"/>
                <a:gd name="T64" fmla="*/ 2 w 1454"/>
                <a:gd name="T65" fmla="*/ 688 h 1452"/>
                <a:gd name="T66" fmla="*/ 2 w 1454"/>
                <a:gd name="T67" fmla="*/ 764 h 1452"/>
                <a:gd name="T68" fmla="*/ 14 w 1454"/>
                <a:gd name="T69" fmla="*/ 872 h 1452"/>
                <a:gd name="T70" fmla="*/ 44 w 1454"/>
                <a:gd name="T71" fmla="*/ 976 h 1452"/>
                <a:gd name="T72" fmla="*/ 88 w 1454"/>
                <a:gd name="T73" fmla="*/ 1072 h 1452"/>
                <a:gd name="T74" fmla="*/ 144 w 1454"/>
                <a:gd name="T75" fmla="*/ 1160 h 1452"/>
                <a:gd name="T76" fmla="*/ 214 w 1454"/>
                <a:gd name="T77" fmla="*/ 1240 h 1452"/>
                <a:gd name="T78" fmla="*/ 292 w 1454"/>
                <a:gd name="T79" fmla="*/ 1308 h 1452"/>
                <a:gd name="T80" fmla="*/ 380 w 1454"/>
                <a:gd name="T81" fmla="*/ 1366 h 1452"/>
                <a:gd name="T82" fmla="*/ 478 w 1454"/>
                <a:gd name="T83" fmla="*/ 1408 h 1452"/>
                <a:gd name="T84" fmla="*/ 580 w 1454"/>
                <a:gd name="T85" fmla="*/ 1438 h 1452"/>
                <a:gd name="T86" fmla="*/ 690 w 1454"/>
                <a:gd name="T87" fmla="*/ 1452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54" h="1452">
                  <a:moveTo>
                    <a:pt x="728" y="1452"/>
                  </a:moveTo>
                  <a:lnTo>
                    <a:pt x="728" y="1452"/>
                  </a:lnTo>
                  <a:lnTo>
                    <a:pt x="764" y="1452"/>
                  </a:lnTo>
                  <a:lnTo>
                    <a:pt x="802" y="1450"/>
                  </a:lnTo>
                  <a:lnTo>
                    <a:pt x="838" y="1444"/>
                  </a:lnTo>
                  <a:lnTo>
                    <a:pt x="874" y="1438"/>
                  </a:lnTo>
                  <a:lnTo>
                    <a:pt x="908" y="1430"/>
                  </a:lnTo>
                  <a:lnTo>
                    <a:pt x="944" y="1420"/>
                  </a:lnTo>
                  <a:lnTo>
                    <a:pt x="978" y="1408"/>
                  </a:lnTo>
                  <a:lnTo>
                    <a:pt x="1010" y="1396"/>
                  </a:lnTo>
                  <a:lnTo>
                    <a:pt x="1042" y="1382"/>
                  </a:lnTo>
                  <a:lnTo>
                    <a:pt x="1074" y="1366"/>
                  </a:lnTo>
                  <a:lnTo>
                    <a:pt x="1104" y="1348"/>
                  </a:lnTo>
                  <a:lnTo>
                    <a:pt x="1134" y="1328"/>
                  </a:lnTo>
                  <a:lnTo>
                    <a:pt x="1162" y="1308"/>
                  </a:lnTo>
                  <a:lnTo>
                    <a:pt x="1190" y="1286"/>
                  </a:lnTo>
                  <a:lnTo>
                    <a:pt x="1216" y="1264"/>
                  </a:lnTo>
                  <a:lnTo>
                    <a:pt x="1242" y="1240"/>
                  </a:lnTo>
                  <a:lnTo>
                    <a:pt x="1266" y="1214"/>
                  </a:lnTo>
                  <a:lnTo>
                    <a:pt x="1288" y="1188"/>
                  </a:lnTo>
                  <a:lnTo>
                    <a:pt x="1310" y="1160"/>
                  </a:lnTo>
                  <a:lnTo>
                    <a:pt x="1330" y="1132"/>
                  </a:lnTo>
                  <a:lnTo>
                    <a:pt x="1348" y="1102"/>
                  </a:lnTo>
                  <a:lnTo>
                    <a:pt x="1366" y="1072"/>
                  </a:lnTo>
                  <a:lnTo>
                    <a:pt x="1382" y="1042"/>
                  </a:lnTo>
                  <a:lnTo>
                    <a:pt x="1396" y="1008"/>
                  </a:lnTo>
                  <a:lnTo>
                    <a:pt x="1410" y="976"/>
                  </a:lnTo>
                  <a:lnTo>
                    <a:pt x="1422" y="942"/>
                  </a:lnTo>
                  <a:lnTo>
                    <a:pt x="1432" y="908"/>
                  </a:lnTo>
                  <a:lnTo>
                    <a:pt x="1440" y="872"/>
                  </a:lnTo>
                  <a:lnTo>
                    <a:pt x="1446" y="836"/>
                  </a:lnTo>
                  <a:lnTo>
                    <a:pt x="1450" y="800"/>
                  </a:lnTo>
                  <a:lnTo>
                    <a:pt x="1454" y="764"/>
                  </a:lnTo>
                  <a:lnTo>
                    <a:pt x="1454" y="726"/>
                  </a:lnTo>
                  <a:lnTo>
                    <a:pt x="1454" y="726"/>
                  </a:lnTo>
                  <a:lnTo>
                    <a:pt x="1454" y="688"/>
                  </a:lnTo>
                  <a:lnTo>
                    <a:pt x="1450" y="652"/>
                  </a:lnTo>
                  <a:lnTo>
                    <a:pt x="1446" y="616"/>
                  </a:lnTo>
                  <a:lnTo>
                    <a:pt x="1440" y="580"/>
                  </a:lnTo>
                  <a:lnTo>
                    <a:pt x="1432" y="544"/>
                  </a:lnTo>
                  <a:lnTo>
                    <a:pt x="1422" y="510"/>
                  </a:lnTo>
                  <a:lnTo>
                    <a:pt x="1410" y="476"/>
                  </a:lnTo>
                  <a:lnTo>
                    <a:pt x="1396" y="444"/>
                  </a:lnTo>
                  <a:lnTo>
                    <a:pt x="1382" y="410"/>
                  </a:lnTo>
                  <a:lnTo>
                    <a:pt x="1366" y="380"/>
                  </a:lnTo>
                  <a:lnTo>
                    <a:pt x="1348" y="350"/>
                  </a:lnTo>
                  <a:lnTo>
                    <a:pt x="1330" y="320"/>
                  </a:lnTo>
                  <a:lnTo>
                    <a:pt x="1310" y="292"/>
                  </a:lnTo>
                  <a:lnTo>
                    <a:pt x="1288" y="264"/>
                  </a:lnTo>
                  <a:lnTo>
                    <a:pt x="1266" y="238"/>
                  </a:lnTo>
                  <a:lnTo>
                    <a:pt x="1242" y="212"/>
                  </a:lnTo>
                  <a:lnTo>
                    <a:pt x="1216" y="188"/>
                  </a:lnTo>
                  <a:lnTo>
                    <a:pt x="1190" y="166"/>
                  </a:lnTo>
                  <a:lnTo>
                    <a:pt x="1162" y="144"/>
                  </a:lnTo>
                  <a:lnTo>
                    <a:pt x="1134" y="124"/>
                  </a:lnTo>
                  <a:lnTo>
                    <a:pt x="1104" y="104"/>
                  </a:lnTo>
                  <a:lnTo>
                    <a:pt x="1074" y="86"/>
                  </a:lnTo>
                  <a:lnTo>
                    <a:pt x="1042" y="70"/>
                  </a:lnTo>
                  <a:lnTo>
                    <a:pt x="1010" y="56"/>
                  </a:lnTo>
                  <a:lnTo>
                    <a:pt x="978" y="44"/>
                  </a:lnTo>
                  <a:lnTo>
                    <a:pt x="944" y="32"/>
                  </a:lnTo>
                  <a:lnTo>
                    <a:pt x="908" y="22"/>
                  </a:lnTo>
                  <a:lnTo>
                    <a:pt x="874" y="14"/>
                  </a:lnTo>
                  <a:lnTo>
                    <a:pt x="838" y="8"/>
                  </a:lnTo>
                  <a:lnTo>
                    <a:pt x="802" y="2"/>
                  </a:lnTo>
                  <a:lnTo>
                    <a:pt x="764" y="0"/>
                  </a:lnTo>
                  <a:lnTo>
                    <a:pt x="728" y="0"/>
                  </a:lnTo>
                  <a:lnTo>
                    <a:pt x="728" y="0"/>
                  </a:lnTo>
                  <a:lnTo>
                    <a:pt x="690" y="0"/>
                  </a:lnTo>
                  <a:lnTo>
                    <a:pt x="652" y="2"/>
                  </a:lnTo>
                  <a:lnTo>
                    <a:pt x="616" y="8"/>
                  </a:lnTo>
                  <a:lnTo>
                    <a:pt x="580" y="14"/>
                  </a:lnTo>
                  <a:lnTo>
                    <a:pt x="546" y="22"/>
                  </a:lnTo>
                  <a:lnTo>
                    <a:pt x="510" y="32"/>
                  </a:lnTo>
                  <a:lnTo>
                    <a:pt x="478" y="44"/>
                  </a:lnTo>
                  <a:lnTo>
                    <a:pt x="444" y="56"/>
                  </a:lnTo>
                  <a:lnTo>
                    <a:pt x="412" y="70"/>
                  </a:lnTo>
                  <a:lnTo>
                    <a:pt x="380" y="86"/>
                  </a:lnTo>
                  <a:lnTo>
                    <a:pt x="350" y="104"/>
                  </a:lnTo>
                  <a:lnTo>
                    <a:pt x="320" y="124"/>
                  </a:lnTo>
                  <a:lnTo>
                    <a:pt x="292" y="144"/>
                  </a:lnTo>
                  <a:lnTo>
                    <a:pt x="264" y="166"/>
                  </a:lnTo>
                  <a:lnTo>
                    <a:pt x="238" y="188"/>
                  </a:lnTo>
                  <a:lnTo>
                    <a:pt x="214" y="212"/>
                  </a:lnTo>
                  <a:lnTo>
                    <a:pt x="190" y="238"/>
                  </a:lnTo>
                  <a:lnTo>
                    <a:pt x="166" y="264"/>
                  </a:lnTo>
                  <a:lnTo>
                    <a:pt x="144" y="292"/>
                  </a:lnTo>
                  <a:lnTo>
                    <a:pt x="124" y="320"/>
                  </a:lnTo>
                  <a:lnTo>
                    <a:pt x="106" y="350"/>
                  </a:lnTo>
                  <a:lnTo>
                    <a:pt x="88" y="380"/>
                  </a:lnTo>
                  <a:lnTo>
                    <a:pt x="72" y="410"/>
                  </a:lnTo>
                  <a:lnTo>
                    <a:pt x="58" y="444"/>
                  </a:lnTo>
                  <a:lnTo>
                    <a:pt x="44" y="476"/>
                  </a:lnTo>
                  <a:lnTo>
                    <a:pt x="32" y="510"/>
                  </a:lnTo>
                  <a:lnTo>
                    <a:pt x="22" y="544"/>
                  </a:lnTo>
                  <a:lnTo>
                    <a:pt x="14" y="580"/>
                  </a:lnTo>
                  <a:lnTo>
                    <a:pt x="8" y="616"/>
                  </a:lnTo>
                  <a:lnTo>
                    <a:pt x="4" y="652"/>
                  </a:lnTo>
                  <a:lnTo>
                    <a:pt x="2" y="688"/>
                  </a:lnTo>
                  <a:lnTo>
                    <a:pt x="0" y="726"/>
                  </a:lnTo>
                  <a:lnTo>
                    <a:pt x="0" y="726"/>
                  </a:lnTo>
                  <a:lnTo>
                    <a:pt x="2" y="764"/>
                  </a:lnTo>
                  <a:lnTo>
                    <a:pt x="4" y="800"/>
                  </a:lnTo>
                  <a:lnTo>
                    <a:pt x="8" y="836"/>
                  </a:lnTo>
                  <a:lnTo>
                    <a:pt x="14" y="872"/>
                  </a:lnTo>
                  <a:lnTo>
                    <a:pt x="22" y="908"/>
                  </a:lnTo>
                  <a:lnTo>
                    <a:pt x="32" y="942"/>
                  </a:lnTo>
                  <a:lnTo>
                    <a:pt x="44" y="976"/>
                  </a:lnTo>
                  <a:lnTo>
                    <a:pt x="58" y="1008"/>
                  </a:lnTo>
                  <a:lnTo>
                    <a:pt x="72" y="1042"/>
                  </a:lnTo>
                  <a:lnTo>
                    <a:pt x="88" y="1072"/>
                  </a:lnTo>
                  <a:lnTo>
                    <a:pt x="106" y="1102"/>
                  </a:lnTo>
                  <a:lnTo>
                    <a:pt x="124" y="1132"/>
                  </a:lnTo>
                  <a:lnTo>
                    <a:pt x="144" y="1160"/>
                  </a:lnTo>
                  <a:lnTo>
                    <a:pt x="166" y="1188"/>
                  </a:lnTo>
                  <a:lnTo>
                    <a:pt x="190" y="1214"/>
                  </a:lnTo>
                  <a:lnTo>
                    <a:pt x="214" y="1240"/>
                  </a:lnTo>
                  <a:lnTo>
                    <a:pt x="238" y="1264"/>
                  </a:lnTo>
                  <a:lnTo>
                    <a:pt x="264" y="1286"/>
                  </a:lnTo>
                  <a:lnTo>
                    <a:pt x="292" y="1308"/>
                  </a:lnTo>
                  <a:lnTo>
                    <a:pt x="320" y="1328"/>
                  </a:lnTo>
                  <a:lnTo>
                    <a:pt x="350" y="1348"/>
                  </a:lnTo>
                  <a:lnTo>
                    <a:pt x="380" y="1366"/>
                  </a:lnTo>
                  <a:lnTo>
                    <a:pt x="412" y="1382"/>
                  </a:lnTo>
                  <a:lnTo>
                    <a:pt x="444" y="1396"/>
                  </a:lnTo>
                  <a:lnTo>
                    <a:pt x="478" y="1408"/>
                  </a:lnTo>
                  <a:lnTo>
                    <a:pt x="510" y="1420"/>
                  </a:lnTo>
                  <a:lnTo>
                    <a:pt x="546" y="1430"/>
                  </a:lnTo>
                  <a:lnTo>
                    <a:pt x="580" y="1438"/>
                  </a:lnTo>
                  <a:lnTo>
                    <a:pt x="616" y="1444"/>
                  </a:lnTo>
                  <a:lnTo>
                    <a:pt x="652" y="1450"/>
                  </a:lnTo>
                  <a:lnTo>
                    <a:pt x="690" y="1452"/>
                  </a:lnTo>
                  <a:lnTo>
                    <a:pt x="728" y="1452"/>
                  </a:lnTo>
                  <a:lnTo>
                    <a:pt x="728" y="14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57" name="Freeform 32"/>
            <p:cNvSpPr>
              <a:spLocks/>
            </p:cNvSpPr>
            <p:nvPr/>
          </p:nvSpPr>
          <p:spPr bwMode="auto">
            <a:xfrm>
              <a:off x="2601" y="2357"/>
              <a:ext cx="1106" cy="1370"/>
            </a:xfrm>
            <a:custGeom>
              <a:avLst/>
              <a:gdLst>
                <a:gd name="T0" fmla="*/ 986 w 1106"/>
                <a:gd name="T1" fmla="*/ 184 h 1370"/>
                <a:gd name="T2" fmla="*/ 1106 w 1106"/>
                <a:gd name="T3" fmla="*/ 250 h 1370"/>
                <a:gd name="T4" fmla="*/ 938 w 1106"/>
                <a:gd name="T5" fmla="*/ 1370 h 1370"/>
                <a:gd name="T6" fmla="*/ 938 w 1106"/>
                <a:gd name="T7" fmla="*/ 1370 h 1370"/>
                <a:gd name="T8" fmla="*/ 836 w 1106"/>
                <a:gd name="T9" fmla="*/ 1360 h 1370"/>
                <a:gd name="T10" fmla="*/ 734 w 1106"/>
                <a:gd name="T11" fmla="*/ 1344 h 1370"/>
                <a:gd name="T12" fmla="*/ 626 w 1106"/>
                <a:gd name="T13" fmla="*/ 1328 h 1370"/>
                <a:gd name="T14" fmla="*/ 518 w 1106"/>
                <a:gd name="T15" fmla="*/ 1306 h 1370"/>
                <a:gd name="T16" fmla="*/ 406 w 1106"/>
                <a:gd name="T17" fmla="*/ 1282 h 1370"/>
                <a:gd name="T18" fmla="*/ 292 w 1106"/>
                <a:gd name="T19" fmla="*/ 1254 h 1370"/>
                <a:gd name="T20" fmla="*/ 174 w 1106"/>
                <a:gd name="T21" fmla="*/ 1222 h 1370"/>
                <a:gd name="T22" fmla="*/ 54 w 1106"/>
                <a:gd name="T23" fmla="*/ 1186 h 1370"/>
                <a:gd name="T24" fmla="*/ 2 w 1106"/>
                <a:gd name="T25" fmla="*/ 1170 h 1370"/>
                <a:gd name="T26" fmla="*/ 0 w 1106"/>
                <a:gd name="T27" fmla="*/ 1158 h 1370"/>
                <a:gd name="T28" fmla="*/ 0 w 1106"/>
                <a:gd name="T29" fmla="*/ 930 h 1370"/>
                <a:gd name="T30" fmla="*/ 0 w 1106"/>
                <a:gd name="T31" fmla="*/ 930 h 1370"/>
                <a:gd name="T32" fmla="*/ 2 w 1106"/>
                <a:gd name="T33" fmla="*/ 882 h 1370"/>
                <a:gd name="T34" fmla="*/ 4 w 1106"/>
                <a:gd name="T35" fmla="*/ 836 h 1370"/>
                <a:gd name="T36" fmla="*/ 10 w 1106"/>
                <a:gd name="T37" fmla="*/ 790 h 1370"/>
                <a:gd name="T38" fmla="*/ 18 w 1106"/>
                <a:gd name="T39" fmla="*/ 744 h 1370"/>
                <a:gd name="T40" fmla="*/ 28 w 1106"/>
                <a:gd name="T41" fmla="*/ 700 h 1370"/>
                <a:gd name="T42" fmla="*/ 40 w 1106"/>
                <a:gd name="T43" fmla="*/ 658 h 1370"/>
                <a:gd name="T44" fmla="*/ 56 w 1106"/>
                <a:gd name="T45" fmla="*/ 614 h 1370"/>
                <a:gd name="T46" fmla="*/ 72 w 1106"/>
                <a:gd name="T47" fmla="*/ 572 h 1370"/>
                <a:gd name="T48" fmla="*/ 90 w 1106"/>
                <a:gd name="T49" fmla="*/ 532 h 1370"/>
                <a:gd name="T50" fmla="*/ 110 w 1106"/>
                <a:gd name="T51" fmla="*/ 492 h 1370"/>
                <a:gd name="T52" fmla="*/ 132 w 1106"/>
                <a:gd name="T53" fmla="*/ 454 h 1370"/>
                <a:gd name="T54" fmla="*/ 154 w 1106"/>
                <a:gd name="T55" fmla="*/ 416 h 1370"/>
                <a:gd name="T56" fmla="*/ 180 w 1106"/>
                <a:gd name="T57" fmla="*/ 380 h 1370"/>
                <a:gd name="T58" fmla="*/ 208 w 1106"/>
                <a:gd name="T59" fmla="*/ 346 h 1370"/>
                <a:gd name="T60" fmla="*/ 236 w 1106"/>
                <a:gd name="T61" fmla="*/ 312 h 1370"/>
                <a:gd name="T62" fmla="*/ 266 w 1106"/>
                <a:gd name="T63" fmla="*/ 280 h 1370"/>
                <a:gd name="T64" fmla="*/ 298 w 1106"/>
                <a:gd name="T65" fmla="*/ 248 h 1370"/>
                <a:gd name="T66" fmla="*/ 330 w 1106"/>
                <a:gd name="T67" fmla="*/ 220 h 1370"/>
                <a:gd name="T68" fmla="*/ 364 w 1106"/>
                <a:gd name="T69" fmla="*/ 192 h 1370"/>
                <a:gd name="T70" fmla="*/ 400 w 1106"/>
                <a:gd name="T71" fmla="*/ 166 h 1370"/>
                <a:gd name="T72" fmla="*/ 436 w 1106"/>
                <a:gd name="T73" fmla="*/ 142 h 1370"/>
                <a:gd name="T74" fmla="*/ 476 w 1106"/>
                <a:gd name="T75" fmla="*/ 118 h 1370"/>
                <a:gd name="T76" fmla="*/ 514 w 1106"/>
                <a:gd name="T77" fmla="*/ 98 h 1370"/>
                <a:gd name="T78" fmla="*/ 554 w 1106"/>
                <a:gd name="T79" fmla="*/ 78 h 1370"/>
                <a:gd name="T80" fmla="*/ 596 w 1106"/>
                <a:gd name="T81" fmla="*/ 62 h 1370"/>
                <a:gd name="T82" fmla="*/ 638 w 1106"/>
                <a:gd name="T83" fmla="*/ 46 h 1370"/>
                <a:gd name="T84" fmla="*/ 682 w 1106"/>
                <a:gd name="T85" fmla="*/ 34 h 1370"/>
                <a:gd name="T86" fmla="*/ 726 w 1106"/>
                <a:gd name="T87" fmla="*/ 22 h 1370"/>
                <a:gd name="T88" fmla="*/ 770 w 1106"/>
                <a:gd name="T89" fmla="*/ 14 h 1370"/>
                <a:gd name="T90" fmla="*/ 816 w 1106"/>
                <a:gd name="T91" fmla="*/ 6 h 1370"/>
                <a:gd name="T92" fmla="*/ 862 w 1106"/>
                <a:gd name="T93" fmla="*/ 2 h 1370"/>
                <a:gd name="T94" fmla="*/ 908 w 1106"/>
                <a:gd name="T95" fmla="*/ 0 h 1370"/>
                <a:gd name="T96" fmla="*/ 986 w 1106"/>
                <a:gd name="T97" fmla="*/ 184 h 1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06" h="1370">
                  <a:moveTo>
                    <a:pt x="986" y="184"/>
                  </a:moveTo>
                  <a:lnTo>
                    <a:pt x="1106" y="250"/>
                  </a:lnTo>
                  <a:lnTo>
                    <a:pt x="938" y="1370"/>
                  </a:lnTo>
                  <a:lnTo>
                    <a:pt x="938" y="1370"/>
                  </a:lnTo>
                  <a:lnTo>
                    <a:pt x="836" y="1360"/>
                  </a:lnTo>
                  <a:lnTo>
                    <a:pt x="734" y="1344"/>
                  </a:lnTo>
                  <a:lnTo>
                    <a:pt x="626" y="1328"/>
                  </a:lnTo>
                  <a:lnTo>
                    <a:pt x="518" y="1306"/>
                  </a:lnTo>
                  <a:lnTo>
                    <a:pt x="406" y="1282"/>
                  </a:lnTo>
                  <a:lnTo>
                    <a:pt x="292" y="1254"/>
                  </a:lnTo>
                  <a:lnTo>
                    <a:pt x="174" y="1222"/>
                  </a:lnTo>
                  <a:lnTo>
                    <a:pt x="54" y="1186"/>
                  </a:lnTo>
                  <a:lnTo>
                    <a:pt x="2" y="1170"/>
                  </a:lnTo>
                  <a:lnTo>
                    <a:pt x="0" y="1158"/>
                  </a:lnTo>
                  <a:lnTo>
                    <a:pt x="0" y="930"/>
                  </a:lnTo>
                  <a:lnTo>
                    <a:pt x="0" y="930"/>
                  </a:lnTo>
                  <a:lnTo>
                    <a:pt x="2" y="882"/>
                  </a:lnTo>
                  <a:lnTo>
                    <a:pt x="4" y="836"/>
                  </a:lnTo>
                  <a:lnTo>
                    <a:pt x="10" y="790"/>
                  </a:lnTo>
                  <a:lnTo>
                    <a:pt x="18" y="744"/>
                  </a:lnTo>
                  <a:lnTo>
                    <a:pt x="28" y="700"/>
                  </a:lnTo>
                  <a:lnTo>
                    <a:pt x="40" y="658"/>
                  </a:lnTo>
                  <a:lnTo>
                    <a:pt x="56" y="614"/>
                  </a:lnTo>
                  <a:lnTo>
                    <a:pt x="72" y="572"/>
                  </a:lnTo>
                  <a:lnTo>
                    <a:pt x="90" y="532"/>
                  </a:lnTo>
                  <a:lnTo>
                    <a:pt x="110" y="492"/>
                  </a:lnTo>
                  <a:lnTo>
                    <a:pt x="132" y="454"/>
                  </a:lnTo>
                  <a:lnTo>
                    <a:pt x="154" y="416"/>
                  </a:lnTo>
                  <a:lnTo>
                    <a:pt x="180" y="380"/>
                  </a:lnTo>
                  <a:lnTo>
                    <a:pt x="208" y="346"/>
                  </a:lnTo>
                  <a:lnTo>
                    <a:pt x="236" y="312"/>
                  </a:lnTo>
                  <a:lnTo>
                    <a:pt x="266" y="280"/>
                  </a:lnTo>
                  <a:lnTo>
                    <a:pt x="298" y="248"/>
                  </a:lnTo>
                  <a:lnTo>
                    <a:pt x="330" y="220"/>
                  </a:lnTo>
                  <a:lnTo>
                    <a:pt x="364" y="192"/>
                  </a:lnTo>
                  <a:lnTo>
                    <a:pt x="400" y="166"/>
                  </a:lnTo>
                  <a:lnTo>
                    <a:pt x="436" y="142"/>
                  </a:lnTo>
                  <a:lnTo>
                    <a:pt x="476" y="118"/>
                  </a:lnTo>
                  <a:lnTo>
                    <a:pt x="514" y="98"/>
                  </a:lnTo>
                  <a:lnTo>
                    <a:pt x="554" y="78"/>
                  </a:lnTo>
                  <a:lnTo>
                    <a:pt x="596" y="62"/>
                  </a:lnTo>
                  <a:lnTo>
                    <a:pt x="638" y="46"/>
                  </a:lnTo>
                  <a:lnTo>
                    <a:pt x="682" y="34"/>
                  </a:lnTo>
                  <a:lnTo>
                    <a:pt x="726" y="22"/>
                  </a:lnTo>
                  <a:lnTo>
                    <a:pt x="770" y="14"/>
                  </a:lnTo>
                  <a:lnTo>
                    <a:pt x="816" y="6"/>
                  </a:lnTo>
                  <a:lnTo>
                    <a:pt x="862" y="2"/>
                  </a:lnTo>
                  <a:lnTo>
                    <a:pt x="908" y="0"/>
                  </a:lnTo>
                  <a:lnTo>
                    <a:pt x="986" y="1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58" name="Freeform 33"/>
            <p:cNvSpPr>
              <a:spLocks/>
            </p:cNvSpPr>
            <p:nvPr/>
          </p:nvSpPr>
          <p:spPr bwMode="auto">
            <a:xfrm>
              <a:off x="3973" y="2357"/>
              <a:ext cx="1106" cy="1384"/>
            </a:xfrm>
            <a:custGeom>
              <a:avLst/>
              <a:gdLst>
                <a:gd name="T0" fmla="*/ 1106 w 1106"/>
                <a:gd name="T1" fmla="*/ 928 h 1384"/>
                <a:gd name="T2" fmla="*/ 1106 w 1106"/>
                <a:gd name="T3" fmla="*/ 1158 h 1384"/>
                <a:gd name="T4" fmla="*/ 1102 w 1106"/>
                <a:gd name="T5" fmla="*/ 1158 h 1384"/>
                <a:gd name="T6" fmla="*/ 1052 w 1106"/>
                <a:gd name="T7" fmla="*/ 1184 h 1384"/>
                <a:gd name="T8" fmla="*/ 1052 w 1106"/>
                <a:gd name="T9" fmla="*/ 1184 h 1384"/>
                <a:gd name="T10" fmla="*/ 1032 w 1106"/>
                <a:gd name="T11" fmla="*/ 1194 h 1384"/>
                <a:gd name="T12" fmla="*/ 982 w 1106"/>
                <a:gd name="T13" fmla="*/ 1214 h 1384"/>
                <a:gd name="T14" fmla="*/ 908 w 1106"/>
                <a:gd name="T15" fmla="*/ 1242 h 1384"/>
                <a:gd name="T16" fmla="*/ 862 w 1106"/>
                <a:gd name="T17" fmla="*/ 1258 h 1384"/>
                <a:gd name="T18" fmla="*/ 808 w 1106"/>
                <a:gd name="T19" fmla="*/ 1274 h 1384"/>
                <a:gd name="T20" fmla="*/ 750 w 1106"/>
                <a:gd name="T21" fmla="*/ 1290 h 1384"/>
                <a:gd name="T22" fmla="*/ 684 w 1106"/>
                <a:gd name="T23" fmla="*/ 1308 h 1384"/>
                <a:gd name="T24" fmla="*/ 614 w 1106"/>
                <a:gd name="T25" fmla="*/ 1324 h 1384"/>
                <a:gd name="T26" fmla="*/ 536 w 1106"/>
                <a:gd name="T27" fmla="*/ 1338 h 1384"/>
                <a:gd name="T28" fmla="*/ 454 w 1106"/>
                <a:gd name="T29" fmla="*/ 1352 h 1384"/>
                <a:gd name="T30" fmla="*/ 364 w 1106"/>
                <a:gd name="T31" fmla="*/ 1364 h 1384"/>
                <a:gd name="T32" fmla="*/ 270 w 1106"/>
                <a:gd name="T33" fmla="*/ 1376 h 1384"/>
                <a:gd name="T34" fmla="*/ 170 w 1106"/>
                <a:gd name="T35" fmla="*/ 1384 h 1384"/>
                <a:gd name="T36" fmla="*/ 0 w 1106"/>
                <a:gd name="T37" fmla="*/ 248 h 1384"/>
                <a:gd name="T38" fmla="*/ 120 w 1106"/>
                <a:gd name="T39" fmla="*/ 184 h 1384"/>
                <a:gd name="T40" fmla="*/ 198 w 1106"/>
                <a:gd name="T41" fmla="*/ 0 h 1384"/>
                <a:gd name="T42" fmla="*/ 198 w 1106"/>
                <a:gd name="T43" fmla="*/ 0 h 1384"/>
                <a:gd name="T44" fmla="*/ 244 w 1106"/>
                <a:gd name="T45" fmla="*/ 2 h 1384"/>
                <a:gd name="T46" fmla="*/ 290 w 1106"/>
                <a:gd name="T47" fmla="*/ 6 h 1384"/>
                <a:gd name="T48" fmla="*/ 336 w 1106"/>
                <a:gd name="T49" fmla="*/ 14 h 1384"/>
                <a:gd name="T50" fmla="*/ 380 w 1106"/>
                <a:gd name="T51" fmla="*/ 22 h 1384"/>
                <a:gd name="T52" fmla="*/ 424 w 1106"/>
                <a:gd name="T53" fmla="*/ 34 h 1384"/>
                <a:gd name="T54" fmla="*/ 468 w 1106"/>
                <a:gd name="T55" fmla="*/ 46 h 1384"/>
                <a:gd name="T56" fmla="*/ 510 w 1106"/>
                <a:gd name="T57" fmla="*/ 62 h 1384"/>
                <a:gd name="T58" fmla="*/ 552 w 1106"/>
                <a:gd name="T59" fmla="*/ 78 h 1384"/>
                <a:gd name="T60" fmla="*/ 592 w 1106"/>
                <a:gd name="T61" fmla="*/ 98 h 1384"/>
                <a:gd name="T62" fmla="*/ 632 w 1106"/>
                <a:gd name="T63" fmla="*/ 118 h 1384"/>
                <a:gd name="T64" fmla="*/ 670 w 1106"/>
                <a:gd name="T65" fmla="*/ 140 h 1384"/>
                <a:gd name="T66" fmla="*/ 706 w 1106"/>
                <a:gd name="T67" fmla="*/ 166 h 1384"/>
                <a:gd name="T68" fmla="*/ 742 w 1106"/>
                <a:gd name="T69" fmla="*/ 192 h 1384"/>
                <a:gd name="T70" fmla="*/ 776 w 1106"/>
                <a:gd name="T71" fmla="*/ 218 h 1384"/>
                <a:gd name="T72" fmla="*/ 808 w 1106"/>
                <a:gd name="T73" fmla="*/ 248 h 1384"/>
                <a:gd name="T74" fmla="*/ 840 w 1106"/>
                <a:gd name="T75" fmla="*/ 278 h 1384"/>
                <a:gd name="T76" fmla="*/ 870 w 1106"/>
                <a:gd name="T77" fmla="*/ 312 h 1384"/>
                <a:gd name="T78" fmla="*/ 898 w 1106"/>
                <a:gd name="T79" fmla="*/ 344 h 1384"/>
                <a:gd name="T80" fmla="*/ 926 w 1106"/>
                <a:gd name="T81" fmla="*/ 380 h 1384"/>
                <a:gd name="T82" fmla="*/ 952 w 1106"/>
                <a:gd name="T83" fmla="*/ 416 h 1384"/>
                <a:gd name="T84" fmla="*/ 974 w 1106"/>
                <a:gd name="T85" fmla="*/ 452 h 1384"/>
                <a:gd name="T86" fmla="*/ 996 w 1106"/>
                <a:gd name="T87" fmla="*/ 492 h 1384"/>
                <a:gd name="T88" fmla="*/ 1016 w 1106"/>
                <a:gd name="T89" fmla="*/ 532 h 1384"/>
                <a:gd name="T90" fmla="*/ 1034 w 1106"/>
                <a:gd name="T91" fmla="*/ 572 h 1384"/>
                <a:gd name="T92" fmla="*/ 1052 w 1106"/>
                <a:gd name="T93" fmla="*/ 614 h 1384"/>
                <a:gd name="T94" fmla="*/ 1066 w 1106"/>
                <a:gd name="T95" fmla="*/ 656 h 1384"/>
                <a:gd name="T96" fmla="*/ 1078 w 1106"/>
                <a:gd name="T97" fmla="*/ 700 h 1384"/>
                <a:gd name="T98" fmla="*/ 1088 w 1106"/>
                <a:gd name="T99" fmla="*/ 744 h 1384"/>
                <a:gd name="T100" fmla="*/ 1096 w 1106"/>
                <a:gd name="T101" fmla="*/ 788 h 1384"/>
                <a:gd name="T102" fmla="*/ 1102 w 1106"/>
                <a:gd name="T103" fmla="*/ 834 h 1384"/>
                <a:gd name="T104" fmla="*/ 1104 w 1106"/>
                <a:gd name="T105" fmla="*/ 882 h 1384"/>
                <a:gd name="T106" fmla="*/ 1106 w 1106"/>
                <a:gd name="T107" fmla="*/ 928 h 1384"/>
                <a:gd name="T108" fmla="*/ 1106 w 1106"/>
                <a:gd name="T109" fmla="*/ 928 h 1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06" h="1384">
                  <a:moveTo>
                    <a:pt x="1106" y="928"/>
                  </a:moveTo>
                  <a:lnTo>
                    <a:pt x="1106" y="1158"/>
                  </a:lnTo>
                  <a:lnTo>
                    <a:pt x="1102" y="1158"/>
                  </a:lnTo>
                  <a:lnTo>
                    <a:pt x="1052" y="1184"/>
                  </a:lnTo>
                  <a:lnTo>
                    <a:pt x="1052" y="1184"/>
                  </a:lnTo>
                  <a:lnTo>
                    <a:pt x="1032" y="1194"/>
                  </a:lnTo>
                  <a:lnTo>
                    <a:pt x="982" y="1214"/>
                  </a:lnTo>
                  <a:lnTo>
                    <a:pt x="908" y="1242"/>
                  </a:lnTo>
                  <a:lnTo>
                    <a:pt x="862" y="1258"/>
                  </a:lnTo>
                  <a:lnTo>
                    <a:pt x="808" y="1274"/>
                  </a:lnTo>
                  <a:lnTo>
                    <a:pt x="750" y="1290"/>
                  </a:lnTo>
                  <a:lnTo>
                    <a:pt x="684" y="1308"/>
                  </a:lnTo>
                  <a:lnTo>
                    <a:pt x="614" y="1324"/>
                  </a:lnTo>
                  <a:lnTo>
                    <a:pt x="536" y="1338"/>
                  </a:lnTo>
                  <a:lnTo>
                    <a:pt x="454" y="1352"/>
                  </a:lnTo>
                  <a:lnTo>
                    <a:pt x="364" y="1364"/>
                  </a:lnTo>
                  <a:lnTo>
                    <a:pt x="270" y="1376"/>
                  </a:lnTo>
                  <a:lnTo>
                    <a:pt x="170" y="1384"/>
                  </a:lnTo>
                  <a:lnTo>
                    <a:pt x="0" y="248"/>
                  </a:lnTo>
                  <a:lnTo>
                    <a:pt x="120" y="184"/>
                  </a:lnTo>
                  <a:lnTo>
                    <a:pt x="198" y="0"/>
                  </a:lnTo>
                  <a:lnTo>
                    <a:pt x="198" y="0"/>
                  </a:lnTo>
                  <a:lnTo>
                    <a:pt x="244" y="2"/>
                  </a:lnTo>
                  <a:lnTo>
                    <a:pt x="290" y="6"/>
                  </a:lnTo>
                  <a:lnTo>
                    <a:pt x="336" y="14"/>
                  </a:lnTo>
                  <a:lnTo>
                    <a:pt x="380" y="22"/>
                  </a:lnTo>
                  <a:lnTo>
                    <a:pt x="424" y="34"/>
                  </a:lnTo>
                  <a:lnTo>
                    <a:pt x="468" y="46"/>
                  </a:lnTo>
                  <a:lnTo>
                    <a:pt x="510" y="62"/>
                  </a:lnTo>
                  <a:lnTo>
                    <a:pt x="552" y="78"/>
                  </a:lnTo>
                  <a:lnTo>
                    <a:pt x="592" y="98"/>
                  </a:lnTo>
                  <a:lnTo>
                    <a:pt x="632" y="118"/>
                  </a:lnTo>
                  <a:lnTo>
                    <a:pt x="670" y="140"/>
                  </a:lnTo>
                  <a:lnTo>
                    <a:pt x="706" y="166"/>
                  </a:lnTo>
                  <a:lnTo>
                    <a:pt x="742" y="192"/>
                  </a:lnTo>
                  <a:lnTo>
                    <a:pt x="776" y="218"/>
                  </a:lnTo>
                  <a:lnTo>
                    <a:pt x="808" y="248"/>
                  </a:lnTo>
                  <a:lnTo>
                    <a:pt x="840" y="278"/>
                  </a:lnTo>
                  <a:lnTo>
                    <a:pt x="870" y="312"/>
                  </a:lnTo>
                  <a:lnTo>
                    <a:pt x="898" y="344"/>
                  </a:lnTo>
                  <a:lnTo>
                    <a:pt x="926" y="380"/>
                  </a:lnTo>
                  <a:lnTo>
                    <a:pt x="952" y="416"/>
                  </a:lnTo>
                  <a:lnTo>
                    <a:pt x="974" y="452"/>
                  </a:lnTo>
                  <a:lnTo>
                    <a:pt x="996" y="492"/>
                  </a:lnTo>
                  <a:lnTo>
                    <a:pt x="1016" y="532"/>
                  </a:lnTo>
                  <a:lnTo>
                    <a:pt x="1034" y="572"/>
                  </a:lnTo>
                  <a:lnTo>
                    <a:pt x="1052" y="614"/>
                  </a:lnTo>
                  <a:lnTo>
                    <a:pt x="1066" y="656"/>
                  </a:lnTo>
                  <a:lnTo>
                    <a:pt x="1078" y="700"/>
                  </a:lnTo>
                  <a:lnTo>
                    <a:pt x="1088" y="744"/>
                  </a:lnTo>
                  <a:lnTo>
                    <a:pt x="1096" y="788"/>
                  </a:lnTo>
                  <a:lnTo>
                    <a:pt x="1102" y="834"/>
                  </a:lnTo>
                  <a:lnTo>
                    <a:pt x="1104" y="882"/>
                  </a:lnTo>
                  <a:lnTo>
                    <a:pt x="1106" y="928"/>
                  </a:lnTo>
                  <a:lnTo>
                    <a:pt x="1106" y="9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59" name="Freeform 34"/>
            <p:cNvSpPr>
              <a:spLocks/>
            </p:cNvSpPr>
            <p:nvPr/>
          </p:nvSpPr>
          <p:spPr bwMode="auto">
            <a:xfrm>
              <a:off x="2601" y="2357"/>
              <a:ext cx="1106" cy="1370"/>
            </a:xfrm>
            <a:custGeom>
              <a:avLst/>
              <a:gdLst>
                <a:gd name="T0" fmla="*/ 986 w 1106"/>
                <a:gd name="T1" fmla="*/ 184 h 1370"/>
                <a:gd name="T2" fmla="*/ 1106 w 1106"/>
                <a:gd name="T3" fmla="*/ 250 h 1370"/>
                <a:gd name="T4" fmla="*/ 938 w 1106"/>
                <a:gd name="T5" fmla="*/ 1370 h 1370"/>
                <a:gd name="T6" fmla="*/ 938 w 1106"/>
                <a:gd name="T7" fmla="*/ 1370 h 1370"/>
                <a:gd name="T8" fmla="*/ 836 w 1106"/>
                <a:gd name="T9" fmla="*/ 1360 h 1370"/>
                <a:gd name="T10" fmla="*/ 734 w 1106"/>
                <a:gd name="T11" fmla="*/ 1344 h 1370"/>
                <a:gd name="T12" fmla="*/ 626 w 1106"/>
                <a:gd name="T13" fmla="*/ 1328 h 1370"/>
                <a:gd name="T14" fmla="*/ 518 w 1106"/>
                <a:gd name="T15" fmla="*/ 1306 h 1370"/>
                <a:gd name="T16" fmla="*/ 406 w 1106"/>
                <a:gd name="T17" fmla="*/ 1282 h 1370"/>
                <a:gd name="T18" fmla="*/ 292 w 1106"/>
                <a:gd name="T19" fmla="*/ 1254 h 1370"/>
                <a:gd name="T20" fmla="*/ 174 w 1106"/>
                <a:gd name="T21" fmla="*/ 1222 h 1370"/>
                <a:gd name="T22" fmla="*/ 54 w 1106"/>
                <a:gd name="T23" fmla="*/ 1186 h 1370"/>
                <a:gd name="T24" fmla="*/ 2 w 1106"/>
                <a:gd name="T25" fmla="*/ 1170 h 1370"/>
                <a:gd name="T26" fmla="*/ 0 w 1106"/>
                <a:gd name="T27" fmla="*/ 1158 h 1370"/>
                <a:gd name="T28" fmla="*/ 0 w 1106"/>
                <a:gd name="T29" fmla="*/ 930 h 1370"/>
                <a:gd name="T30" fmla="*/ 0 w 1106"/>
                <a:gd name="T31" fmla="*/ 930 h 1370"/>
                <a:gd name="T32" fmla="*/ 2 w 1106"/>
                <a:gd name="T33" fmla="*/ 882 h 1370"/>
                <a:gd name="T34" fmla="*/ 4 w 1106"/>
                <a:gd name="T35" fmla="*/ 836 h 1370"/>
                <a:gd name="T36" fmla="*/ 10 w 1106"/>
                <a:gd name="T37" fmla="*/ 790 h 1370"/>
                <a:gd name="T38" fmla="*/ 18 w 1106"/>
                <a:gd name="T39" fmla="*/ 744 h 1370"/>
                <a:gd name="T40" fmla="*/ 28 w 1106"/>
                <a:gd name="T41" fmla="*/ 700 h 1370"/>
                <a:gd name="T42" fmla="*/ 40 w 1106"/>
                <a:gd name="T43" fmla="*/ 658 h 1370"/>
                <a:gd name="T44" fmla="*/ 56 w 1106"/>
                <a:gd name="T45" fmla="*/ 614 h 1370"/>
                <a:gd name="T46" fmla="*/ 72 w 1106"/>
                <a:gd name="T47" fmla="*/ 572 h 1370"/>
                <a:gd name="T48" fmla="*/ 90 w 1106"/>
                <a:gd name="T49" fmla="*/ 532 h 1370"/>
                <a:gd name="T50" fmla="*/ 110 w 1106"/>
                <a:gd name="T51" fmla="*/ 492 h 1370"/>
                <a:gd name="T52" fmla="*/ 132 w 1106"/>
                <a:gd name="T53" fmla="*/ 454 h 1370"/>
                <a:gd name="T54" fmla="*/ 154 w 1106"/>
                <a:gd name="T55" fmla="*/ 416 h 1370"/>
                <a:gd name="T56" fmla="*/ 180 w 1106"/>
                <a:gd name="T57" fmla="*/ 380 h 1370"/>
                <a:gd name="T58" fmla="*/ 208 w 1106"/>
                <a:gd name="T59" fmla="*/ 346 h 1370"/>
                <a:gd name="T60" fmla="*/ 236 w 1106"/>
                <a:gd name="T61" fmla="*/ 312 h 1370"/>
                <a:gd name="T62" fmla="*/ 266 w 1106"/>
                <a:gd name="T63" fmla="*/ 280 h 1370"/>
                <a:gd name="T64" fmla="*/ 298 w 1106"/>
                <a:gd name="T65" fmla="*/ 248 h 1370"/>
                <a:gd name="T66" fmla="*/ 330 w 1106"/>
                <a:gd name="T67" fmla="*/ 220 h 1370"/>
                <a:gd name="T68" fmla="*/ 364 w 1106"/>
                <a:gd name="T69" fmla="*/ 192 h 1370"/>
                <a:gd name="T70" fmla="*/ 400 w 1106"/>
                <a:gd name="T71" fmla="*/ 166 h 1370"/>
                <a:gd name="T72" fmla="*/ 436 w 1106"/>
                <a:gd name="T73" fmla="*/ 142 h 1370"/>
                <a:gd name="T74" fmla="*/ 476 w 1106"/>
                <a:gd name="T75" fmla="*/ 118 h 1370"/>
                <a:gd name="T76" fmla="*/ 514 w 1106"/>
                <a:gd name="T77" fmla="*/ 98 h 1370"/>
                <a:gd name="T78" fmla="*/ 554 w 1106"/>
                <a:gd name="T79" fmla="*/ 78 h 1370"/>
                <a:gd name="T80" fmla="*/ 596 w 1106"/>
                <a:gd name="T81" fmla="*/ 62 h 1370"/>
                <a:gd name="T82" fmla="*/ 638 w 1106"/>
                <a:gd name="T83" fmla="*/ 46 h 1370"/>
                <a:gd name="T84" fmla="*/ 682 w 1106"/>
                <a:gd name="T85" fmla="*/ 34 h 1370"/>
                <a:gd name="T86" fmla="*/ 726 w 1106"/>
                <a:gd name="T87" fmla="*/ 22 h 1370"/>
                <a:gd name="T88" fmla="*/ 770 w 1106"/>
                <a:gd name="T89" fmla="*/ 14 h 1370"/>
                <a:gd name="T90" fmla="*/ 816 w 1106"/>
                <a:gd name="T91" fmla="*/ 6 h 1370"/>
                <a:gd name="T92" fmla="*/ 862 w 1106"/>
                <a:gd name="T93" fmla="*/ 2 h 1370"/>
                <a:gd name="T94" fmla="*/ 908 w 1106"/>
                <a:gd name="T95" fmla="*/ 0 h 1370"/>
                <a:gd name="T96" fmla="*/ 986 w 1106"/>
                <a:gd name="T97" fmla="*/ 184 h 1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06" h="1370">
                  <a:moveTo>
                    <a:pt x="986" y="184"/>
                  </a:moveTo>
                  <a:lnTo>
                    <a:pt x="1106" y="250"/>
                  </a:lnTo>
                  <a:lnTo>
                    <a:pt x="938" y="1370"/>
                  </a:lnTo>
                  <a:lnTo>
                    <a:pt x="938" y="1370"/>
                  </a:lnTo>
                  <a:lnTo>
                    <a:pt x="836" y="1360"/>
                  </a:lnTo>
                  <a:lnTo>
                    <a:pt x="734" y="1344"/>
                  </a:lnTo>
                  <a:lnTo>
                    <a:pt x="626" y="1328"/>
                  </a:lnTo>
                  <a:lnTo>
                    <a:pt x="518" y="1306"/>
                  </a:lnTo>
                  <a:lnTo>
                    <a:pt x="406" y="1282"/>
                  </a:lnTo>
                  <a:lnTo>
                    <a:pt x="292" y="1254"/>
                  </a:lnTo>
                  <a:lnTo>
                    <a:pt x="174" y="1222"/>
                  </a:lnTo>
                  <a:lnTo>
                    <a:pt x="54" y="1186"/>
                  </a:lnTo>
                  <a:lnTo>
                    <a:pt x="2" y="1170"/>
                  </a:lnTo>
                  <a:lnTo>
                    <a:pt x="0" y="1158"/>
                  </a:lnTo>
                  <a:lnTo>
                    <a:pt x="0" y="930"/>
                  </a:lnTo>
                  <a:lnTo>
                    <a:pt x="0" y="930"/>
                  </a:lnTo>
                  <a:lnTo>
                    <a:pt x="2" y="882"/>
                  </a:lnTo>
                  <a:lnTo>
                    <a:pt x="4" y="836"/>
                  </a:lnTo>
                  <a:lnTo>
                    <a:pt x="10" y="790"/>
                  </a:lnTo>
                  <a:lnTo>
                    <a:pt x="18" y="744"/>
                  </a:lnTo>
                  <a:lnTo>
                    <a:pt x="28" y="700"/>
                  </a:lnTo>
                  <a:lnTo>
                    <a:pt x="40" y="658"/>
                  </a:lnTo>
                  <a:lnTo>
                    <a:pt x="56" y="614"/>
                  </a:lnTo>
                  <a:lnTo>
                    <a:pt x="72" y="572"/>
                  </a:lnTo>
                  <a:lnTo>
                    <a:pt x="90" y="532"/>
                  </a:lnTo>
                  <a:lnTo>
                    <a:pt x="110" y="492"/>
                  </a:lnTo>
                  <a:lnTo>
                    <a:pt x="132" y="454"/>
                  </a:lnTo>
                  <a:lnTo>
                    <a:pt x="154" y="416"/>
                  </a:lnTo>
                  <a:lnTo>
                    <a:pt x="180" y="380"/>
                  </a:lnTo>
                  <a:lnTo>
                    <a:pt x="208" y="346"/>
                  </a:lnTo>
                  <a:lnTo>
                    <a:pt x="236" y="312"/>
                  </a:lnTo>
                  <a:lnTo>
                    <a:pt x="266" y="280"/>
                  </a:lnTo>
                  <a:lnTo>
                    <a:pt x="298" y="248"/>
                  </a:lnTo>
                  <a:lnTo>
                    <a:pt x="330" y="220"/>
                  </a:lnTo>
                  <a:lnTo>
                    <a:pt x="364" y="192"/>
                  </a:lnTo>
                  <a:lnTo>
                    <a:pt x="400" y="166"/>
                  </a:lnTo>
                  <a:lnTo>
                    <a:pt x="436" y="142"/>
                  </a:lnTo>
                  <a:lnTo>
                    <a:pt x="476" y="118"/>
                  </a:lnTo>
                  <a:lnTo>
                    <a:pt x="514" y="98"/>
                  </a:lnTo>
                  <a:lnTo>
                    <a:pt x="554" y="78"/>
                  </a:lnTo>
                  <a:lnTo>
                    <a:pt x="596" y="62"/>
                  </a:lnTo>
                  <a:lnTo>
                    <a:pt x="638" y="46"/>
                  </a:lnTo>
                  <a:lnTo>
                    <a:pt x="682" y="34"/>
                  </a:lnTo>
                  <a:lnTo>
                    <a:pt x="726" y="22"/>
                  </a:lnTo>
                  <a:lnTo>
                    <a:pt x="770" y="14"/>
                  </a:lnTo>
                  <a:lnTo>
                    <a:pt x="816" y="6"/>
                  </a:lnTo>
                  <a:lnTo>
                    <a:pt x="862" y="2"/>
                  </a:lnTo>
                  <a:lnTo>
                    <a:pt x="908" y="0"/>
                  </a:lnTo>
                  <a:lnTo>
                    <a:pt x="986" y="1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60" name="Freeform 35"/>
            <p:cNvSpPr>
              <a:spLocks/>
            </p:cNvSpPr>
            <p:nvPr/>
          </p:nvSpPr>
          <p:spPr bwMode="auto">
            <a:xfrm>
              <a:off x="3973" y="2357"/>
              <a:ext cx="1106" cy="1384"/>
            </a:xfrm>
            <a:custGeom>
              <a:avLst/>
              <a:gdLst>
                <a:gd name="T0" fmla="*/ 1106 w 1106"/>
                <a:gd name="T1" fmla="*/ 928 h 1384"/>
                <a:gd name="T2" fmla="*/ 1106 w 1106"/>
                <a:gd name="T3" fmla="*/ 1158 h 1384"/>
                <a:gd name="T4" fmla="*/ 1102 w 1106"/>
                <a:gd name="T5" fmla="*/ 1158 h 1384"/>
                <a:gd name="T6" fmla="*/ 1052 w 1106"/>
                <a:gd name="T7" fmla="*/ 1184 h 1384"/>
                <a:gd name="T8" fmla="*/ 1052 w 1106"/>
                <a:gd name="T9" fmla="*/ 1184 h 1384"/>
                <a:gd name="T10" fmla="*/ 1032 w 1106"/>
                <a:gd name="T11" fmla="*/ 1194 h 1384"/>
                <a:gd name="T12" fmla="*/ 982 w 1106"/>
                <a:gd name="T13" fmla="*/ 1214 h 1384"/>
                <a:gd name="T14" fmla="*/ 908 w 1106"/>
                <a:gd name="T15" fmla="*/ 1242 h 1384"/>
                <a:gd name="T16" fmla="*/ 862 w 1106"/>
                <a:gd name="T17" fmla="*/ 1258 h 1384"/>
                <a:gd name="T18" fmla="*/ 808 w 1106"/>
                <a:gd name="T19" fmla="*/ 1274 h 1384"/>
                <a:gd name="T20" fmla="*/ 750 w 1106"/>
                <a:gd name="T21" fmla="*/ 1290 h 1384"/>
                <a:gd name="T22" fmla="*/ 684 w 1106"/>
                <a:gd name="T23" fmla="*/ 1308 h 1384"/>
                <a:gd name="T24" fmla="*/ 614 w 1106"/>
                <a:gd name="T25" fmla="*/ 1324 h 1384"/>
                <a:gd name="T26" fmla="*/ 536 w 1106"/>
                <a:gd name="T27" fmla="*/ 1338 h 1384"/>
                <a:gd name="T28" fmla="*/ 454 w 1106"/>
                <a:gd name="T29" fmla="*/ 1352 h 1384"/>
                <a:gd name="T30" fmla="*/ 364 w 1106"/>
                <a:gd name="T31" fmla="*/ 1364 h 1384"/>
                <a:gd name="T32" fmla="*/ 270 w 1106"/>
                <a:gd name="T33" fmla="*/ 1376 h 1384"/>
                <a:gd name="T34" fmla="*/ 170 w 1106"/>
                <a:gd name="T35" fmla="*/ 1384 h 1384"/>
                <a:gd name="T36" fmla="*/ 0 w 1106"/>
                <a:gd name="T37" fmla="*/ 248 h 1384"/>
                <a:gd name="T38" fmla="*/ 120 w 1106"/>
                <a:gd name="T39" fmla="*/ 184 h 1384"/>
                <a:gd name="T40" fmla="*/ 198 w 1106"/>
                <a:gd name="T41" fmla="*/ 0 h 1384"/>
                <a:gd name="T42" fmla="*/ 198 w 1106"/>
                <a:gd name="T43" fmla="*/ 0 h 1384"/>
                <a:gd name="T44" fmla="*/ 244 w 1106"/>
                <a:gd name="T45" fmla="*/ 2 h 1384"/>
                <a:gd name="T46" fmla="*/ 290 w 1106"/>
                <a:gd name="T47" fmla="*/ 6 h 1384"/>
                <a:gd name="T48" fmla="*/ 336 w 1106"/>
                <a:gd name="T49" fmla="*/ 14 h 1384"/>
                <a:gd name="T50" fmla="*/ 380 w 1106"/>
                <a:gd name="T51" fmla="*/ 22 h 1384"/>
                <a:gd name="T52" fmla="*/ 424 w 1106"/>
                <a:gd name="T53" fmla="*/ 34 h 1384"/>
                <a:gd name="T54" fmla="*/ 468 w 1106"/>
                <a:gd name="T55" fmla="*/ 46 h 1384"/>
                <a:gd name="T56" fmla="*/ 510 w 1106"/>
                <a:gd name="T57" fmla="*/ 62 h 1384"/>
                <a:gd name="T58" fmla="*/ 552 w 1106"/>
                <a:gd name="T59" fmla="*/ 78 h 1384"/>
                <a:gd name="T60" fmla="*/ 592 w 1106"/>
                <a:gd name="T61" fmla="*/ 98 h 1384"/>
                <a:gd name="T62" fmla="*/ 632 w 1106"/>
                <a:gd name="T63" fmla="*/ 118 h 1384"/>
                <a:gd name="T64" fmla="*/ 670 w 1106"/>
                <a:gd name="T65" fmla="*/ 140 h 1384"/>
                <a:gd name="T66" fmla="*/ 706 w 1106"/>
                <a:gd name="T67" fmla="*/ 166 h 1384"/>
                <a:gd name="T68" fmla="*/ 742 w 1106"/>
                <a:gd name="T69" fmla="*/ 192 h 1384"/>
                <a:gd name="T70" fmla="*/ 776 w 1106"/>
                <a:gd name="T71" fmla="*/ 218 h 1384"/>
                <a:gd name="T72" fmla="*/ 808 w 1106"/>
                <a:gd name="T73" fmla="*/ 248 h 1384"/>
                <a:gd name="T74" fmla="*/ 840 w 1106"/>
                <a:gd name="T75" fmla="*/ 278 h 1384"/>
                <a:gd name="T76" fmla="*/ 870 w 1106"/>
                <a:gd name="T77" fmla="*/ 312 h 1384"/>
                <a:gd name="T78" fmla="*/ 898 w 1106"/>
                <a:gd name="T79" fmla="*/ 344 h 1384"/>
                <a:gd name="T80" fmla="*/ 926 w 1106"/>
                <a:gd name="T81" fmla="*/ 380 h 1384"/>
                <a:gd name="T82" fmla="*/ 952 w 1106"/>
                <a:gd name="T83" fmla="*/ 416 h 1384"/>
                <a:gd name="T84" fmla="*/ 974 w 1106"/>
                <a:gd name="T85" fmla="*/ 452 h 1384"/>
                <a:gd name="T86" fmla="*/ 996 w 1106"/>
                <a:gd name="T87" fmla="*/ 492 h 1384"/>
                <a:gd name="T88" fmla="*/ 1016 w 1106"/>
                <a:gd name="T89" fmla="*/ 532 h 1384"/>
                <a:gd name="T90" fmla="*/ 1034 w 1106"/>
                <a:gd name="T91" fmla="*/ 572 h 1384"/>
                <a:gd name="T92" fmla="*/ 1052 w 1106"/>
                <a:gd name="T93" fmla="*/ 614 h 1384"/>
                <a:gd name="T94" fmla="*/ 1066 w 1106"/>
                <a:gd name="T95" fmla="*/ 656 h 1384"/>
                <a:gd name="T96" fmla="*/ 1078 w 1106"/>
                <a:gd name="T97" fmla="*/ 700 h 1384"/>
                <a:gd name="T98" fmla="*/ 1088 w 1106"/>
                <a:gd name="T99" fmla="*/ 744 h 1384"/>
                <a:gd name="T100" fmla="*/ 1096 w 1106"/>
                <a:gd name="T101" fmla="*/ 788 h 1384"/>
                <a:gd name="T102" fmla="*/ 1102 w 1106"/>
                <a:gd name="T103" fmla="*/ 834 h 1384"/>
                <a:gd name="T104" fmla="*/ 1104 w 1106"/>
                <a:gd name="T105" fmla="*/ 882 h 1384"/>
                <a:gd name="T106" fmla="*/ 1106 w 1106"/>
                <a:gd name="T107" fmla="*/ 928 h 1384"/>
                <a:gd name="T108" fmla="*/ 1106 w 1106"/>
                <a:gd name="T109" fmla="*/ 928 h 1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06" h="1384">
                  <a:moveTo>
                    <a:pt x="1106" y="928"/>
                  </a:moveTo>
                  <a:lnTo>
                    <a:pt x="1106" y="1158"/>
                  </a:lnTo>
                  <a:lnTo>
                    <a:pt x="1102" y="1158"/>
                  </a:lnTo>
                  <a:lnTo>
                    <a:pt x="1052" y="1184"/>
                  </a:lnTo>
                  <a:lnTo>
                    <a:pt x="1052" y="1184"/>
                  </a:lnTo>
                  <a:lnTo>
                    <a:pt x="1032" y="1194"/>
                  </a:lnTo>
                  <a:lnTo>
                    <a:pt x="982" y="1214"/>
                  </a:lnTo>
                  <a:lnTo>
                    <a:pt x="908" y="1242"/>
                  </a:lnTo>
                  <a:lnTo>
                    <a:pt x="862" y="1258"/>
                  </a:lnTo>
                  <a:lnTo>
                    <a:pt x="808" y="1274"/>
                  </a:lnTo>
                  <a:lnTo>
                    <a:pt x="750" y="1290"/>
                  </a:lnTo>
                  <a:lnTo>
                    <a:pt x="684" y="1308"/>
                  </a:lnTo>
                  <a:lnTo>
                    <a:pt x="614" y="1324"/>
                  </a:lnTo>
                  <a:lnTo>
                    <a:pt x="536" y="1338"/>
                  </a:lnTo>
                  <a:lnTo>
                    <a:pt x="454" y="1352"/>
                  </a:lnTo>
                  <a:lnTo>
                    <a:pt x="364" y="1364"/>
                  </a:lnTo>
                  <a:lnTo>
                    <a:pt x="270" y="1376"/>
                  </a:lnTo>
                  <a:lnTo>
                    <a:pt x="170" y="1384"/>
                  </a:lnTo>
                  <a:lnTo>
                    <a:pt x="0" y="248"/>
                  </a:lnTo>
                  <a:lnTo>
                    <a:pt x="120" y="184"/>
                  </a:lnTo>
                  <a:lnTo>
                    <a:pt x="198" y="0"/>
                  </a:lnTo>
                  <a:lnTo>
                    <a:pt x="198" y="0"/>
                  </a:lnTo>
                  <a:lnTo>
                    <a:pt x="244" y="2"/>
                  </a:lnTo>
                  <a:lnTo>
                    <a:pt x="290" y="6"/>
                  </a:lnTo>
                  <a:lnTo>
                    <a:pt x="336" y="14"/>
                  </a:lnTo>
                  <a:lnTo>
                    <a:pt x="380" y="22"/>
                  </a:lnTo>
                  <a:lnTo>
                    <a:pt x="424" y="34"/>
                  </a:lnTo>
                  <a:lnTo>
                    <a:pt x="468" y="46"/>
                  </a:lnTo>
                  <a:lnTo>
                    <a:pt x="510" y="62"/>
                  </a:lnTo>
                  <a:lnTo>
                    <a:pt x="552" y="78"/>
                  </a:lnTo>
                  <a:lnTo>
                    <a:pt x="592" y="98"/>
                  </a:lnTo>
                  <a:lnTo>
                    <a:pt x="632" y="118"/>
                  </a:lnTo>
                  <a:lnTo>
                    <a:pt x="670" y="140"/>
                  </a:lnTo>
                  <a:lnTo>
                    <a:pt x="706" y="166"/>
                  </a:lnTo>
                  <a:lnTo>
                    <a:pt x="742" y="192"/>
                  </a:lnTo>
                  <a:lnTo>
                    <a:pt x="776" y="218"/>
                  </a:lnTo>
                  <a:lnTo>
                    <a:pt x="808" y="248"/>
                  </a:lnTo>
                  <a:lnTo>
                    <a:pt x="840" y="278"/>
                  </a:lnTo>
                  <a:lnTo>
                    <a:pt x="870" y="312"/>
                  </a:lnTo>
                  <a:lnTo>
                    <a:pt x="898" y="344"/>
                  </a:lnTo>
                  <a:lnTo>
                    <a:pt x="926" y="380"/>
                  </a:lnTo>
                  <a:lnTo>
                    <a:pt x="952" y="416"/>
                  </a:lnTo>
                  <a:lnTo>
                    <a:pt x="974" y="452"/>
                  </a:lnTo>
                  <a:lnTo>
                    <a:pt x="996" y="492"/>
                  </a:lnTo>
                  <a:lnTo>
                    <a:pt x="1016" y="532"/>
                  </a:lnTo>
                  <a:lnTo>
                    <a:pt x="1034" y="572"/>
                  </a:lnTo>
                  <a:lnTo>
                    <a:pt x="1052" y="614"/>
                  </a:lnTo>
                  <a:lnTo>
                    <a:pt x="1066" y="656"/>
                  </a:lnTo>
                  <a:lnTo>
                    <a:pt x="1078" y="700"/>
                  </a:lnTo>
                  <a:lnTo>
                    <a:pt x="1088" y="744"/>
                  </a:lnTo>
                  <a:lnTo>
                    <a:pt x="1096" y="788"/>
                  </a:lnTo>
                  <a:lnTo>
                    <a:pt x="1102" y="834"/>
                  </a:lnTo>
                  <a:lnTo>
                    <a:pt x="1104" y="882"/>
                  </a:lnTo>
                  <a:lnTo>
                    <a:pt x="1106" y="928"/>
                  </a:lnTo>
                  <a:lnTo>
                    <a:pt x="1106" y="9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066" name="Рисунок 2065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212" y="4881656"/>
            <a:ext cx="208645" cy="237600"/>
          </a:xfrm>
          <a:prstGeom prst="rect">
            <a:avLst/>
          </a:prstGeom>
        </p:spPr>
      </p:pic>
      <p:grpSp>
        <p:nvGrpSpPr>
          <p:cNvPr id="2068" name="Group 43"/>
          <p:cNvGrpSpPr>
            <a:grpSpLocks noChangeAspect="1"/>
          </p:cNvGrpSpPr>
          <p:nvPr/>
        </p:nvGrpSpPr>
        <p:grpSpPr bwMode="auto">
          <a:xfrm>
            <a:off x="6178550" y="6261100"/>
            <a:ext cx="250062" cy="194400"/>
            <a:chOff x="3900" y="3904"/>
            <a:chExt cx="301" cy="234"/>
          </a:xfrm>
        </p:grpSpPr>
        <p:sp>
          <p:nvSpPr>
            <p:cNvPr id="2069" name="AutoShape 42"/>
            <p:cNvSpPr>
              <a:spLocks noChangeAspect="1" noChangeArrowheads="1" noTextEdit="1"/>
            </p:cNvSpPr>
            <p:nvPr/>
          </p:nvSpPr>
          <p:spPr bwMode="auto">
            <a:xfrm>
              <a:off x="3900" y="3904"/>
              <a:ext cx="301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70" name="Freeform 44"/>
            <p:cNvSpPr>
              <a:spLocks/>
            </p:cNvSpPr>
            <p:nvPr/>
          </p:nvSpPr>
          <p:spPr bwMode="auto">
            <a:xfrm>
              <a:off x="3902" y="4058"/>
              <a:ext cx="299" cy="80"/>
            </a:xfrm>
            <a:custGeom>
              <a:avLst/>
              <a:gdLst>
                <a:gd name="T0" fmla="*/ 1790 w 1791"/>
                <a:gd name="T1" fmla="*/ 0 h 482"/>
                <a:gd name="T2" fmla="*/ 1746 w 1791"/>
                <a:gd name="T3" fmla="*/ 22 h 482"/>
                <a:gd name="T4" fmla="*/ 1653 w 1791"/>
                <a:gd name="T5" fmla="*/ 59 h 482"/>
                <a:gd name="T6" fmla="*/ 1605 w 1791"/>
                <a:gd name="T7" fmla="*/ 75 h 482"/>
                <a:gd name="T8" fmla="*/ 1529 w 1791"/>
                <a:gd name="T9" fmla="*/ 96 h 482"/>
                <a:gd name="T10" fmla="*/ 1448 w 1791"/>
                <a:gd name="T11" fmla="*/ 115 h 482"/>
                <a:gd name="T12" fmla="*/ 1360 w 1791"/>
                <a:gd name="T13" fmla="*/ 130 h 482"/>
                <a:gd name="T14" fmla="*/ 1271 w 1791"/>
                <a:gd name="T15" fmla="*/ 144 h 482"/>
                <a:gd name="T16" fmla="*/ 1177 w 1791"/>
                <a:gd name="T17" fmla="*/ 154 h 482"/>
                <a:gd name="T18" fmla="*/ 1079 w 1791"/>
                <a:gd name="T19" fmla="*/ 161 h 482"/>
                <a:gd name="T20" fmla="*/ 980 w 1791"/>
                <a:gd name="T21" fmla="*/ 166 h 482"/>
                <a:gd name="T22" fmla="*/ 879 w 1791"/>
                <a:gd name="T23" fmla="*/ 168 h 482"/>
                <a:gd name="T24" fmla="*/ 789 w 1791"/>
                <a:gd name="T25" fmla="*/ 167 h 482"/>
                <a:gd name="T26" fmla="*/ 613 w 1791"/>
                <a:gd name="T27" fmla="*/ 157 h 482"/>
                <a:gd name="T28" fmla="*/ 445 w 1791"/>
                <a:gd name="T29" fmla="*/ 137 h 482"/>
                <a:gd name="T30" fmla="*/ 327 w 1791"/>
                <a:gd name="T31" fmla="*/ 117 h 482"/>
                <a:gd name="T32" fmla="*/ 253 w 1791"/>
                <a:gd name="T33" fmla="*/ 101 h 482"/>
                <a:gd name="T34" fmla="*/ 218 w 1791"/>
                <a:gd name="T35" fmla="*/ 92 h 482"/>
                <a:gd name="T36" fmla="*/ 163 w 1791"/>
                <a:gd name="T37" fmla="*/ 76 h 482"/>
                <a:gd name="T38" fmla="*/ 107 w 1791"/>
                <a:gd name="T39" fmla="*/ 58 h 482"/>
                <a:gd name="T40" fmla="*/ 53 w 1791"/>
                <a:gd name="T41" fmla="*/ 36 h 482"/>
                <a:gd name="T42" fmla="*/ 0 w 1791"/>
                <a:gd name="T43" fmla="*/ 11 h 482"/>
                <a:gd name="T44" fmla="*/ 4 w 1791"/>
                <a:gd name="T45" fmla="*/ 267 h 482"/>
                <a:gd name="T46" fmla="*/ 4 w 1791"/>
                <a:gd name="T47" fmla="*/ 269 h 482"/>
                <a:gd name="T48" fmla="*/ 6 w 1791"/>
                <a:gd name="T49" fmla="*/ 276 h 482"/>
                <a:gd name="T50" fmla="*/ 13 w 1791"/>
                <a:gd name="T51" fmla="*/ 287 h 482"/>
                <a:gd name="T52" fmla="*/ 26 w 1791"/>
                <a:gd name="T53" fmla="*/ 301 h 482"/>
                <a:gd name="T54" fmla="*/ 46 w 1791"/>
                <a:gd name="T55" fmla="*/ 318 h 482"/>
                <a:gd name="T56" fmla="*/ 76 w 1791"/>
                <a:gd name="T57" fmla="*/ 336 h 482"/>
                <a:gd name="T58" fmla="*/ 115 w 1791"/>
                <a:gd name="T59" fmla="*/ 356 h 482"/>
                <a:gd name="T60" fmla="*/ 165 w 1791"/>
                <a:gd name="T61" fmla="*/ 377 h 482"/>
                <a:gd name="T62" fmla="*/ 228 w 1791"/>
                <a:gd name="T63" fmla="*/ 398 h 482"/>
                <a:gd name="T64" fmla="*/ 262 w 1791"/>
                <a:gd name="T65" fmla="*/ 408 h 482"/>
                <a:gd name="T66" fmla="*/ 334 w 1791"/>
                <a:gd name="T67" fmla="*/ 426 h 482"/>
                <a:gd name="T68" fmla="*/ 410 w 1791"/>
                <a:gd name="T69" fmla="*/ 441 h 482"/>
                <a:gd name="T70" fmla="*/ 490 w 1791"/>
                <a:gd name="T71" fmla="*/ 455 h 482"/>
                <a:gd name="T72" fmla="*/ 575 w 1791"/>
                <a:gd name="T73" fmla="*/ 465 h 482"/>
                <a:gd name="T74" fmla="*/ 664 w 1791"/>
                <a:gd name="T75" fmla="*/ 473 h 482"/>
                <a:gd name="T76" fmla="*/ 755 w 1791"/>
                <a:gd name="T77" fmla="*/ 479 h 482"/>
                <a:gd name="T78" fmla="*/ 848 w 1791"/>
                <a:gd name="T79" fmla="*/ 482 h 482"/>
                <a:gd name="T80" fmla="*/ 896 w 1791"/>
                <a:gd name="T81" fmla="*/ 482 h 482"/>
                <a:gd name="T82" fmla="*/ 990 w 1791"/>
                <a:gd name="T83" fmla="*/ 481 h 482"/>
                <a:gd name="T84" fmla="*/ 1083 w 1791"/>
                <a:gd name="T85" fmla="*/ 476 h 482"/>
                <a:gd name="T86" fmla="*/ 1172 w 1791"/>
                <a:gd name="T87" fmla="*/ 470 h 482"/>
                <a:gd name="T88" fmla="*/ 1258 w 1791"/>
                <a:gd name="T89" fmla="*/ 459 h 482"/>
                <a:gd name="T90" fmla="*/ 1342 w 1791"/>
                <a:gd name="T91" fmla="*/ 447 h 482"/>
                <a:gd name="T92" fmla="*/ 1422 w 1791"/>
                <a:gd name="T93" fmla="*/ 432 h 482"/>
                <a:gd name="T94" fmla="*/ 1495 w 1791"/>
                <a:gd name="T95" fmla="*/ 415 h 482"/>
                <a:gd name="T96" fmla="*/ 1565 w 1791"/>
                <a:gd name="T97" fmla="*/ 396 h 482"/>
                <a:gd name="T98" fmla="*/ 1598 w 1791"/>
                <a:gd name="T99" fmla="*/ 384 h 482"/>
                <a:gd name="T100" fmla="*/ 1655 w 1791"/>
                <a:gd name="T101" fmla="*/ 363 h 482"/>
                <a:gd name="T102" fmla="*/ 1699 w 1791"/>
                <a:gd name="T103" fmla="*/ 341 h 482"/>
                <a:gd name="T104" fmla="*/ 1734 w 1791"/>
                <a:gd name="T105" fmla="*/ 322 h 482"/>
                <a:gd name="T106" fmla="*/ 1759 w 1791"/>
                <a:gd name="T107" fmla="*/ 304 h 482"/>
                <a:gd name="T108" fmla="*/ 1776 w 1791"/>
                <a:gd name="T109" fmla="*/ 288 h 482"/>
                <a:gd name="T110" fmla="*/ 1786 w 1791"/>
                <a:gd name="T111" fmla="*/ 276 h 482"/>
                <a:gd name="T112" fmla="*/ 1791 w 1791"/>
                <a:gd name="T113" fmla="*/ 268 h 482"/>
                <a:gd name="T114" fmla="*/ 1790 w 1791"/>
                <a:gd name="T115" fmla="*/ 264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791" h="482">
                  <a:moveTo>
                    <a:pt x="1790" y="264"/>
                  </a:moveTo>
                  <a:lnTo>
                    <a:pt x="1790" y="0"/>
                  </a:lnTo>
                  <a:lnTo>
                    <a:pt x="1790" y="0"/>
                  </a:lnTo>
                  <a:lnTo>
                    <a:pt x="1746" y="22"/>
                  </a:lnTo>
                  <a:lnTo>
                    <a:pt x="1700" y="42"/>
                  </a:lnTo>
                  <a:lnTo>
                    <a:pt x="1653" y="59"/>
                  </a:lnTo>
                  <a:lnTo>
                    <a:pt x="1605" y="75"/>
                  </a:lnTo>
                  <a:lnTo>
                    <a:pt x="1605" y="75"/>
                  </a:lnTo>
                  <a:lnTo>
                    <a:pt x="1568" y="86"/>
                  </a:lnTo>
                  <a:lnTo>
                    <a:pt x="1529" y="96"/>
                  </a:lnTo>
                  <a:lnTo>
                    <a:pt x="1488" y="105"/>
                  </a:lnTo>
                  <a:lnTo>
                    <a:pt x="1448" y="115"/>
                  </a:lnTo>
                  <a:lnTo>
                    <a:pt x="1405" y="124"/>
                  </a:lnTo>
                  <a:lnTo>
                    <a:pt x="1360" y="130"/>
                  </a:lnTo>
                  <a:lnTo>
                    <a:pt x="1316" y="137"/>
                  </a:lnTo>
                  <a:lnTo>
                    <a:pt x="1271" y="144"/>
                  </a:lnTo>
                  <a:lnTo>
                    <a:pt x="1223" y="150"/>
                  </a:lnTo>
                  <a:lnTo>
                    <a:pt x="1177" y="154"/>
                  </a:lnTo>
                  <a:lnTo>
                    <a:pt x="1128" y="159"/>
                  </a:lnTo>
                  <a:lnTo>
                    <a:pt x="1079" y="161"/>
                  </a:lnTo>
                  <a:lnTo>
                    <a:pt x="1031" y="164"/>
                  </a:lnTo>
                  <a:lnTo>
                    <a:pt x="980" y="166"/>
                  </a:lnTo>
                  <a:lnTo>
                    <a:pt x="930" y="167"/>
                  </a:lnTo>
                  <a:lnTo>
                    <a:pt x="879" y="168"/>
                  </a:lnTo>
                  <a:lnTo>
                    <a:pt x="879" y="168"/>
                  </a:lnTo>
                  <a:lnTo>
                    <a:pt x="789" y="167"/>
                  </a:lnTo>
                  <a:lnTo>
                    <a:pt x="700" y="162"/>
                  </a:lnTo>
                  <a:lnTo>
                    <a:pt x="613" y="157"/>
                  </a:lnTo>
                  <a:lnTo>
                    <a:pt x="528" y="147"/>
                  </a:lnTo>
                  <a:lnTo>
                    <a:pt x="445" y="137"/>
                  </a:lnTo>
                  <a:lnTo>
                    <a:pt x="366" y="124"/>
                  </a:lnTo>
                  <a:lnTo>
                    <a:pt x="327" y="117"/>
                  </a:lnTo>
                  <a:lnTo>
                    <a:pt x="290" y="109"/>
                  </a:lnTo>
                  <a:lnTo>
                    <a:pt x="253" y="101"/>
                  </a:lnTo>
                  <a:lnTo>
                    <a:pt x="218" y="92"/>
                  </a:lnTo>
                  <a:lnTo>
                    <a:pt x="218" y="92"/>
                  </a:lnTo>
                  <a:lnTo>
                    <a:pt x="190" y="84"/>
                  </a:lnTo>
                  <a:lnTo>
                    <a:pt x="163" y="76"/>
                  </a:lnTo>
                  <a:lnTo>
                    <a:pt x="134" y="67"/>
                  </a:lnTo>
                  <a:lnTo>
                    <a:pt x="107" y="58"/>
                  </a:lnTo>
                  <a:lnTo>
                    <a:pt x="80" y="48"/>
                  </a:lnTo>
                  <a:lnTo>
                    <a:pt x="53" y="36"/>
                  </a:lnTo>
                  <a:lnTo>
                    <a:pt x="26" y="24"/>
                  </a:lnTo>
                  <a:lnTo>
                    <a:pt x="0" y="11"/>
                  </a:lnTo>
                  <a:lnTo>
                    <a:pt x="4" y="267"/>
                  </a:lnTo>
                  <a:lnTo>
                    <a:pt x="4" y="267"/>
                  </a:lnTo>
                  <a:lnTo>
                    <a:pt x="4" y="269"/>
                  </a:lnTo>
                  <a:lnTo>
                    <a:pt x="4" y="269"/>
                  </a:lnTo>
                  <a:lnTo>
                    <a:pt x="4" y="272"/>
                  </a:lnTo>
                  <a:lnTo>
                    <a:pt x="6" y="276"/>
                  </a:lnTo>
                  <a:lnTo>
                    <a:pt x="9" y="281"/>
                  </a:lnTo>
                  <a:lnTo>
                    <a:pt x="13" y="287"/>
                  </a:lnTo>
                  <a:lnTo>
                    <a:pt x="19" y="294"/>
                  </a:lnTo>
                  <a:lnTo>
                    <a:pt x="26" y="301"/>
                  </a:lnTo>
                  <a:lnTo>
                    <a:pt x="35" y="308"/>
                  </a:lnTo>
                  <a:lnTo>
                    <a:pt x="46" y="318"/>
                  </a:lnTo>
                  <a:lnTo>
                    <a:pt x="60" y="327"/>
                  </a:lnTo>
                  <a:lnTo>
                    <a:pt x="76" y="336"/>
                  </a:lnTo>
                  <a:lnTo>
                    <a:pt x="94" y="346"/>
                  </a:lnTo>
                  <a:lnTo>
                    <a:pt x="115" y="356"/>
                  </a:lnTo>
                  <a:lnTo>
                    <a:pt x="139" y="366"/>
                  </a:lnTo>
                  <a:lnTo>
                    <a:pt x="165" y="377"/>
                  </a:lnTo>
                  <a:lnTo>
                    <a:pt x="196" y="388"/>
                  </a:lnTo>
                  <a:lnTo>
                    <a:pt x="228" y="398"/>
                  </a:lnTo>
                  <a:lnTo>
                    <a:pt x="228" y="398"/>
                  </a:lnTo>
                  <a:lnTo>
                    <a:pt x="262" y="408"/>
                  </a:lnTo>
                  <a:lnTo>
                    <a:pt x="296" y="417"/>
                  </a:lnTo>
                  <a:lnTo>
                    <a:pt x="334" y="426"/>
                  </a:lnTo>
                  <a:lnTo>
                    <a:pt x="371" y="434"/>
                  </a:lnTo>
                  <a:lnTo>
                    <a:pt x="410" y="441"/>
                  </a:lnTo>
                  <a:lnTo>
                    <a:pt x="449" y="448"/>
                  </a:lnTo>
                  <a:lnTo>
                    <a:pt x="490" y="455"/>
                  </a:lnTo>
                  <a:lnTo>
                    <a:pt x="532" y="460"/>
                  </a:lnTo>
                  <a:lnTo>
                    <a:pt x="575" y="465"/>
                  </a:lnTo>
                  <a:lnTo>
                    <a:pt x="619" y="470"/>
                  </a:lnTo>
                  <a:lnTo>
                    <a:pt x="664" y="473"/>
                  </a:lnTo>
                  <a:lnTo>
                    <a:pt x="709" y="476"/>
                  </a:lnTo>
                  <a:lnTo>
                    <a:pt x="755" y="479"/>
                  </a:lnTo>
                  <a:lnTo>
                    <a:pt x="802" y="481"/>
                  </a:lnTo>
                  <a:lnTo>
                    <a:pt x="848" y="482"/>
                  </a:lnTo>
                  <a:lnTo>
                    <a:pt x="896" y="482"/>
                  </a:lnTo>
                  <a:lnTo>
                    <a:pt x="896" y="482"/>
                  </a:lnTo>
                  <a:lnTo>
                    <a:pt x="943" y="482"/>
                  </a:lnTo>
                  <a:lnTo>
                    <a:pt x="990" y="481"/>
                  </a:lnTo>
                  <a:lnTo>
                    <a:pt x="1036" y="479"/>
                  </a:lnTo>
                  <a:lnTo>
                    <a:pt x="1083" y="476"/>
                  </a:lnTo>
                  <a:lnTo>
                    <a:pt x="1127" y="473"/>
                  </a:lnTo>
                  <a:lnTo>
                    <a:pt x="1172" y="470"/>
                  </a:lnTo>
                  <a:lnTo>
                    <a:pt x="1215" y="465"/>
                  </a:lnTo>
                  <a:lnTo>
                    <a:pt x="1258" y="459"/>
                  </a:lnTo>
                  <a:lnTo>
                    <a:pt x="1300" y="454"/>
                  </a:lnTo>
                  <a:lnTo>
                    <a:pt x="1342" y="447"/>
                  </a:lnTo>
                  <a:lnTo>
                    <a:pt x="1382" y="440"/>
                  </a:lnTo>
                  <a:lnTo>
                    <a:pt x="1422" y="432"/>
                  </a:lnTo>
                  <a:lnTo>
                    <a:pt x="1459" y="424"/>
                  </a:lnTo>
                  <a:lnTo>
                    <a:pt x="1495" y="415"/>
                  </a:lnTo>
                  <a:lnTo>
                    <a:pt x="1531" y="406"/>
                  </a:lnTo>
                  <a:lnTo>
                    <a:pt x="1565" y="396"/>
                  </a:lnTo>
                  <a:lnTo>
                    <a:pt x="1565" y="396"/>
                  </a:lnTo>
                  <a:lnTo>
                    <a:pt x="1598" y="384"/>
                  </a:lnTo>
                  <a:lnTo>
                    <a:pt x="1628" y="374"/>
                  </a:lnTo>
                  <a:lnTo>
                    <a:pt x="1655" y="363"/>
                  </a:lnTo>
                  <a:lnTo>
                    <a:pt x="1679" y="353"/>
                  </a:lnTo>
                  <a:lnTo>
                    <a:pt x="1699" y="341"/>
                  </a:lnTo>
                  <a:lnTo>
                    <a:pt x="1718" y="332"/>
                  </a:lnTo>
                  <a:lnTo>
                    <a:pt x="1734" y="322"/>
                  </a:lnTo>
                  <a:lnTo>
                    <a:pt x="1748" y="313"/>
                  </a:lnTo>
                  <a:lnTo>
                    <a:pt x="1759" y="304"/>
                  </a:lnTo>
                  <a:lnTo>
                    <a:pt x="1768" y="296"/>
                  </a:lnTo>
                  <a:lnTo>
                    <a:pt x="1776" y="288"/>
                  </a:lnTo>
                  <a:lnTo>
                    <a:pt x="1782" y="282"/>
                  </a:lnTo>
                  <a:lnTo>
                    <a:pt x="1786" y="276"/>
                  </a:lnTo>
                  <a:lnTo>
                    <a:pt x="1789" y="271"/>
                  </a:lnTo>
                  <a:lnTo>
                    <a:pt x="1791" y="268"/>
                  </a:lnTo>
                  <a:lnTo>
                    <a:pt x="1791" y="264"/>
                  </a:lnTo>
                  <a:lnTo>
                    <a:pt x="1790" y="264"/>
                  </a:lnTo>
                  <a:lnTo>
                    <a:pt x="1790" y="2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71" name="Freeform 45"/>
            <p:cNvSpPr>
              <a:spLocks/>
            </p:cNvSpPr>
            <p:nvPr/>
          </p:nvSpPr>
          <p:spPr bwMode="auto">
            <a:xfrm>
              <a:off x="3901" y="3977"/>
              <a:ext cx="300" cy="79"/>
            </a:xfrm>
            <a:custGeom>
              <a:avLst/>
              <a:gdLst>
                <a:gd name="T0" fmla="*/ 1607 w 1800"/>
                <a:gd name="T1" fmla="*/ 75 h 478"/>
                <a:gd name="T2" fmla="*/ 1531 w 1800"/>
                <a:gd name="T3" fmla="*/ 96 h 478"/>
                <a:gd name="T4" fmla="*/ 1450 w 1800"/>
                <a:gd name="T5" fmla="*/ 114 h 478"/>
                <a:gd name="T6" fmla="*/ 1364 w 1800"/>
                <a:gd name="T7" fmla="*/ 130 h 478"/>
                <a:gd name="T8" fmla="*/ 1274 w 1800"/>
                <a:gd name="T9" fmla="*/ 142 h 478"/>
                <a:gd name="T10" fmla="*/ 1181 w 1800"/>
                <a:gd name="T11" fmla="*/ 152 h 478"/>
                <a:gd name="T12" fmla="*/ 1086 w 1800"/>
                <a:gd name="T13" fmla="*/ 159 h 478"/>
                <a:gd name="T14" fmla="*/ 989 w 1800"/>
                <a:gd name="T15" fmla="*/ 164 h 478"/>
                <a:gd name="T16" fmla="*/ 889 w 1800"/>
                <a:gd name="T17" fmla="*/ 165 h 478"/>
                <a:gd name="T18" fmla="*/ 840 w 1800"/>
                <a:gd name="T19" fmla="*/ 165 h 478"/>
                <a:gd name="T20" fmla="*/ 744 w 1800"/>
                <a:gd name="T21" fmla="*/ 162 h 478"/>
                <a:gd name="T22" fmla="*/ 650 w 1800"/>
                <a:gd name="T23" fmla="*/ 157 h 478"/>
                <a:gd name="T24" fmla="*/ 559 w 1800"/>
                <a:gd name="T25" fmla="*/ 148 h 478"/>
                <a:gd name="T26" fmla="*/ 471 w 1800"/>
                <a:gd name="T27" fmla="*/ 138 h 478"/>
                <a:gd name="T28" fmla="*/ 386 w 1800"/>
                <a:gd name="T29" fmla="*/ 124 h 478"/>
                <a:gd name="T30" fmla="*/ 304 w 1800"/>
                <a:gd name="T31" fmla="*/ 108 h 478"/>
                <a:gd name="T32" fmla="*/ 227 w 1800"/>
                <a:gd name="T33" fmla="*/ 90 h 478"/>
                <a:gd name="T34" fmla="*/ 191 w 1800"/>
                <a:gd name="T35" fmla="*/ 80 h 478"/>
                <a:gd name="T36" fmla="*/ 94 w 1800"/>
                <a:gd name="T37" fmla="*/ 47 h 478"/>
                <a:gd name="T38" fmla="*/ 0 w 1800"/>
                <a:gd name="T39" fmla="*/ 6 h 478"/>
                <a:gd name="T40" fmla="*/ 4 w 1800"/>
                <a:gd name="T41" fmla="*/ 282 h 478"/>
                <a:gd name="T42" fmla="*/ 11 w 1800"/>
                <a:gd name="T43" fmla="*/ 291 h 478"/>
                <a:gd name="T44" fmla="*/ 30 w 1800"/>
                <a:gd name="T45" fmla="*/ 307 h 478"/>
                <a:gd name="T46" fmla="*/ 55 w 1800"/>
                <a:gd name="T47" fmla="*/ 324 h 478"/>
                <a:gd name="T48" fmla="*/ 103 w 1800"/>
                <a:gd name="T49" fmla="*/ 349 h 478"/>
                <a:gd name="T50" fmla="*/ 185 w 1800"/>
                <a:gd name="T51" fmla="*/ 382 h 478"/>
                <a:gd name="T52" fmla="*/ 289 w 1800"/>
                <a:gd name="T53" fmla="*/ 412 h 478"/>
                <a:gd name="T54" fmla="*/ 412 w 1800"/>
                <a:gd name="T55" fmla="*/ 438 h 478"/>
                <a:gd name="T56" fmla="*/ 554 w 1800"/>
                <a:gd name="T57" fmla="*/ 459 h 478"/>
                <a:gd name="T58" fmla="*/ 712 w 1800"/>
                <a:gd name="T59" fmla="*/ 472 h 478"/>
                <a:gd name="T60" fmla="*/ 888 w 1800"/>
                <a:gd name="T61" fmla="*/ 478 h 478"/>
                <a:gd name="T62" fmla="*/ 936 w 1800"/>
                <a:gd name="T63" fmla="*/ 477 h 478"/>
                <a:gd name="T64" fmla="*/ 1030 w 1800"/>
                <a:gd name="T65" fmla="*/ 475 h 478"/>
                <a:gd name="T66" fmla="*/ 1120 w 1800"/>
                <a:gd name="T67" fmla="*/ 469 h 478"/>
                <a:gd name="T68" fmla="*/ 1210 w 1800"/>
                <a:gd name="T69" fmla="*/ 461 h 478"/>
                <a:gd name="T70" fmla="*/ 1296 w 1800"/>
                <a:gd name="T71" fmla="*/ 451 h 478"/>
                <a:gd name="T72" fmla="*/ 1377 w 1800"/>
                <a:gd name="T73" fmla="*/ 437 h 478"/>
                <a:gd name="T74" fmla="*/ 1456 w 1800"/>
                <a:gd name="T75" fmla="*/ 421 h 478"/>
                <a:gd name="T76" fmla="*/ 1528 w 1800"/>
                <a:gd name="T77" fmla="*/ 403 h 478"/>
                <a:gd name="T78" fmla="*/ 1562 w 1800"/>
                <a:gd name="T79" fmla="*/ 393 h 478"/>
                <a:gd name="T80" fmla="*/ 1627 w 1800"/>
                <a:gd name="T81" fmla="*/ 371 h 478"/>
                <a:gd name="T82" fmla="*/ 1679 w 1800"/>
                <a:gd name="T83" fmla="*/ 350 h 478"/>
                <a:gd name="T84" fmla="*/ 1720 w 1800"/>
                <a:gd name="T85" fmla="*/ 329 h 478"/>
                <a:gd name="T86" fmla="*/ 1749 w 1800"/>
                <a:gd name="T87" fmla="*/ 311 h 478"/>
                <a:gd name="T88" fmla="*/ 1771 w 1800"/>
                <a:gd name="T89" fmla="*/ 294 h 478"/>
                <a:gd name="T90" fmla="*/ 1784 w 1800"/>
                <a:gd name="T91" fmla="*/ 281 h 478"/>
                <a:gd name="T92" fmla="*/ 1792 w 1800"/>
                <a:gd name="T93" fmla="*/ 269 h 478"/>
                <a:gd name="T94" fmla="*/ 1793 w 1800"/>
                <a:gd name="T95" fmla="*/ 262 h 478"/>
                <a:gd name="T96" fmla="*/ 1794 w 1800"/>
                <a:gd name="T97" fmla="*/ 256 h 478"/>
                <a:gd name="T98" fmla="*/ 1798 w 1800"/>
                <a:gd name="T99" fmla="*/ 241 h 478"/>
                <a:gd name="T100" fmla="*/ 1800 w 1800"/>
                <a:gd name="T101" fmla="*/ 234 h 478"/>
                <a:gd name="T102" fmla="*/ 1800 w 1800"/>
                <a:gd name="T103" fmla="*/ 0 h 478"/>
                <a:gd name="T104" fmla="*/ 1706 w 1800"/>
                <a:gd name="T105" fmla="*/ 42 h 478"/>
                <a:gd name="T106" fmla="*/ 1657 w 1800"/>
                <a:gd name="T107" fmla="*/ 61 h 478"/>
                <a:gd name="T108" fmla="*/ 1607 w 1800"/>
                <a:gd name="T109" fmla="*/ 75 h 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800" h="478">
                  <a:moveTo>
                    <a:pt x="1607" y="75"/>
                  </a:moveTo>
                  <a:lnTo>
                    <a:pt x="1607" y="75"/>
                  </a:lnTo>
                  <a:lnTo>
                    <a:pt x="1570" y="86"/>
                  </a:lnTo>
                  <a:lnTo>
                    <a:pt x="1531" y="96"/>
                  </a:lnTo>
                  <a:lnTo>
                    <a:pt x="1491" y="105"/>
                  </a:lnTo>
                  <a:lnTo>
                    <a:pt x="1450" y="114"/>
                  </a:lnTo>
                  <a:lnTo>
                    <a:pt x="1408" y="122"/>
                  </a:lnTo>
                  <a:lnTo>
                    <a:pt x="1364" y="130"/>
                  </a:lnTo>
                  <a:lnTo>
                    <a:pt x="1320" y="137"/>
                  </a:lnTo>
                  <a:lnTo>
                    <a:pt x="1274" y="142"/>
                  </a:lnTo>
                  <a:lnTo>
                    <a:pt x="1229" y="148"/>
                  </a:lnTo>
                  <a:lnTo>
                    <a:pt x="1181" y="152"/>
                  </a:lnTo>
                  <a:lnTo>
                    <a:pt x="1135" y="156"/>
                  </a:lnTo>
                  <a:lnTo>
                    <a:pt x="1086" y="159"/>
                  </a:lnTo>
                  <a:lnTo>
                    <a:pt x="1037" y="162"/>
                  </a:lnTo>
                  <a:lnTo>
                    <a:pt x="989" y="164"/>
                  </a:lnTo>
                  <a:lnTo>
                    <a:pt x="939" y="165"/>
                  </a:lnTo>
                  <a:lnTo>
                    <a:pt x="889" y="165"/>
                  </a:lnTo>
                  <a:lnTo>
                    <a:pt x="889" y="165"/>
                  </a:lnTo>
                  <a:lnTo>
                    <a:pt x="840" y="165"/>
                  </a:lnTo>
                  <a:lnTo>
                    <a:pt x="792" y="164"/>
                  </a:lnTo>
                  <a:lnTo>
                    <a:pt x="744" y="162"/>
                  </a:lnTo>
                  <a:lnTo>
                    <a:pt x="698" y="159"/>
                  </a:lnTo>
                  <a:lnTo>
                    <a:pt x="650" y="157"/>
                  </a:lnTo>
                  <a:lnTo>
                    <a:pt x="605" y="152"/>
                  </a:lnTo>
                  <a:lnTo>
                    <a:pt x="559" y="148"/>
                  </a:lnTo>
                  <a:lnTo>
                    <a:pt x="514" y="143"/>
                  </a:lnTo>
                  <a:lnTo>
                    <a:pt x="471" y="138"/>
                  </a:lnTo>
                  <a:lnTo>
                    <a:pt x="428" y="131"/>
                  </a:lnTo>
                  <a:lnTo>
                    <a:pt x="386" y="124"/>
                  </a:lnTo>
                  <a:lnTo>
                    <a:pt x="344" y="116"/>
                  </a:lnTo>
                  <a:lnTo>
                    <a:pt x="304" y="108"/>
                  </a:lnTo>
                  <a:lnTo>
                    <a:pt x="266" y="99"/>
                  </a:lnTo>
                  <a:lnTo>
                    <a:pt x="227" y="90"/>
                  </a:lnTo>
                  <a:lnTo>
                    <a:pt x="191" y="80"/>
                  </a:lnTo>
                  <a:lnTo>
                    <a:pt x="191" y="80"/>
                  </a:lnTo>
                  <a:lnTo>
                    <a:pt x="142" y="65"/>
                  </a:lnTo>
                  <a:lnTo>
                    <a:pt x="94" y="47"/>
                  </a:lnTo>
                  <a:lnTo>
                    <a:pt x="46" y="28"/>
                  </a:lnTo>
                  <a:lnTo>
                    <a:pt x="0" y="6"/>
                  </a:lnTo>
                  <a:lnTo>
                    <a:pt x="3" y="208"/>
                  </a:lnTo>
                  <a:lnTo>
                    <a:pt x="4" y="282"/>
                  </a:lnTo>
                  <a:lnTo>
                    <a:pt x="4" y="282"/>
                  </a:lnTo>
                  <a:lnTo>
                    <a:pt x="11" y="291"/>
                  </a:lnTo>
                  <a:lnTo>
                    <a:pt x="20" y="299"/>
                  </a:lnTo>
                  <a:lnTo>
                    <a:pt x="30" y="307"/>
                  </a:lnTo>
                  <a:lnTo>
                    <a:pt x="42" y="315"/>
                  </a:lnTo>
                  <a:lnTo>
                    <a:pt x="55" y="324"/>
                  </a:lnTo>
                  <a:lnTo>
                    <a:pt x="70" y="332"/>
                  </a:lnTo>
                  <a:lnTo>
                    <a:pt x="103" y="349"/>
                  </a:lnTo>
                  <a:lnTo>
                    <a:pt x="141" y="366"/>
                  </a:lnTo>
                  <a:lnTo>
                    <a:pt x="185" y="382"/>
                  </a:lnTo>
                  <a:lnTo>
                    <a:pt x="234" y="397"/>
                  </a:lnTo>
                  <a:lnTo>
                    <a:pt x="289" y="412"/>
                  </a:lnTo>
                  <a:lnTo>
                    <a:pt x="349" y="426"/>
                  </a:lnTo>
                  <a:lnTo>
                    <a:pt x="412" y="438"/>
                  </a:lnTo>
                  <a:lnTo>
                    <a:pt x="481" y="450"/>
                  </a:lnTo>
                  <a:lnTo>
                    <a:pt x="554" y="459"/>
                  </a:lnTo>
                  <a:lnTo>
                    <a:pt x="631" y="467"/>
                  </a:lnTo>
                  <a:lnTo>
                    <a:pt x="712" y="472"/>
                  </a:lnTo>
                  <a:lnTo>
                    <a:pt x="798" y="477"/>
                  </a:lnTo>
                  <a:lnTo>
                    <a:pt x="888" y="478"/>
                  </a:lnTo>
                  <a:lnTo>
                    <a:pt x="888" y="478"/>
                  </a:lnTo>
                  <a:lnTo>
                    <a:pt x="936" y="477"/>
                  </a:lnTo>
                  <a:lnTo>
                    <a:pt x="982" y="477"/>
                  </a:lnTo>
                  <a:lnTo>
                    <a:pt x="1030" y="475"/>
                  </a:lnTo>
                  <a:lnTo>
                    <a:pt x="1075" y="472"/>
                  </a:lnTo>
                  <a:lnTo>
                    <a:pt x="1120" y="469"/>
                  </a:lnTo>
                  <a:lnTo>
                    <a:pt x="1166" y="465"/>
                  </a:lnTo>
                  <a:lnTo>
                    <a:pt x="1210" y="461"/>
                  </a:lnTo>
                  <a:lnTo>
                    <a:pt x="1253" y="456"/>
                  </a:lnTo>
                  <a:lnTo>
                    <a:pt x="1296" y="451"/>
                  </a:lnTo>
                  <a:lnTo>
                    <a:pt x="1337" y="444"/>
                  </a:lnTo>
                  <a:lnTo>
                    <a:pt x="1377" y="437"/>
                  </a:lnTo>
                  <a:lnTo>
                    <a:pt x="1417" y="429"/>
                  </a:lnTo>
                  <a:lnTo>
                    <a:pt x="1456" y="421"/>
                  </a:lnTo>
                  <a:lnTo>
                    <a:pt x="1492" y="412"/>
                  </a:lnTo>
                  <a:lnTo>
                    <a:pt x="1528" y="403"/>
                  </a:lnTo>
                  <a:lnTo>
                    <a:pt x="1562" y="393"/>
                  </a:lnTo>
                  <a:lnTo>
                    <a:pt x="1562" y="393"/>
                  </a:lnTo>
                  <a:lnTo>
                    <a:pt x="1596" y="383"/>
                  </a:lnTo>
                  <a:lnTo>
                    <a:pt x="1627" y="371"/>
                  </a:lnTo>
                  <a:lnTo>
                    <a:pt x="1654" y="361"/>
                  </a:lnTo>
                  <a:lnTo>
                    <a:pt x="1679" y="350"/>
                  </a:lnTo>
                  <a:lnTo>
                    <a:pt x="1700" y="340"/>
                  </a:lnTo>
                  <a:lnTo>
                    <a:pt x="1720" y="329"/>
                  </a:lnTo>
                  <a:lnTo>
                    <a:pt x="1735" y="320"/>
                  </a:lnTo>
                  <a:lnTo>
                    <a:pt x="1749" y="311"/>
                  </a:lnTo>
                  <a:lnTo>
                    <a:pt x="1761" y="302"/>
                  </a:lnTo>
                  <a:lnTo>
                    <a:pt x="1771" y="294"/>
                  </a:lnTo>
                  <a:lnTo>
                    <a:pt x="1778" y="287"/>
                  </a:lnTo>
                  <a:lnTo>
                    <a:pt x="1784" y="281"/>
                  </a:lnTo>
                  <a:lnTo>
                    <a:pt x="1789" y="275"/>
                  </a:lnTo>
                  <a:lnTo>
                    <a:pt x="1792" y="269"/>
                  </a:lnTo>
                  <a:lnTo>
                    <a:pt x="1793" y="266"/>
                  </a:lnTo>
                  <a:lnTo>
                    <a:pt x="1793" y="262"/>
                  </a:lnTo>
                  <a:lnTo>
                    <a:pt x="1793" y="262"/>
                  </a:lnTo>
                  <a:lnTo>
                    <a:pt x="1794" y="256"/>
                  </a:lnTo>
                  <a:lnTo>
                    <a:pt x="1797" y="248"/>
                  </a:lnTo>
                  <a:lnTo>
                    <a:pt x="1798" y="241"/>
                  </a:lnTo>
                  <a:lnTo>
                    <a:pt x="1799" y="234"/>
                  </a:lnTo>
                  <a:lnTo>
                    <a:pt x="1800" y="234"/>
                  </a:lnTo>
                  <a:lnTo>
                    <a:pt x="1800" y="0"/>
                  </a:lnTo>
                  <a:lnTo>
                    <a:pt x="1800" y="0"/>
                  </a:lnTo>
                  <a:lnTo>
                    <a:pt x="1754" y="23"/>
                  </a:lnTo>
                  <a:lnTo>
                    <a:pt x="1706" y="42"/>
                  </a:lnTo>
                  <a:lnTo>
                    <a:pt x="1681" y="53"/>
                  </a:lnTo>
                  <a:lnTo>
                    <a:pt x="1657" y="61"/>
                  </a:lnTo>
                  <a:lnTo>
                    <a:pt x="1632" y="69"/>
                  </a:lnTo>
                  <a:lnTo>
                    <a:pt x="1607" y="75"/>
                  </a:lnTo>
                  <a:lnTo>
                    <a:pt x="1607" y="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72" name="Freeform 46"/>
            <p:cNvSpPr>
              <a:spLocks/>
            </p:cNvSpPr>
            <p:nvPr/>
          </p:nvSpPr>
          <p:spPr bwMode="auto">
            <a:xfrm>
              <a:off x="3900" y="3904"/>
              <a:ext cx="301" cy="71"/>
            </a:xfrm>
            <a:custGeom>
              <a:avLst/>
              <a:gdLst>
                <a:gd name="T0" fmla="*/ 1537 w 1804"/>
                <a:gd name="T1" fmla="*/ 74 h 426"/>
                <a:gd name="T2" fmla="*/ 1425 w 1804"/>
                <a:gd name="T3" fmla="*/ 48 h 426"/>
                <a:gd name="T4" fmla="*/ 1303 w 1804"/>
                <a:gd name="T5" fmla="*/ 27 h 426"/>
                <a:gd name="T6" fmla="*/ 1173 w 1804"/>
                <a:gd name="T7" fmla="*/ 11 h 426"/>
                <a:gd name="T8" fmla="*/ 1036 w 1804"/>
                <a:gd name="T9" fmla="*/ 3 h 426"/>
                <a:gd name="T10" fmla="*/ 880 w 1804"/>
                <a:gd name="T11" fmla="*/ 0 h 426"/>
                <a:gd name="T12" fmla="*/ 707 w 1804"/>
                <a:gd name="T13" fmla="*/ 5 h 426"/>
                <a:gd name="T14" fmla="*/ 465 w 1804"/>
                <a:gd name="T15" fmla="*/ 29 h 426"/>
                <a:gd name="T16" fmla="*/ 353 w 1804"/>
                <a:gd name="T17" fmla="*/ 50 h 426"/>
                <a:gd name="T18" fmla="*/ 253 w 1804"/>
                <a:gd name="T19" fmla="*/ 75 h 426"/>
                <a:gd name="T20" fmla="*/ 190 w 1804"/>
                <a:gd name="T21" fmla="*/ 94 h 426"/>
                <a:gd name="T22" fmla="*/ 116 w 1804"/>
                <a:gd name="T23" fmla="*/ 124 h 426"/>
                <a:gd name="T24" fmla="*/ 61 w 1804"/>
                <a:gd name="T25" fmla="*/ 151 h 426"/>
                <a:gd name="T26" fmla="*/ 26 w 1804"/>
                <a:gd name="T27" fmla="*/ 177 h 426"/>
                <a:gd name="T28" fmla="*/ 6 w 1804"/>
                <a:gd name="T29" fmla="*/ 197 h 426"/>
                <a:gd name="T30" fmla="*/ 0 w 1804"/>
                <a:gd name="T31" fmla="*/ 208 h 426"/>
                <a:gd name="T32" fmla="*/ 1 w 1804"/>
                <a:gd name="T33" fmla="*/ 214 h 426"/>
                <a:gd name="T34" fmla="*/ 6 w 1804"/>
                <a:gd name="T35" fmla="*/ 223 h 426"/>
                <a:gd name="T36" fmla="*/ 23 w 1804"/>
                <a:gd name="T37" fmla="*/ 243 h 426"/>
                <a:gd name="T38" fmla="*/ 56 w 1804"/>
                <a:gd name="T39" fmla="*/ 268 h 426"/>
                <a:gd name="T40" fmla="*/ 108 w 1804"/>
                <a:gd name="T41" fmla="*/ 296 h 426"/>
                <a:gd name="T42" fmla="*/ 182 w 1804"/>
                <a:gd name="T43" fmla="*/ 328 h 426"/>
                <a:gd name="T44" fmla="*/ 247 w 1804"/>
                <a:gd name="T45" fmla="*/ 348 h 426"/>
                <a:gd name="T46" fmla="*/ 351 w 1804"/>
                <a:gd name="T47" fmla="*/ 374 h 426"/>
                <a:gd name="T48" fmla="*/ 466 w 1804"/>
                <a:gd name="T49" fmla="*/ 396 h 426"/>
                <a:gd name="T50" fmla="*/ 630 w 1804"/>
                <a:gd name="T51" fmla="*/ 415 h 426"/>
                <a:gd name="T52" fmla="*/ 896 w 1804"/>
                <a:gd name="T53" fmla="*/ 426 h 426"/>
                <a:gd name="T54" fmla="*/ 989 w 1804"/>
                <a:gd name="T55" fmla="*/ 425 h 426"/>
                <a:gd name="T56" fmla="*/ 1125 w 1804"/>
                <a:gd name="T57" fmla="*/ 418 h 426"/>
                <a:gd name="T58" fmla="*/ 1256 w 1804"/>
                <a:gd name="T59" fmla="*/ 406 h 426"/>
                <a:gd name="T60" fmla="*/ 1380 w 1804"/>
                <a:gd name="T61" fmla="*/ 387 h 426"/>
                <a:gd name="T62" fmla="*/ 1493 w 1804"/>
                <a:gd name="T63" fmla="*/ 363 h 426"/>
                <a:gd name="T64" fmla="*/ 1564 w 1804"/>
                <a:gd name="T65" fmla="*/ 344 h 426"/>
                <a:gd name="T66" fmla="*/ 1659 w 1804"/>
                <a:gd name="T67" fmla="*/ 312 h 426"/>
                <a:gd name="T68" fmla="*/ 1726 w 1804"/>
                <a:gd name="T69" fmla="*/ 280 h 426"/>
                <a:gd name="T70" fmla="*/ 1769 w 1804"/>
                <a:gd name="T71" fmla="*/ 253 h 426"/>
                <a:gd name="T72" fmla="*/ 1794 w 1804"/>
                <a:gd name="T73" fmla="*/ 230 h 426"/>
                <a:gd name="T74" fmla="*/ 1804 w 1804"/>
                <a:gd name="T75" fmla="*/ 215 h 426"/>
                <a:gd name="T76" fmla="*/ 1804 w 1804"/>
                <a:gd name="T77" fmla="*/ 211 h 426"/>
                <a:gd name="T78" fmla="*/ 1798 w 1804"/>
                <a:gd name="T79" fmla="*/ 200 h 426"/>
                <a:gd name="T80" fmla="*/ 1780 w 1804"/>
                <a:gd name="T81" fmla="*/ 180 h 426"/>
                <a:gd name="T82" fmla="*/ 1744 w 1804"/>
                <a:gd name="T83" fmla="*/ 154 h 426"/>
                <a:gd name="T84" fmla="*/ 1687 w 1804"/>
                <a:gd name="T85" fmla="*/ 125 h 426"/>
                <a:gd name="T86" fmla="*/ 1605 w 1804"/>
                <a:gd name="T87" fmla="*/ 94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804" h="426">
                  <a:moveTo>
                    <a:pt x="1571" y="84"/>
                  </a:moveTo>
                  <a:lnTo>
                    <a:pt x="1571" y="84"/>
                  </a:lnTo>
                  <a:lnTo>
                    <a:pt x="1537" y="74"/>
                  </a:lnTo>
                  <a:lnTo>
                    <a:pt x="1501" y="65"/>
                  </a:lnTo>
                  <a:lnTo>
                    <a:pt x="1464" y="56"/>
                  </a:lnTo>
                  <a:lnTo>
                    <a:pt x="1425" y="48"/>
                  </a:lnTo>
                  <a:lnTo>
                    <a:pt x="1386" y="40"/>
                  </a:lnTo>
                  <a:lnTo>
                    <a:pt x="1345" y="33"/>
                  </a:lnTo>
                  <a:lnTo>
                    <a:pt x="1303" y="27"/>
                  </a:lnTo>
                  <a:lnTo>
                    <a:pt x="1260" y="22"/>
                  </a:lnTo>
                  <a:lnTo>
                    <a:pt x="1217" y="16"/>
                  </a:lnTo>
                  <a:lnTo>
                    <a:pt x="1173" y="11"/>
                  </a:lnTo>
                  <a:lnTo>
                    <a:pt x="1127" y="8"/>
                  </a:lnTo>
                  <a:lnTo>
                    <a:pt x="1082" y="6"/>
                  </a:lnTo>
                  <a:lnTo>
                    <a:pt x="1036" y="3"/>
                  </a:lnTo>
                  <a:lnTo>
                    <a:pt x="989" y="1"/>
                  </a:lnTo>
                  <a:lnTo>
                    <a:pt x="895" y="0"/>
                  </a:lnTo>
                  <a:lnTo>
                    <a:pt x="880" y="0"/>
                  </a:lnTo>
                  <a:lnTo>
                    <a:pt x="880" y="0"/>
                  </a:lnTo>
                  <a:lnTo>
                    <a:pt x="793" y="1"/>
                  </a:lnTo>
                  <a:lnTo>
                    <a:pt x="707" y="5"/>
                  </a:lnTo>
                  <a:lnTo>
                    <a:pt x="623" y="10"/>
                  </a:lnTo>
                  <a:lnTo>
                    <a:pt x="543" y="19"/>
                  </a:lnTo>
                  <a:lnTo>
                    <a:pt x="465" y="29"/>
                  </a:lnTo>
                  <a:lnTo>
                    <a:pt x="427" y="36"/>
                  </a:lnTo>
                  <a:lnTo>
                    <a:pt x="390" y="43"/>
                  </a:lnTo>
                  <a:lnTo>
                    <a:pt x="353" y="50"/>
                  </a:lnTo>
                  <a:lnTo>
                    <a:pt x="320" y="58"/>
                  </a:lnTo>
                  <a:lnTo>
                    <a:pt x="286" y="66"/>
                  </a:lnTo>
                  <a:lnTo>
                    <a:pt x="253" y="75"/>
                  </a:lnTo>
                  <a:lnTo>
                    <a:pt x="253" y="75"/>
                  </a:lnTo>
                  <a:lnTo>
                    <a:pt x="220" y="84"/>
                  </a:lnTo>
                  <a:lnTo>
                    <a:pt x="190" y="94"/>
                  </a:lnTo>
                  <a:lnTo>
                    <a:pt x="163" y="104"/>
                  </a:lnTo>
                  <a:lnTo>
                    <a:pt x="138" y="113"/>
                  </a:lnTo>
                  <a:lnTo>
                    <a:pt x="116" y="124"/>
                  </a:lnTo>
                  <a:lnTo>
                    <a:pt x="95" y="133"/>
                  </a:lnTo>
                  <a:lnTo>
                    <a:pt x="77" y="142"/>
                  </a:lnTo>
                  <a:lnTo>
                    <a:pt x="61" y="151"/>
                  </a:lnTo>
                  <a:lnTo>
                    <a:pt x="48" y="160"/>
                  </a:lnTo>
                  <a:lnTo>
                    <a:pt x="36" y="169"/>
                  </a:lnTo>
                  <a:lnTo>
                    <a:pt x="26" y="177"/>
                  </a:lnTo>
                  <a:lnTo>
                    <a:pt x="18" y="184"/>
                  </a:lnTo>
                  <a:lnTo>
                    <a:pt x="11" y="191"/>
                  </a:lnTo>
                  <a:lnTo>
                    <a:pt x="6" y="197"/>
                  </a:lnTo>
                  <a:lnTo>
                    <a:pt x="2" y="203"/>
                  </a:lnTo>
                  <a:lnTo>
                    <a:pt x="0" y="208"/>
                  </a:lnTo>
                  <a:lnTo>
                    <a:pt x="0" y="208"/>
                  </a:lnTo>
                  <a:lnTo>
                    <a:pt x="0" y="211"/>
                  </a:lnTo>
                  <a:lnTo>
                    <a:pt x="0" y="211"/>
                  </a:lnTo>
                  <a:lnTo>
                    <a:pt x="1" y="214"/>
                  </a:lnTo>
                  <a:lnTo>
                    <a:pt x="1" y="214"/>
                  </a:lnTo>
                  <a:lnTo>
                    <a:pt x="3" y="219"/>
                  </a:lnTo>
                  <a:lnTo>
                    <a:pt x="6" y="223"/>
                  </a:lnTo>
                  <a:lnTo>
                    <a:pt x="10" y="229"/>
                  </a:lnTo>
                  <a:lnTo>
                    <a:pt x="16" y="236"/>
                  </a:lnTo>
                  <a:lnTo>
                    <a:pt x="23" y="243"/>
                  </a:lnTo>
                  <a:lnTo>
                    <a:pt x="32" y="251"/>
                  </a:lnTo>
                  <a:lnTo>
                    <a:pt x="43" y="259"/>
                  </a:lnTo>
                  <a:lnTo>
                    <a:pt x="56" y="268"/>
                  </a:lnTo>
                  <a:lnTo>
                    <a:pt x="70" y="277"/>
                  </a:lnTo>
                  <a:lnTo>
                    <a:pt x="88" y="287"/>
                  </a:lnTo>
                  <a:lnTo>
                    <a:pt x="108" y="296"/>
                  </a:lnTo>
                  <a:lnTo>
                    <a:pt x="130" y="306"/>
                  </a:lnTo>
                  <a:lnTo>
                    <a:pt x="155" y="318"/>
                  </a:lnTo>
                  <a:lnTo>
                    <a:pt x="182" y="328"/>
                  </a:lnTo>
                  <a:lnTo>
                    <a:pt x="214" y="338"/>
                  </a:lnTo>
                  <a:lnTo>
                    <a:pt x="247" y="348"/>
                  </a:lnTo>
                  <a:lnTo>
                    <a:pt x="247" y="348"/>
                  </a:lnTo>
                  <a:lnTo>
                    <a:pt x="281" y="357"/>
                  </a:lnTo>
                  <a:lnTo>
                    <a:pt x="316" y="366"/>
                  </a:lnTo>
                  <a:lnTo>
                    <a:pt x="351" y="374"/>
                  </a:lnTo>
                  <a:lnTo>
                    <a:pt x="389" y="382"/>
                  </a:lnTo>
                  <a:lnTo>
                    <a:pt x="426" y="389"/>
                  </a:lnTo>
                  <a:lnTo>
                    <a:pt x="466" y="396"/>
                  </a:lnTo>
                  <a:lnTo>
                    <a:pt x="505" y="401"/>
                  </a:lnTo>
                  <a:lnTo>
                    <a:pt x="546" y="406"/>
                  </a:lnTo>
                  <a:lnTo>
                    <a:pt x="630" y="415"/>
                  </a:lnTo>
                  <a:lnTo>
                    <a:pt x="716" y="422"/>
                  </a:lnTo>
                  <a:lnTo>
                    <a:pt x="806" y="425"/>
                  </a:lnTo>
                  <a:lnTo>
                    <a:pt x="896" y="426"/>
                  </a:lnTo>
                  <a:lnTo>
                    <a:pt x="896" y="426"/>
                  </a:lnTo>
                  <a:lnTo>
                    <a:pt x="943" y="426"/>
                  </a:lnTo>
                  <a:lnTo>
                    <a:pt x="989" y="425"/>
                  </a:lnTo>
                  <a:lnTo>
                    <a:pt x="1034" y="424"/>
                  </a:lnTo>
                  <a:lnTo>
                    <a:pt x="1081" y="422"/>
                  </a:lnTo>
                  <a:lnTo>
                    <a:pt x="1125" y="418"/>
                  </a:lnTo>
                  <a:lnTo>
                    <a:pt x="1169" y="415"/>
                  </a:lnTo>
                  <a:lnTo>
                    <a:pt x="1213" y="411"/>
                  </a:lnTo>
                  <a:lnTo>
                    <a:pt x="1256" y="406"/>
                  </a:lnTo>
                  <a:lnTo>
                    <a:pt x="1298" y="400"/>
                  </a:lnTo>
                  <a:lnTo>
                    <a:pt x="1339" y="394"/>
                  </a:lnTo>
                  <a:lnTo>
                    <a:pt x="1380" y="387"/>
                  </a:lnTo>
                  <a:lnTo>
                    <a:pt x="1419" y="380"/>
                  </a:lnTo>
                  <a:lnTo>
                    <a:pt x="1457" y="372"/>
                  </a:lnTo>
                  <a:lnTo>
                    <a:pt x="1493" y="363"/>
                  </a:lnTo>
                  <a:lnTo>
                    <a:pt x="1530" y="354"/>
                  </a:lnTo>
                  <a:lnTo>
                    <a:pt x="1564" y="344"/>
                  </a:lnTo>
                  <a:lnTo>
                    <a:pt x="1564" y="344"/>
                  </a:lnTo>
                  <a:lnTo>
                    <a:pt x="1599" y="333"/>
                  </a:lnTo>
                  <a:lnTo>
                    <a:pt x="1630" y="322"/>
                  </a:lnTo>
                  <a:lnTo>
                    <a:pt x="1659" y="312"/>
                  </a:lnTo>
                  <a:lnTo>
                    <a:pt x="1684" y="301"/>
                  </a:lnTo>
                  <a:lnTo>
                    <a:pt x="1706" y="290"/>
                  </a:lnTo>
                  <a:lnTo>
                    <a:pt x="1726" y="280"/>
                  </a:lnTo>
                  <a:lnTo>
                    <a:pt x="1743" y="270"/>
                  </a:lnTo>
                  <a:lnTo>
                    <a:pt x="1757" y="261"/>
                  </a:lnTo>
                  <a:lnTo>
                    <a:pt x="1769" y="253"/>
                  </a:lnTo>
                  <a:lnTo>
                    <a:pt x="1779" y="244"/>
                  </a:lnTo>
                  <a:lnTo>
                    <a:pt x="1788" y="237"/>
                  </a:lnTo>
                  <a:lnTo>
                    <a:pt x="1794" y="230"/>
                  </a:lnTo>
                  <a:lnTo>
                    <a:pt x="1798" y="225"/>
                  </a:lnTo>
                  <a:lnTo>
                    <a:pt x="1801" y="219"/>
                  </a:lnTo>
                  <a:lnTo>
                    <a:pt x="1804" y="215"/>
                  </a:lnTo>
                  <a:lnTo>
                    <a:pt x="1804" y="212"/>
                  </a:lnTo>
                  <a:lnTo>
                    <a:pt x="1804" y="211"/>
                  </a:lnTo>
                  <a:lnTo>
                    <a:pt x="1804" y="211"/>
                  </a:lnTo>
                  <a:lnTo>
                    <a:pt x="1804" y="209"/>
                  </a:lnTo>
                  <a:lnTo>
                    <a:pt x="1801" y="204"/>
                  </a:lnTo>
                  <a:lnTo>
                    <a:pt x="1798" y="200"/>
                  </a:lnTo>
                  <a:lnTo>
                    <a:pt x="1794" y="194"/>
                  </a:lnTo>
                  <a:lnTo>
                    <a:pt x="1788" y="187"/>
                  </a:lnTo>
                  <a:lnTo>
                    <a:pt x="1780" y="180"/>
                  </a:lnTo>
                  <a:lnTo>
                    <a:pt x="1770" y="172"/>
                  </a:lnTo>
                  <a:lnTo>
                    <a:pt x="1758" y="163"/>
                  </a:lnTo>
                  <a:lnTo>
                    <a:pt x="1744" y="154"/>
                  </a:lnTo>
                  <a:lnTo>
                    <a:pt x="1728" y="145"/>
                  </a:lnTo>
                  <a:lnTo>
                    <a:pt x="1709" y="135"/>
                  </a:lnTo>
                  <a:lnTo>
                    <a:pt x="1687" y="125"/>
                  </a:lnTo>
                  <a:lnTo>
                    <a:pt x="1663" y="115"/>
                  </a:lnTo>
                  <a:lnTo>
                    <a:pt x="1636" y="104"/>
                  </a:lnTo>
                  <a:lnTo>
                    <a:pt x="1605" y="94"/>
                  </a:lnTo>
                  <a:lnTo>
                    <a:pt x="1571" y="84"/>
                  </a:lnTo>
                  <a:lnTo>
                    <a:pt x="1571" y="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547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Номер слайда 98"/>
          <p:cNvSpPr>
            <a:spLocks noGrp="1"/>
          </p:cNvSpPr>
          <p:nvPr>
            <p:ph type="sldNum" sz="quarter" idx="12"/>
          </p:nvPr>
        </p:nvSpPr>
        <p:spPr>
          <a:xfrm>
            <a:off x="9182620" y="6490089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21AC03-DBAC-452A-9E4A-6CF77251696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7D21A0E-9EF3-4496-A5E2-ADBDCC631B69}"/>
              </a:ext>
            </a:extLst>
          </p:cNvPr>
          <p:cNvSpPr txBox="1"/>
          <p:nvPr/>
        </p:nvSpPr>
        <p:spPr>
          <a:xfrm>
            <a:off x="2568133" y="4697234"/>
            <a:ext cx="34733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ИНФОРМАЦИОННЫЕ СИСТЕМЫ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93CE1A0-DAAF-431C-BEB7-291D87925C8F}"/>
              </a:ext>
            </a:extLst>
          </p:cNvPr>
          <p:cNvSpPr txBox="1"/>
          <p:nvPr/>
        </p:nvSpPr>
        <p:spPr>
          <a:xfrm>
            <a:off x="2594503" y="1897869"/>
            <a:ext cx="35014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СОВЕРШЕНСТВОВАНИЕ НПА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107A02C-5126-478D-9D60-216803096860}"/>
              </a:ext>
            </a:extLst>
          </p:cNvPr>
          <p:cNvSpPr txBox="1"/>
          <p:nvPr/>
        </p:nvSpPr>
        <p:spPr>
          <a:xfrm>
            <a:off x="3098235" y="3325033"/>
            <a:ext cx="35329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ОБУЧЕНИЕ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DB6DBE0-0C7E-4290-B9A1-2888B7CD6552}"/>
              </a:ext>
            </a:extLst>
          </p:cNvPr>
          <p:cNvSpPr txBox="1"/>
          <p:nvPr/>
        </p:nvSpPr>
        <p:spPr>
          <a:xfrm>
            <a:off x="1802834" y="1096131"/>
            <a:ext cx="37348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ОРГАНИЗАЦИОННЫЕ МЕРОПРИЯТИЯ</a:t>
            </a:r>
          </a:p>
        </p:txBody>
      </p:sp>
      <p:sp>
        <p:nvSpPr>
          <p:cNvPr id="54" name="AutoShape 17">
            <a:extLst>
              <a:ext uri="{FF2B5EF4-FFF2-40B4-BE49-F238E27FC236}">
                <a16:creationId xmlns:a16="http://schemas.microsoft.com/office/drawing/2014/main" id="{A960387B-EA9A-4ABB-A222-F3DAF7F2C5A3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601906" y="1278051"/>
            <a:ext cx="2142651" cy="4353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Прямоугольник 75">
            <a:extLst>
              <a:ext uri="{FF2B5EF4-FFF2-40B4-BE49-F238E27FC236}">
                <a16:creationId xmlns:a16="http://schemas.microsoft.com/office/drawing/2014/main" id="{41B4B255-79BA-488F-90FC-254581796A4A}"/>
              </a:ext>
            </a:extLst>
          </p:cNvPr>
          <p:cNvSpPr/>
          <p:nvPr/>
        </p:nvSpPr>
        <p:spPr>
          <a:xfrm>
            <a:off x="77916" y="2512277"/>
            <a:ext cx="247914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53E95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ПЛАН МЕРОПРИЯТИЙ 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(«ДОРОЖНАЯ КАРТА»)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РЕАЛИЗАЦИИ ПОСТАНОВЛЕНИЯ ПРАВИТЕЛЬСТВА РОССИЙСКОЙ ФЕДЕРАЦИИ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Times New Roman" panose="02020603050405020304" pitchFamily="18" charset="0"/>
                <a:ea typeface="Roboto" pitchFamily="2" charset="0"/>
                <a:cs typeface="Times New Roman" panose="02020603050405020304" pitchFamily="18" charset="0"/>
              </a:rPr>
              <a:t>ОТ 5 МАРТА 2021 Г. № 331</a:t>
            </a: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2CEA32D5-DC9D-47C1-9A1F-AB13A25ADD16}"/>
              </a:ext>
            </a:extLst>
          </p:cNvPr>
          <p:cNvGrpSpPr/>
          <p:nvPr/>
        </p:nvGrpSpPr>
        <p:grpSpPr>
          <a:xfrm>
            <a:off x="418434" y="986609"/>
            <a:ext cx="2509594" cy="4884781"/>
            <a:chOff x="601906" y="1302239"/>
            <a:chExt cx="2220765" cy="4322591"/>
          </a:xfrm>
        </p:grpSpPr>
        <p:sp>
          <p:nvSpPr>
            <p:cNvPr id="55" name="Freeform 19">
              <a:extLst>
                <a:ext uri="{FF2B5EF4-FFF2-40B4-BE49-F238E27FC236}">
                  <a16:creationId xmlns:a16="http://schemas.microsoft.com/office/drawing/2014/main" id="{B5642922-878C-4CF8-BB98-C83D2F4F2242}"/>
                </a:ext>
              </a:extLst>
            </p:cNvPr>
            <p:cNvSpPr>
              <a:spLocks/>
            </p:cNvSpPr>
            <p:nvPr/>
          </p:nvSpPr>
          <p:spPr bwMode="auto">
            <a:xfrm>
              <a:off x="601906" y="1302239"/>
              <a:ext cx="2142651" cy="4322591"/>
            </a:xfrm>
            <a:custGeom>
              <a:avLst/>
              <a:gdLst>
                <a:gd name="T0" fmla="*/ 1381 w 2126"/>
                <a:gd name="T1" fmla="*/ 519 h 4289"/>
                <a:gd name="T2" fmla="*/ 1174 w 2126"/>
                <a:gd name="T3" fmla="*/ 361 h 4289"/>
                <a:gd name="T4" fmla="*/ 951 w 2126"/>
                <a:gd name="T5" fmla="*/ 230 h 4289"/>
                <a:gd name="T6" fmla="*/ 714 w 2126"/>
                <a:gd name="T7" fmla="*/ 128 h 4289"/>
                <a:gd name="T8" fmla="*/ 467 w 2126"/>
                <a:gd name="T9" fmla="*/ 55 h 4289"/>
                <a:gd name="T10" fmla="*/ 210 w 2126"/>
                <a:gd name="T11" fmla="*/ 11 h 4289"/>
                <a:gd name="T12" fmla="*/ 0 w 2126"/>
                <a:gd name="T13" fmla="*/ 144 h 4289"/>
                <a:gd name="T14" fmla="*/ 203 w 2126"/>
                <a:gd name="T15" fmla="*/ 156 h 4289"/>
                <a:gd name="T16" fmla="*/ 448 w 2126"/>
                <a:gd name="T17" fmla="*/ 199 h 4289"/>
                <a:gd name="T18" fmla="*/ 681 w 2126"/>
                <a:gd name="T19" fmla="*/ 271 h 4289"/>
                <a:gd name="T20" fmla="*/ 902 w 2126"/>
                <a:gd name="T21" fmla="*/ 369 h 4289"/>
                <a:gd name="T22" fmla="*/ 1108 w 2126"/>
                <a:gd name="T23" fmla="*/ 493 h 4289"/>
                <a:gd name="T24" fmla="*/ 1296 w 2126"/>
                <a:gd name="T25" fmla="*/ 639 h 4289"/>
                <a:gd name="T26" fmla="*/ 1466 w 2126"/>
                <a:gd name="T27" fmla="*/ 807 h 4289"/>
                <a:gd name="T28" fmla="*/ 1616 w 2126"/>
                <a:gd name="T29" fmla="*/ 993 h 4289"/>
                <a:gd name="T30" fmla="*/ 1742 w 2126"/>
                <a:gd name="T31" fmla="*/ 1196 h 4289"/>
                <a:gd name="T32" fmla="*/ 1843 w 2126"/>
                <a:gd name="T33" fmla="*/ 1416 h 4289"/>
                <a:gd name="T34" fmla="*/ 1919 w 2126"/>
                <a:gd name="T35" fmla="*/ 1648 h 4289"/>
                <a:gd name="T36" fmla="*/ 1965 w 2126"/>
                <a:gd name="T37" fmla="*/ 1892 h 4289"/>
                <a:gd name="T38" fmla="*/ 1981 w 2126"/>
                <a:gd name="T39" fmla="*/ 2145 h 4289"/>
                <a:gd name="T40" fmla="*/ 1970 w 2126"/>
                <a:gd name="T41" fmla="*/ 2347 h 4289"/>
                <a:gd name="T42" fmla="*/ 1930 w 2126"/>
                <a:gd name="T43" fmla="*/ 2593 h 4289"/>
                <a:gd name="T44" fmla="*/ 1861 w 2126"/>
                <a:gd name="T45" fmla="*/ 2828 h 4289"/>
                <a:gd name="T46" fmla="*/ 1764 w 2126"/>
                <a:gd name="T47" fmla="*/ 3050 h 4289"/>
                <a:gd name="T48" fmla="*/ 1643 w 2126"/>
                <a:gd name="T49" fmla="*/ 3256 h 4289"/>
                <a:gd name="T50" fmla="*/ 1498 w 2126"/>
                <a:gd name="T51" fmla="*/ 3447 h 4289"/>
                <a:gd name="T52" fmla="*/ 1332 w 2126"/>
                <a:gd name="T53" fmla="*/ 3617 h 4289"/>
                <a:gd name="T54" fmla="*/ 1147 w 2126"/>
                <a:gd name="T55" fmla="*/ 3768 h 4289"/>
                <a:gd name="T56" fmla="*/ 944 w 2126"/>
                <a:gd name="T57" fmla="*/ 3897 h 4289"/>
                <a:gd name="T58" fmla="*/ 726 w 2126"/>
                <a:gd name="T59" fmla="*/ 4000 h 4289"/>
                <a:gd name="T60" fmla="*/ 495 w 2126"/>
                <a:gd name="T61" fmla="*/ 4078 h 4289"/>
                <a:gd name="T62" fmla="*/ 252 w 2126"/>
                <a:gd name="T63" fmla="*/ 4126 h 4289"/>
                <a:gd name="T64" fmla="*/ 0 w 2126"/>
                <a:gd name="T65" fmla="*/ 4145 h 4289"/>
                <a:gd name="T66" fmla="*/ 158 w 2126"/>
                <a:gd name="T67" fmla="*/ 4282 h 4289"/>
                <a:gd name="T68" fmla="*/ 416 w 2126"/>
                <a:gd name="T69" fmla="*/ 4245 h 4289"/>
                <a:gd name="T70" fmla="*/ 666 w 2126"/>
                <a:gd name="T71" fmla="*/ 4178 h 4289"/>
                <a:gd name="T72" fmla="*/ 905 w 2126"/>
                <a:gd name="T73" fmla="*/ 4082 h 4289"/>
                <a:gd name="T74" fmla="*/ 1130 w 2126"/>
                <a:gd name="T75" fmla="*/ 3956 h 4289"/>
                <a:gd name="T76" fmla="*/ 1341 w 2126"/>
                <a:gd name="T77" fmla="*/ 3802 h 4289"/>
                <a:gd name="T78" fmla="*/ 1497 w 2126"/>
                <a:gd name="T79" fmla="*/ 3661 h 4289"/>
                <a:gd name="T80" fmla="*/ 1673 w 2126"/>
                <a:gd name="T81" fmla="*/ 3462 h 4289"/>
                <a:gd name="T82" fmla="*/ 1823 w 2126"/>
                <a:gd name="T83" fmla="*/ 3245 h 4289"/>
                <a:gd name="T84" fmla="*/ 1943 w 2126"/>
                <a:gd name="T85" fmla="*/ 3013 h 4289"/>
                <a:gd name="T86" fmla="*/ 2034 w 2126"/>
                <a:gd name="T87" fmla="*/ 2769 h 4289"/>
                <a:gd name="T88" fmla="*/ 2094 w 2126"/>
                <a:gd name="T89" fmla="*/ 2515 h 4289"/>
                <a:gd name="T90" fmla="*/ 2124 w 2126"/>
                <a:gd name="T91" fmla="*/ 2251 h 4289"/>
                <a:gd name="T92" fmla="*/ 2124 w 2126"/>
                <a:gd name="T93" fmla="*/ 2038 h 4289"/>
                <a:gd name="T94" fmla="*/ 2094 w 2126"/>
                <a:gd name="T95" fmla="*/ 1774 h 4289"/>
                <a:gd name="T96" fmla="*/ 2034 w 2126"/>
                <a:gd name="T97" fmla="*/ 1519 h 4289"/>
                <a:gd name="T98" fmla="*/ 1943 w 2126"/>
                <a:gd name="T99" fmla="*/ 1275 h 4289"/>
                <a:gd name="T100" fmla="*/ 1823 w 2126"/>
                <a:gd name="T101" fmla="*/ 1043 h 4289"/>
                <a:gd name="T102" fmla="*/ 1673 w 2126"/>
                <a:gd name="T103" fmla="*/ 827 h 4289"/>
                <a:gd name="T104" fmla="*/ 1497 w 2126"/>
                <a:gd name="T105" fmla="*/ 627 h 4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126" h="4289">
                  <a:moveTo>
                    <a:pt x="1497" y="627"/>
                  </a:moveTo>
                  <a:lnTo>
                    <a:pt x="1497" y="627"/>
                  </a:lnTo>
                  <a:lnTo>
                    <a:pt x="1459" y="591"/>
                  </a:lnTo>
                  <a:lnTo>
                    <a:pt x="1420" y="554"/>
                  </a:lnTo>
                  <a:lnTo>
                    <a:pt x="1381" y="519"/>
                  </a:lnTo>
                  <a:lnTo>
                    <a:pt x="1341" y="486"/>
                  </a:lnTo>
                  <a:lnTo>
                    <a:pt x="1300" y="453"/>
                  </a:lnTo>
                  <a:lnTo>
                    <a:pt x="1259" y="421"/>
                  </a:lnTo>
                  <a:lnTo>
                    <a:pt x="1216" y="391"/>
                  </a:lnTo>
                  <a:lnTo>
                    <a:pt x="1174" y="361"/>
                  </a:lnTo>
                  <a:lnTo>
                    <a:pt x="1130" y="333"/>
                  </a:lnTo>
                  <a:lnTo>
                    <a:pt x="1087" y="306"/>
                  </a:lnTo>
                  <a:lnTo>
                    <a:pt x="1042" y="279"/>
                  </a:lnTo>
                  <a:lnTo>
                    <a:pt x="997" y="254"/>
                  </a:lnTo>
                  <a:lnTo>
                    <a:pt x="951" y="230"/>
                  </a:lnTo>
                  <a:lnTo>
                    <a:pt x="905" y="207"/>
                  </a:lnTo>
                  <a:lnTo>
                    <a:pt x="858" y="186"/>
                  </a:lnTo>
                  <a:lnTo>
                    <a:pt x="811" y="166"/>
                  </a:lnTo>
                  <a:lnTo>
                    <a:pt x="762" y="146"/>
                  </a:lnTo>
                  <a:lnTo>
                    <a:pt x="714" y="128"/>
                  </a:lnTo>
                  <a:lnTo>
                    <a:pt x="666" y="110"/>
                  </a:lnTo>
                  <a:lnTo>
                    <a:pt x="616" y="95"/>
                  </a:lnTo>
                  <a:lnTo>
                    <a:pt x="567" y="80"/>
                  </a:lnTo>
                  <a:lnTo>
                    <a:pt x="517" y="67"/>
                  </a:lnTo>
                  <a:lnTo>
                    <a:pt x="467" y="55"/>
                  </a:lnTo>
                  <a:lnTo>
                    <a:pt x="416" y="43"/>
                  </a:lnTo>
                  <a:lnTo>
                    <a:pt x="365" y="34"/>
                  </a:lnTo>
                  <a:lnTo>
                    <a:pt x="313" y="25"/>
                  </a:lnTo>
                  <a:lnTo>
                    <a:pt x="262" y="17"/>
                  </a:lnTo>
                  <a:lnTo>
                    <a:pt x="210" y="11"/>
                  </a:lnTo>
                  <a:lnTo>
                    <a:pt x="158" y="7"/>
                  </a:lnTo>
                  <a:lnTo>
                    <a:pt x="106" y="3"/>
                  </a:lnTo>
                  <a:lnTo>
                    <a:pt x="53" y="1"/>
                  </a:lnTo>
                  <a:lnTo>
                    <a:pt x="0" y="0"/>
                  </a:lnTo>
                  <a:lnTo>
                    <a:pt x="0" y="144"/>
                  </a:lnTo>
                  <a:lnTo>
                    <a:pt x="0" y="144"/>
                  </a:lnTo>
                  <a:lnTo>
                    <a:pt x="51" y="146"/>
                  </a:lnTo>
                  <a:lnTo>
                    <a:pt x="101" y="148"/>
                  </a:lnTo>
                  <a:lnTo>
                    <a:pt x="152" y="152"/>
                  </a:lnTo>
                  <a:lnTo>
                    <a:pt x="203" y="156"/>
                  </a:lnTo>
                  <a:lnTo>
                    <a:pt x="252" y="162"/>
                  </a:lnTo>
                  <a:lnTo>
                    <a:pt x="302" y="170"/>
                  </a:lnTo>
                  <a:lnTo>
                    <a:pt x="350" y="179"/>
                  </a:lnTo>
                  <a:lnTo>
                    <a:pt x="400" y="188"/>
                  </a:lnTo>
                  <a:lnTo>
                    <a:pt x="448" y="199"/>
                  </a:lnTo>
                  <a:lnTo>
                    <a:pt x="495" y="212"/>
                  </a:lnTo>
                  <a:lnTo>
                    <a:pt x="542" y="225"/>
                  </a:lnTo>
                  <a:lnTo>
                    <a:pt x="589" y="239"/>
                  </a:lnTo>
                  <a:lnTo>
                    <a:pt x="635" y="254"/>
                  </a:lnTo>
                  <a:lnTo>
                    <a:pt x="681" y="271"/>
                  </a:lnTo>
                  <a:lnTo>
                    <a:pt x="726" y="288"/>
                  </a:lnTo>
                  <a:lnTo>
                    <a:pt x="771" y="307"/>
                  </a:lnTo>
                  <a:lnTo>
                    <a:pt x="816" y="327"/>
                  </a:lnTo>
                  <a:lnTo>
                    <a:pt x="859" y="347"/>
                  </a:lnTo>
                  <a:lnTo>
                    <a:pt x="902" y="369"/>
                  </a:lnTo>
                  <a:lnTo>
                    <a:pt x="944" y="392"/>
                  </a:lnTo>
                  <a:lnTo>
                    <a:pt x="986" y="415"/>
                  </a:lnTo>
                  <a:lnTo>
                    <a:pt x="1028" y="440"/>
                  </a:lnTo>
                  <a:lnTo>
                    <a:pt x="1068" y="466"/>
                  </a:lnTo>
                  <a:lnTo>
                    <a:pt x="1108" y="493"/>
                  </a:lnTo>
                  <a:lnTo>
                    <a:pt x="1147" y="520"/>
                  </a:lnTo>
                  <a:lnTo>
                    <a:pt x="1186" y="549"/>
                  </a:lnTo>
                  <a:lnTo>
                    <a:pt x="1223" y="578"/>
                  </a:lnTo>
                  <a:lnTo>
                    <a:pt x="1260" y="607"/>
                  </a:lnTo>
                  <a:lnTo>
                    <a:pt x="1296" y="639"/>
                  </a:lnTo>
                  <a:lnTo>
                    <a:pt x="1332" y="671"/>
                  </a:lnTo>
                  <a:lnTo>
                    <a:pt x="1367" y="704"/>
                  </a:lnTo>
                  <a:lnTo>
                    <a:pt x="1401" y="737"/>
                  </a:lnTo>
                  <a:lnTo>
                    <a:pt x="1434" y="771"/>
                  </a:lnTo>
                  <a:lnTo>
                    <a:pt x="1466" y="807"/>
                  </a:lnTo>
                  <a:lnTo>
                    <a:pt x="1498" y="842"/>
                  </a:lnTo>
                  <a:lnTo>
                    <a:pt x="1529" y="878"/>
                  </a:lnTo>
                  <a:lnTo>
                    <a:pt x="1558" y="916"/>
                  </a:lnTo>
                  <a:lnTo>
                    <a:pt x="1587" y="954"/>
                  </a:lnTo>
                  <a:lnTo>
                    <a:pt x="1616" y="993"/>
                  </a:lnTo>
                  <a:lnTo>
                    <a:pt x="1643" y="1033"/>
                  </a:lnTo>
                  <a:lnTo>
                    <a:pt x="1669" y="1073"/>
                  </a:lnTo>
                  <a:lnTo>
                    <a:pt x="1695" y="1113"/>
                  </a:lnTo>
                  <a:lnTo>
                    <a:pt x="1718" y="1155"/>
                  </a:lnTo>
                  <a:lnTo>
                    <a:pt x="1742" y="1196"/>
                  </a:lnTo>
                  <a:lnTo>
                    <a:pt x="1764" y="1239"/>
                  </a:lnTo>
                  <a:lnTo>
                    <a:pt x="1785" y="1282"/>
                  </a:lnTo>
                  <a:lnTo>
                    <a:pt x="1805" y="1326"/>
                  </a:lnTo>
                  <a:lnTo>
                    <a:pt x="1825" y="1371"/>
                  </a:lnTo>
                  <a:lnTo>
                    <a:pt x="1843" y="1416"/>
                  </a:lnTo>
                  <a:lnTo>
                    <a:pt x="1861" y="1462"/>
                  </a:lnTo>
                  <a:lnTo>
                    <a:pt x="1877" y="1507"/>
                  </a:lnTo>
                  <a:lnTo>
                    <a:pt x="1891" y="1553"/>
                  </a:lnTo>
                  <a:lnTo>
                    <a:pt x="1906" y="1601"/>
                  </a:lnTo>
                  <a:lnTo>
                    <a:pt x="1919" y="1648"/>
                  </a:lnTo>
                  <a:lnTo>
                    <a:pt x="1930" y="1696"/>
                  </a:lnTo>
                  <a:lnTo>
                    <a:pt x="1941" y="1744"/>
                  </a:lnTo>
                  <a:lnTo>
                    <a:pt x="1950" y="1793"/>
                  </a:lnTo>
                  <a:lnTo>
                    <a:pt x="1959" y="1842"/>
                  </a:lnTo>
                  <a:lnTo>
                    <a:pt x="1965" y="1892"/>
                  </a:lnTo>
                  <a:lnTo>
                    <a:pt x="1970" y="1941"/>
                  </a:lnTo>
                  <a:lnTo>
                    <a:pt x="1975" y="1992"/>
                  </a:lnTo>
                  <a:lnTo>
                    <a:pt x="1979" y="2042"/>
                  </a:lnTo>
                  <a:lnTo>
                    <a:pt x="1980" y="2093"/>
                  </a:lnTo>
                  <a:lnTo>
                    <a:pt x="1981" y="2145"/>
                  </a:lnTo>
                  <a:lnTo>
                    <a:pt x="1981" y="2145"/>
                  </a:lnTo>
                  <a:lnTo>
                    <a:pt x="1980" y="2195"/>
                  </a:lnTo>
                  <a:lnTo>
                    <a:pt x="1979" y="2246"/>
                  </a:lnTo>
                  <a:lnTo>
                    <a:pt x="1975" y="2297"/>
                  </a:lnTo>
                  <a:lnTo>
                    <a:pt x="1970" y="2347"/>
                  </a:lnTo>
                  <a:lnTo>
                    <a:pt x="1965" y="2397"/>
                  </a:lnTo>
                  <a:lnTo>
                    <a:pt x="1959" y="2446"/>
                  </a:lnTo>
                  <a:lnTo>
                    <a:pt x="1950" y="2496"/>
                  </a:lnTo>
                  <a:lnTo>
                    <a:pt x="1941" y="2544"/>
                  </a:lnTo>
                  <a:lnTo>
                    <a:pt x="1930" y="2593"/>
                  </a:lnTo>
                  <a:lnTo>
                    <a:pt x="1919" y="2641"/>
                  </a:lnTo>
                  <a:lnTo>
                    <a:pt x="1906" y="2688"/>
                  </a:lnTo>
                  <a:lnTo>
                    <a:pt x="1891" y="2735"/>
                  </a:lnTo>
                  <a:lnTo>
                    <a:pt x="1877" y="2782"/>
                  </a:lnTo>
                  <a:lnTo>
                    <a:pt x="1861" y="2828"/>
                  </a:lnTo>
                  <a:lnTo>
                    <a:pt x="1843" y="2873"/>
                  </a:lnTo>
                  <a:lnTo>
                    <a:pt x="1825" y="2918"/>
                  </a:lnTo>
                  <a:lnTo>
                    <a:pt x="1805" y="2962"/>
                  </a:lnTo>
                  <a:lnTo>
                    <a:pt x="1785" y="3006"/>
                  </a:lnTo>
                  <a:lnTo>
                    <a:pt x="1764" y="3050"/>
                  </a:lnTo>
                  <a:lnTo>
                    <a:pt x="1742" y="3092"/>
                  </a:lnTo>
                  <a:lnTo>
                    <a:pt x="1718" y="3134"/>
                  </a:lnTo>
                  <a:lnTo>
                    <a:pt x="1695" y="3176"/>
                  </a:lnTo>
                  <a:lnTo>
                    <a:pt x="1669" y="3216"/>
                  </a:lnTo>
                  <a:lnTo>
                    <a:pt x="1643" y="3256"/>
                  </a:lnTo>
                  <a:lnTo>
                    <a:pt x="1616" y="3296"/>
                  </a:lnTo>
                  <a:lnTo>
                    <a:pt x="1587" y="3335"/>
                  </a:lnTo>
                  <a:lnTo>
                    <a:pt x="1558" y="3372"/>
                  </a:lnTo>
                  <a:lnTo>
                    <a:pt x="1529" y="3410"/>
                  </a:lnTo>
                  <a:lnTo>
                    <a:pt x="1498" y="3447"/>
                  </a:lnTo>
                  <a:lnTo>
                    <a:pt x="1466" y="3482"/>
                  </a:lnTo>
                  <a:lnTo>
                    <a:pt x="1434" y="3517"/>
                  </a:lnTo>
                  <a:lnTo>
                    <a:pt x="1401" y="3551"/>
                  </a:lnTo>
                  <a:lnTo>
                    <a:pt x="1367" y="3586"/>
                  </a:lnTo>
                  <a:lnTo>
                    <a:pt x="1332" y="3617"/>
                  </a:lnTo>
                  <a:lnTo>
                    <a:pt x="1296" y="3649"/>
                  </a:lnTo>
                  <a:lnTo>
                    <a:pt x="1260" y="3681"/>
                  </a:lnTo>
                  <a:lnTo>
                    <a:pt x="1223" y="3710"/>
                  </a:lnTo>
                  <a:lnTo>
                    <a:pt x="1186" y="3740"/>
                  </a:lnTo>
                  <a:lnTo>
                    <a:pt x="1147" y="3768"/>
                  </a:lnTo>
                  <a:lnTo>
                    <a:pt x="1108" y="3796"/>
                  </a:lnTo>
                  <a:lnTo>
                    <a:pt x="1068" y="3822"/>
                  </a:lnTo>
                  <a:lnTo>
                    <a:pt x="1028" y="3848"/>
                  </a:lnTo>
                  <a:lnTo>
                    <a:pt x="986" y="3873"/>
                  </a:lnTo>
                  <a:lnTo>
                    <a:pt x="944" y="3897"/>
                  </a:lnTo>
                  <a:lnTo>
                    <a:pt x="902" y="3919"/>
                  </a:lnTo>
                  <a:lnTo>
                    <a:pt x="859" y="3941"/>
                  </a:lnTo>
                  <a:lnTo>
                    <a:pt x="816" y="3963"/>
                  </a:lnTo>
                  <a:lnTo>
                    <a:pt x="771" y="3981"/>
                  </a:lnTo>
                  <a:lnTo>
                    <a:pt x="726" y="4000"/>
                  </a:lnTo>
                  <a:lnTo>
                    <a:pt x="681" y="4018"/>
                  </a:lnTo>
                  <a:lnTo>
                    <a:pt x="635" y="4034"/>
                  </a:lnTo>
                  <a:lnTo>
                    <a:pt x="589" y="4050"/>
                  </a:lnTo>
                  <a:lnTo>
                    <a:pt x="542" y="4064"/>
                  </a:lnTo>
                  <a:lnTo>
                    <a:pt x="495" y="4078"/>
                  </a:lnTo>
                  <a:lnTo>
                    <a:pt x="448" y="4090"/>
                  </a:lnTo>
                  <a:lnTo>
                    <a:pt x="400" y="4100"/>
                  </a:lnTo>
                  <a:lnTo>
                    <a:pt x="350" y="4110"/>
                  </a:lnTo>
                  <a:lnTo>
                    <a:pt x="302" y="4119"/>
                  </a:lnTo>
                  <a:lnTo>
                    <a:pt x="252" y="4126"/>
                  </a:lnTo>
                  <a:lnTo>
                    <a:pt x="203" y="4132"/>
                  </a:lnTo>
                  <a:lnTo>
                    <a:pt x="152" y="4137"/>
                  </a:lnTo>
                  <a:lnTo>
                    <a:pt x="101" y="4140"/>
                  </a:lnTo>
                  <a:lnTo>
                    <a:pt x="51" y="4144"/>
                  </a:lnTo>
                  <a:lnTo>
                    <a:pt x="0" y="4145"/>
                  </a:lnTo>
                  <a:lnTo>
                    <a:pt x="0" y="4289"/>
                  </a:lnTo>
                  <a:lnTo>
                    <a:pt x="0" y="4289"/>
                  </a:lnTo>
                  <a:lnTo>
                    <a:pt x="53" y="4288"/>
                  </a:lnTo>
                  <a:lnTo>
                    <a:pt x="106" y="4285"/>
                  </a:lnTo>
                  <a:lnTo>
                    <a:pt x="158" y="4282"/>
                  </a:lnTo>
                  <a:lnTo>
                    <a:pt x="210" y="4277"/>
                  </a:lnTo>
                  <a:lnTo>
                    <a:pt x="262" y="4271"/>
                  </a:lnTo>
                  <a:lnTo>
                    <a:pt x="313" y="4264"/>
                  </a:lnTo>
                  <a:lnTo>
                    <a:pt x="365" y="4255"/>
                  </a:lnTo>
                  <a:lnTo>
                    <a:pt x="416" y="4245"/>
                  </a:lnTo>
                  <a:lnTo>
                    <a:pt x="467" y="4235"/>
                  </a:lnTo>
                  <a:lnTo>
                    <a:pt x="517" y="4222"/>
                  </a:lnTo>
                  <a:lnTo>
                    <a:pt x="567" y="4209"/>
                  </a:lnTo>
                  <a:lnTo>
                    <a:pt x="616" y="4194"/>
                  </a:lnTo>
                  <a:lnTo>
                    <a:pt x="666" y="4178"/>
                  </a:lnTo>
                  <a:lnTo>
                    <a:pt x="714" y="4161"/>
                  </a:lnTo>
                  <a:lnTo>
                    <a:pt x="762" y="4143"/>
                  </a:lnTo>
                  <a:lnTo>
                    <a:pt x="811" y="4124"/>
                  </a:lnTo>
                  <a:lnTo>
                    <a:pt x="858" y="4103"/>
                  </a:lnTo>
                  <a:lnTo>
                    <a:pt x="905" y="4082"/>
                  </a:lnTo>
                  <a:lnTo>
                    <a:pt x="951" y="4058"/>
                  </a:lnTo>
                  <a:lnTo>
                    <a:pt x="997" y="4034"/>
                  </a:lnTo>
                  <a:lnTo>
                    <a:pt x="1042" y="4010"/>
                  </a:lnTo>
                  <a:lnTo>
                    <a:pt x="1087" y="3984"/>
                  </a:lnTo>
                  <a:lnTo>
                    <a:pt x="1130" y="3956"/>
                  </a:lnTo>
                  <a:lnTo>
                    <a:pt x="1174" y="3927"/>
                  </a:lnTo>
                  <a:lnTo>
                    <a:pt x="1216" y="3898"/>
                  </a:lnTo>
                  <a:lnTo>
                    <a:pt x="1259" y="3867"/>
                  </a:lnTo>
                  <a:lnTo>
                    <a:pt x="1300" y="3835"/>
                  </a:lnTo>
                  <a:lnTo>
                    <a:pt x="1341" y="3802"/>
                  </a:lnTo>
                  <a:lnTo>
                    <a:pt x="1381" y="3769"/>
                  </a:lnTo>
                  <a:lnTo>
                    <a:pt x="1420" y="3734"/>
                  </a:lnTo>
                  <a:lnTo>
                    <a:pt x="1459" y="3699"/>
                  </a:lnTo>
                  <a:lnTo>
                    <a:pt x="1497" y="3661"/>
                  </a:lnTo>
                  <a:lnTo>
                    <a:pt x="1497" y="3661"/>
                  </a:lnTo>
                  <a:lnTo>
                    <a:pt x="1534" y="3623"/>
                  </a:lnTo>
                  <a:lnTo>
                    <a:pt x="1571" y="3583"/>
                  </a:lnTo>
                  <a:lnTo>
                    <a:pt x="1606" y="3543"/>
                  </a:lnTo>
                  <a:lnTo>
                    <a:pt x="1640" y="3503"/>
                  </a:lnTo>
                  <a:lnTo>
                    <a:pt x="1673" y="3462"/>
                  </a:lnTo>
                  <a:lnTo>
                    <a:pt x="1705" y="3420"/>
                  </a:lnTo>
                  <a:lnTo>
                    <a:pt x="1737" y="3377"/>
                  </a:lnTo>
                  <a:lnTo>
                    <a:pt x="1767" y="3334"/>
                  </a:lnTo>
                  <a:lnTo>
                    <a:pt x="1795" y="3290"/>
                  </a:lnTo>
                  <a:lnTo>
                    <a:pt x="1823" y="3245"/>
                  </a:lnTo>
                  <a:lnTo>
                    <a:pt x="1849" y="3200"/>
                  </a:lnTo>
                  <a:lnTo>
                    <a:pt x="1874" y="3154"/>
                  </a:lnTo>
                  <a:lnTo>
                    <a:pt x="1899" y="3109"/>
                  </a:lnTo>
                  <a:lnTo>
                    <a:pt x="1921" y="3061"/>
                  </a:lnTo>
                  <a:lnTo>
                    <a:pt x="1943" y="3013"/>
                  </a:lnTo>
                  <a:lnTo>
                    <a:pt x="1963" y="2966"/>
                  </a:lnTo>
                  <a:lnTo>
                    <a:pt x="1983" y="2918"/>
                  </a:lnTo>
                  <a:lnTo>
                    <a:pt x="2001" y="2868"/>
                  </a:lnTo>
                  <a:lnTo>
                    <a:pt x="2018" y="2819"/>
                  </a:lnTo>
                  <a:lnTo>
                    <a:pt x="2034" y="2769"/>
                  </a:lnTo>
                  <a:lnTo>
                    <a:pt x="2048" y="2719"/>
                  </a:lnTo>
                  <a:lnTo>
                    <a:pt x="2061" y="2668"/>
                  </a:lnTo>
                  <a:lnTo>
                    <a:pt x="2074" y="2617"/>
                  </a:lnTo>
                  <a:lnTo>
                    <a:pt x="2085" y="2567"/>
                  </a:lnTo>
                  <a:lnTo>
                    <a:pt x="2094" y="2515"/>
                  </a:lnTo>
                  <a:lnTo>
                    <a:pt x="2102" y="2463"/>
                  </a:lnTo>
                  <a:lnTo>
                    <a:pt x="2110" y="2410"/>
                  </a:lnTo>
                  <a:lnTo>
                    <a:pt x="2115" y="2357"/>
                  </a:lnTo>
                  <a:lnTo>
                    <a:pt x="2120" y="2305"/>
                  </a:lnTo>
                  <a:lnTo>
                    <a:pt x="2124" y="2251"/>
                  </a:lnTo>
                  <a:lnTo>
                    <a:pt x="2125" y="2198"/>
                  </a:lnTo>
                  <a:lnTo>
                    <a:pt x="2126" y="2145"/>
                  </a:lnTo>
                  <a:lnTo>
                    <a:pt x="2126" y="2145"/>
                  </a:lnTo>
                  <a:lnTo>
                    <a:pt x="2125" y="2091"/>
                  </a:lnTo>
                  <a:lnTo>
                    <a:pt x="2124" y="2038"/>
                  </a:lnTo>
                  <a:lnTo>
                    <a:pt x="2120" y="1985"/>
                  </a:lnTo>
                  <a:lnTo>
                    <a:pt x="2115" y="1932"/>
                  </a:lnTo>
                  <a:lnTo>
                    <a:pt x="2110" y="1879"/>
                  </a:lnTo>
                  <a:lnTo>
                    <a:pt x="2102" y="1827"/>
                  </a:lnTo>
                  <a:lnTo>
                    <a:pt x="2094" y="1774"/>
                  </a:lnTo>
                  <a:lnTo>
                    <a:pt x="2085" y="1723"/>
                  </a:lnTo>
                  <a:lnTo>
                    <a:pt x="2074" y="1671"/>
                  </a:lnTo>
                  <a:lnTo>
                    <a:pt x="2061" y="1621"/>
                  </a:lnTo>
                  <a:lnTo>
                    <a:pt x="2048" y="1570"/>
                  </a:lnTo>
                  <a:lnTo>
                    <a:pt x="2034" y="1519"/>
                  </a:lnTo>
                  <a:lnTo>
                    <a:pt x="2018" y="1470"/>
                  </a:lnTo>
                  <a:lnTo>
                    <a:pt x="2001" y="1420"/>
                  </a:lnTo>
                  <a:lnTo>
                    <a:pt x="1983" y="1372"/>
                  </a:lnTo>
                  <a:lnTo>
                    <a:pt x="1963" y="1323"/>
                  </a:lnTo>
                  <a:lnTo>
                    <a:pt x="1943" y="1275"/>
                  </a:lnTo>
                  <a:lnTo>
                    <a:pt x="1921" y="1227"/>
                  </a:lnTo>
                  <a:lnTo>
                    <a:pt x="1899" y="1181"/>
                  </a:lnTo>
                  <a:lnTo>
                    <a:pt x="1874" y="1134"/>
                  </a:lnTo>
                  <a:lnTo>
                    <a:pt x="1849" y="1088"/>
                  </a:lnTo>
                  <a:lnTo>
                    <a:pt x="1823" y="1043"/>
                  </a:lnTo>
                  <a:lnTo>
                    <a:pt x="1795" y="999"/>
                  </a:lnTo>
                  <a:lnTo>
                    <a:pt x="1767" y="955"/>
                  </a:lnTo>
                  <a:lnTo>
                    <a:pt x="1737" y="911"/>
                  </a:lnTo>
                  <a:lnTo>
                    <a:pt x="1705" y="869"/>
                  </a:lnTo>
                  <a:lnTo>
                    <a:pt x="1673" y="827"/>
                  </a:lnTo>
                  <a:lnTo>
                    <a:pt x="1640" y="785"/>
                  </a:lnTo>
                  <a:lnTo>
                    <a:pt x="1606" y="745"/>
                  </a:lnTo>
                  <a:lnTo>
                    <a:pt x="1571" y="705"/>
                  </a:lnTo>
                  <a:lnTo>
                    <a:pt x="1534" y="666"/>
                  </a:lnTo>
                  <a:lnTo>
                    <a:pt x="1497" y="627"/>
                  </a:lnTo>
                  <a:lnTo>
                    <a:pt x="1497" y="62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51A3D"/>
                </a:gs>
                <a:gs pos="100000">
                  <a:srgbClr val="00368E"/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" name="Freeform 20">
              <a:extLst>
                <a:ext uri="{FF2B5EF4-FFF2-40B4-BE49-F238E27FC236}">
                  <a16:creationId xmlns:a16="http://schemas.microsoft.com/office/drawing/2014/main" id="{15264BAD-E5F2-40FA-9536-41F69C074F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6849" y="1442711"/>
              <a:ext cx="318475" cy="318475"/>
            </a:xfrm>
            <a:custGeom>
              <a:avLst/>
              <a:gdLst>
                <a:gd name="T0" fmla="*/ 316 w 316"/>
                <a:gd name="T1" fmla="*/ 158 h 316"/>
                <a:gd name="T2" fmla="*/ 312 w 316"/>
                <a:gd name="T3" fmla="*/ 190 h 316"/>
                <a:gd name="T4" fmla="*/ 303 w 316"/>
                <a:gd name="T5" fmla="*/ 219 h 316"/>
                <a:gd name="T6" fmla="*/ 289 w 316"/>
                <a:gd name="T7" fmla="*/ 246 h 316"/>
                <a:gd name="T8" fmla="*/ 270 w 316"/>
                <a:gd name="T9" fmla="*/ 270 h 316"/>
                <a:gd name="T10" fmla="*/ 246 w 316"/>
                <a:gd name="T11" fmla="*/ 289 h 316"/>
                <a:gd name="T12" fmla="*/ 219 w 316"/>
                <a:gd name="T13" fmla="*/ 303 h 316"/>
                <a:gd name="T14" fmla="*/ 190 w 316"/>
                <a:gd name="T15" fmla="*/ 312 h 316"/>
                <a:gd name="T16" fmla="*/ 158 w 316"/>
                <a:gd name="T17" fmla="*/ 316 h 316"/>
                <a:gd name="T18" fmla="*/ 142 w 316"/>
                <a:gd name="T19" fmla="*/ 315 h 316"/>
                <a:gd name="T20" fmla="*/ 111 w 316"/>
                <a:gd name="T21" fmla="*/ 309 h 316"/>
                <a:gd name="T22" fmla="*/ 83 w 316"/>
                <a:gd name="T23" fmla="*/ 297 h 316"/>
                <a:gd name="T24" fmla="*/ 58 w 316"/>
                <a:gd name="T25" fmla="*/ 279 h 316"/>
                <a:gd name="T26" fmla="*/ 37 w 316"/>
                <a:gd name="T27" fmla="*/ 258 h 316"/>
                <a:gd name="T28" fmla="*/ 19 w 316"/>
                <a:gd name="T29" fmla="*/ 233 h 316"/>
                <a:gd name="T30" fmla="*/ 7 w 316"/>
                <a:gd name="T31" fmla="*/ 205 h 316"/>
                <a:gd name="T32" fmla="*/ 1 w 316"/>
                <a:gd name="T33" fmla="*/ 174 h 316"/>
                <a:gd name="T34" fmla="*/ 0 w 316"/>
                <a:gd name="T35" fmla="*/ 158 h 316"/>
                <a:gd name="T36" fmla="*/ 4 w 316"/>
                <a:gd name="T37" fmla="*/ 126 h 316"/>
                <a:gd name="T38" fmla="*/ 13 w 316"/>
                <a:gd name="T39" fmla="*/ 97 h 316"/>
                <a:gd name="T40" fmla="*/ 27 w 316"/>
                <a:gd name="T41" fmla="*/ 70 h 316"/>
                <a:gd name="T42" fmla="*/ 46 w 316"/>
                <a:gd name="T43" fmla="*/ 46 h 316"/>
                <a:gd name="T44" fmla="*/ 70 w 316"/>
                <a:gd name="T45" fmla="*/ 27 h 316"/>
                <a:gd name="T46" fmla="*/ 97 w 316"/>
                <a:gd name="T47" fmla="*/ 13 h 316"/>
                <a:gd name="T48" fmla="*/ 126 w 316"/>
                <a:gd name="T49" fmla="*/ 4 h 316"/>
                <a:gd name="T50" fmla="*/ 158 w 316"/>
                <a:gd name="T51" fmla="*/ 0 h 316"/>
                <a:gd name="T52" fmla="*/ 175 w 316"/>
                <a:gd name="T53" fmla="*/ 1 h 316"/>
                <a:gd name="T54" fmla="*/ 205 w 316"/>
                <a:gd name="T55" fmla="*/ 7 h 316"/>
                <a:gd name="T56" fmla="*/ 234 w 316"/>
                <a:gd name="T57" fmla="*/ 19 h 316"/>
                <a:gd name="T58" fmla="*/ 258 w 316"/>
                <a:gd name="T59" fmla="*/ 37 h 316"/>
                <a:gd name="T60" fmla="*/ 279 w 316"/>
                <a:gd name="T61" fmla="*/ 58 h 316"/>
                <a:gd name="T62" fmla="*/ 297 w 316"/>
                <a:gd name="T63" fmla="*/ 82 h 316"/>
                <a:gd name="T64" fmla="*/ 309 w 316"/>
                <a:gd name="T65" fmla="*/ 111 h 316"/>
                <a:gd name="T66" fmla="*/ 315 w 316"/>
                <a:gd name="T67" fmla="*/ 141 h 316"/>
                <a:gd name="T68" fmla="*/ 316 w 316"/>
                <a:gd name="T69" fmla="*/ 158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" h="316">
                  <a:moveTo>
                    <a:pt x="316" y="158"/>
                  </a:moveTo>
                  <a:lnTo>
                    <a:pt x="316" y="158"/>
                  </a:lnTo>
                  <a:lnTo>
                    <a:pt x="315" y="174"/>
                  </a:lnTo>
                  <a:lnTo>
                    <a:pt x="312" y="190"/>
                  </a:lnTo>
                  <a:lnTo>
                    <a:pt x="309" y="205"/>
                  </a:lnTo>
                  <a:lnTo>
                    <a:pt x="303" y="219"/>
                  </a:lnTo>
                  <a:lnTo>
                    <a:pt x="297" y="233"/>
                  </a:lnTo>
                  <a:lnTo>
                    <a:pt x="289" y="246"/>
                  </a:lnTo>
                  <a:lnTo>
                    <a:pt x="279" y="258"/>
                  </a:lnTo>
                  <a:lnTo>
                    <a:pt x="270" y="270"/>
                  </a:lnTo>
                  <a:lnTo>
                    <a:pt x="258" y="279"/>
                  </a:lnTo>
                  <a:lnTo>
                    <a:pt x="246" y="289"/>
                  </a:lnTo>
                  <a:lnTo>
                    <a:pt x="234" y="297"/>
                  </a:lnTo>
                  <a:lnTo>
                    <a:pt x="219" y="303"/>
                  </a:lnTo>
                  <a:lnTo>
                    <a:pt x="205" y="309"/>
                  </a:lnTo>
                  <a:lnTo>
                    <a:pt x="190" y="312"/>
                  </a:lnTo>
                  <a:lnTo>
                    <a:pt x="175" y="315"/>
                  </a:lnTo>
                  <a:lnTo>
                    <a:pt x="158" y="316"/>
                  </a:lnTo>
                  <a:lnTo>
                    <a:pt x="158" y="316"/>
                  </a:lnTo>
                  <a:lnTo>
                    <a:pt x="142" y="315"/>
                  </a:lnTo>
                  <a:lnTo>
                    <a:pt x="126" y="312"/>
                  </a:lnTo>
                  <a:lnTo>
                    <a:pt x="111" y="309"/>
                  </a:lnTo>
                  <a:lnTo>
                    <a:pt x="97" y="303"/>
                  </a:lnTo>
                  <a:lnTo>
                    <a:pt x="83" y="297"/>
                  </a:lnTo>
                  <a:lnTo>
                    <a:pt x="70" y="289"/>
                  </a:lnTo>
                  <a:lnTo>
                    <a:pt x="58" y="279"/>
                  </a:lnTo>
                  <a:lnTo>
                    <a:pt x="46" y="270"/>
                  </a:lnTo>
                  <a:lnTo>
                    <a:pt x="37" y="258"/>
                  </a:lnTo>
                  <a:lnTo>
                    <a:pt x="27" y="246"/>
                  </a:lnTo>
                  <a:lnTo>
                    <a:pt x="19" y="233"/>
                  </a:lnTo>
                  <a:lnTo>
                    <a:pt x="13" y="219"/>
                  </a:lnTo>
                  <a:lnTo>
                    <a:pt x="7" y="205"/>
                  </a:lnTo>
                  <a:lnTo>
                    <a:pt x="4" y="190"/>
                  </a:lnTo>
                  <a:lnTo>
                    <a:pt x="1" y="174"/>
                  </a:lnTo>
                  <a:lnTo>
                    <a:pt x="0" y="158"/>
                  </a:lnTo>
                  <a:lnTo>
                    <a:pt x="0" y="158"/>
                  </a:lnTo>
                  <a:lnTo>
                    <a:pt x="1" y="141"/>
                  </a:lnTo>
                  <a:lnTo>
                    <a:pt x="4" y="126"/>
                  </a:lnTo>
                  <a:lnTo>
                    <a:pt x="7" y="111"/>
                  </a:lnTo>
                  <a:lnTo>
                    <a:pt x="13" y="97"/>
                  </a:lnTo>
                  <a:lnTo>
                    <a:pt x="19" y="82"/>
                  </a:lnTo>
                  <a:lnTo>
                    <a:pt x="27" y="70"/>
                  </a:lnTo>
                  <a:lnTo>
                    <a:pt x="37" y="58"/>
                  </a:lnTo>
                  <a:lnTo>
                    <a:pt x="46" y="46"/>
                  </a:lnTo>
                  <a:lnTo>
                    <a:pt x="58" y="37"/>
                  </a:lnTo>
                  <a:lnTo>
                    <a:pt x="70" y="27"/>
                  </a:lnTo>
                  <a:lnTo>
                    <a:pt x="83" y="19"/>
                  </a:lnTo>
                  <a:lnTo>
                    <a:pt x="97" y="13"/>
                  </a:lnTo>
                  <a:lnTo>
                    <a:pt x="111" y="7"/>
                  </a:lnTo>
                  <a:lnTo>
                    <a:pt x="126" y="4"/>
                  </a:lnTo>
                  <a:lnTo>
                    <a:pt x="142" y="1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75" y="1"/>
                  </a:lnTo>
                  <a:lnTo>
                    <a:pt x="190" y="4"/>
                  </a:lnTo>
                  <a:lnTo>
                    <a:pt x="205" y="7"/>
                  </a:lnTo>
                  <a:lnTo>
                    <a:pt x="219" y="13"/>
                  </a:lnTo>
                  <a:lnTo>
                    <a:pt x="234" y="19"/>
                  </a:lnTo>
                  <a:lnTo>
                    <a:pt x="246" y="27"/>
                  </a:lnTo>
                  <a:lnTo>
                    <a:pt x="258" y="37"/>
                  </a:lnTo>
                  <a:lnTo>
                    <a:pt x="270" y="46"/>
                  </a:lnTo>
                  <a:lnTo>
                    <a:pt x="279" y="58"/>
                  </a:lnTo>
                  <a:lnTo>
                    <a:pt x="289" y="70"/>
                  </a:lnTo>
                  <a:lnTo>
                    <a:pt x="297" y="82"/>
                  </a:lnTo>
                  <a:lnTo>
                    <a:pt x="303" y="97"/>
                  </a:lnTo>
                  <a:lnTo>
                    <a:pt x="309" y="111"/>
                  </a:lnTo>
                  <a:lnTo>
                    <a:pt x="312" y="126"/>
                  </a:lnTo>
                  <a:lnTo>
                    <a:pt x="315" y="141"/>
                  </a:lnTo>
                  <a:lnTo>
                    <a:pt x="316" y="158"/>
                  </a:lnTo>
                  <a:lnTo>
                    <a:pt x="316" y="1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63500" sx="123000" sy="123000" algn="ctr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" name="Freeform 23">
              <a:extLst>
                <a:ext uri="{FF2B5EF4-FFF2-40B4-BE49-F238E27FC236}">
                  <a16:creationId xmlns:a16="http://schemas.microsoft.com/office/drawing/2014/main" id="{6E8E24AD-E15C-4EA6-89AC-176DA44C760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7152" y="2102919"/>
              <a:ext cx="318475" cy="318475"/>
            </a:xfrm>
            <a:custGeom>
              <a:avLst/>
              <a:gdLst>
                <a:gd name="T0" fmla="*/ 316 w 316"/>
                <a:gd name="T1" fmla="*/ 158 h 316"/>
                <a:gd name="T2" fmla="*/ 313 w 316"/>
                <a:gd name="T3" fmla="*/ 190 h 316"/>
                <a:gd name="T4" fmla="*/ 303 w 316"/>
                <a:gd name="T5" fmla="*/ 219 h 316"/>
                <a:gd name="T6" fmla="*/ 289 w 316"/>
                <a:gd name="T7" fmla="*/ 246 h 316"/>
                <a:gd name="T8" fmla="*/ 270 w 316"/>
                <a:gd name="T9" fmla="*/ 270 h 316"/>
                <a:gd name="T10" fmla="*/ 247 w 316"/>
                <a:gd name="T11" fmla="*/ 289 h 316"/>
                <a:gd name="T12" fmla="*/ 219 w 316"/>
                <a:gd name="T13" fmla="*/ 304 h 316"/>
                <a:gd name="T14" fmla="*/ 190 w 316"/>
                <a:gd name="T15" fmla="*/ 314 h 316"/>
                <a:gd name="T16" fmla="*/ 158 w 316"/>
                <a:gd name="T17" fmla="*/ 316 h 316"/>
                <a:gd name="T18" fmla="*/ 142 w 316"/>
                <a:gd name="T19" fmla="*/ 316 h 316"/>
                <a:gd name="T20" fmla="*/ 111 w 316"/>
                <a:gd name="T21" fmla="*/ 309 h 316"/>
                <a:gd name="T22" fmla="*/ 83 w 316"/>
                <a:gd name="T23" fmla="*/ 297 h 316"/>
                <a:gd name="T24" fmla="*/ 58 w 316"/>
                <a:gd name="T25" fmla="*/ 281 h 316"/>
                <a:gd name="T26" fmla="*/ 36 w 316"/>
                <a:gd name="T27" fmla="*/ 259 h 316"/>
                <a:gd name="T28" fmla="*/ 19 w 316"/>
                <a:gd name="T29" fmla="*/ 233 h 316"/>
                <a:gd name="T30" fmla="*/ 7 w 316"/>
                <a:gd name="T31" fmla="*/ 205 h 316"/>
                <a:gd name="T32" fmla="*/ 1 w 316"/>
                <a:gd name="T33" fmla="*/ 175 h 316"/>
                <a:gd name="T34" fmla="*/ 0 w 316"/>
                <a:gd name="T35" fmla="*/ 158 h 316"/>
                <a:gd name="T36" fmla="*/ 4 w 316"/>
                <a:gd name="T37" fmla="*/ 126 h 316"/>
                <a:gd name="T38" fmla="*/ 12 w 316"/>
                <a:gd name="T39" fmla="*/ 97 h 316"/>
                <a:gd name="T40" fmla="*/ 27 w 316"/>
                <a:gd name="T41" fmla="*/ 70 h 316"/>
                <a:gd name="T42" fmla="*/ 46 w 316"/>
                <a:gd name="T43" fmla="*/ 47 h 316"/>
                <a:gd name="T44" fmla="*/ 70 w 316"/>
                <a:gd name="T45" fmla="*/ 27 h 316"/>
                <a:gd name="T46" fmla="*/ 97 w 316"/>
                <a:gd name="T47" fmla="*/ 13 h 316"/>
                <a:gd name="T48" fmla="*/ 126 w 316"/>
                <a:gd name="T49" fmla="*/ 4 h 316"/>
                <a:gd name="T50" fmla="*/ 158 w 316"/>
                <a:gd name="T51" fmla="*/ 0 h 316"/>
                <a:gd name="T52" fmla="*/ 173 w 316"/>
                <a:gd name="T53" fmla="*/ 1 h 316"/>
                <a:gd name="T54" fmla="*/ 205 w 316"/>
                <a:gd name="T55" fmla="*/ 7 h 316"/>
                <a:gd name="T56" fmla="*/ 234 w 316"/>
                <a:gd name="T57" fmla="*/ 20 h 316"/>
                <a:gd name="T58" fmla="*/ 258 w 316"/>
                <a:gd name="T59" fmla="*/ 37 h 316"/>
                <a:gd name="T60" fmla="*/ 280 w 316"/>
                <a:gd name="T61" fmla="*/ 58 h 316"/>
                <a:gd name="T62" fmla="*/ 297 w 316"/>
                <a:gd name="T63" fmla="*/ 84 h 316"/>
                <a:gd name="T64" fmla="*/ 309 w 316"/>
                <a:gd name="T65" fmla="*/ 112 h 316"/>
                <a:gd name="T66" fmla="*/ 315 w 316"/>
                <a:gd name="T67" fmla="*/ 143 h 316"/>
                <a:gd name="T68" fmla="*/ 316 w 316"/>
                <a:gd name="T69" fmla="*/ 158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" h="316">
                  <a:moveTo>
                    <a:pt x="316" y="158"/>
                  </a:moveTo>
                  <a:lnTo>
                    <a:pt x="316" y="158"/>
                  </a:lnTo>
                  <a:lnTo>
                    <a:pt x="315" y="175"/>
                  </a:lnTo>
                  <a:lnTo>
                    <a:pt x="313" y="190"/>
                  </a:lnTo>
                  <a:lnTo>
                    <a:pt x="309" y="205"/>
                  </a:lnTo>
                  <a:lnTo>
                    <a:pt x="303" y="219"/>
                  </a:lnTo>
                  <a:lnTo>
                    <a:pt x="297" y="233"/>
                  </a:lnTo>
                  <a:lnTo>
                    <a:pt x="289" y="246"/>
                  </a:lnTo>
                  <a:lnTo>
                    <a:pt x="280" y="259"/>
                  </a:lnTo>
                  <a:lnTo>
                    <a:pt x="270" y="270"/>
                  </a:lnTo>
                  <a:lnTo>
                    <a:pt x="258" y="281"/>
                  </a:lnTo>
                  <a:lnTo>
                    <a:pt x="247" y="289"/>
                  </a:lnTo>
                  <a:lnTo>
                    <a:pt x="234" y="297"/>
                  </a:lnTo>
                  <a:lnTo>
                    <a:pt x="219" y="304"/>
                  </a:lnTo>
                  <a:lnTo>
                    <a:pt x="205" y="309"/>
                  </a:lnTo>
                  <a:lnTo>
                    <a:pt x="190" y="314"/>
                  </a:lnTo>
                  <a:lnTo>
                    <a:pt x="173" y="316"/>
                  </a:lnTo>
                  <a:lnTo>
                    <a:pt x="158" y="316"/>
                  </a:lnTo>
                  <a:lnTo>
                    <a:pt x="158" y="316"/>
                  </a:lnTo>
                  <a:lnTo>
                    <a:pt x="142" y="316"/>
                  </a:lnTo>
                  <a:lnTo>
                    <a:pt x="126" y="314"/>
                  </a:lnTo>
                  <a:lnTo>
                    <a:pt x="111" y="309"/>
                  </a:lnTo>
                  <a:lnTo>
                    <a:pt x="97" y="304"/>
                  </a:lnTo>
                  <a:lnTo>
                    <a:pt x="83" y="297"/>
                  </a:lnTo>
                  <a:lnTo>
                    <a:pt x="70" y="289"/>
                  </a:lnTo>
                  <a:lnTo>
                    <a:pt x="58" y="281"/>
                  </a:lnTo>
                  <a:lnTo>
                    <a:pt x="46" y="270"/>
                  </a:lnTo>
                  <a:lnTo>
                    <a:pt x="36" y="259"/>
                  </a:lnTo>
                  <a:lnTo>
                    <a:pt x="27" y="246"/>
                  </a:lnTo>
                  <a:lnTo>
                    <a:pt x="19" y="233"/>
                  </a:lnTo>
                  <a:lnTo>
                    <a:pt x="12" y="219"/>
                  </a:lnTo>
                  <a:lnTo>
                    <a:pt x="7" y="205"/>
                  </a:lnTo>
                  <a:lnTo>
                    <a:pt x="4" y="190"/>
                  </a:lnTo>
                  <a:lnTo>
                    <a:pt x="1" y="175"/>
                  </a:lnTo>
                  <a:lnTo>
                    <a:pt x="0" y="158"/>
                  </a:lnTo>
                  <a:lnTo>
                    <a:pt x="0" y="158"/>
                  </a:lnTo>
                  <a:lnTo>
                    <a:pt x="1" y="143"/>
                  </a:lnTo>
                  <a:lnTo>
                    <a:pt x="4" y="126"/>
                  </a:lnTo>
                  <a:lnTo>
                    <a:pt x="7" y="112"/>
                  </a:lnTo>
                  <a:lnTo>
                    <a:pt x="12" y="97"/>
                  </a:lnTo>
                  <a:lnTo>
                    <a:pt x="19" y="84"/>
                  </a:lnTo>
                  <a:lnTo>
                    <a:pt x="27" y="70"/>
                  </a:lnTo>
                  <a:lnTo>
                    <a:pt x="36" y="58"/>
                  </a:lnTo>
                  <a:lnTo>
                    <a:pt x="46" y="47"/>
                  </a:lnTo>
                  <a:lnTo>
                    <a:pt x="58" y="37"/>
                  </a:lnTo>
                  <a:lnTo>
                    <a:pt x="70" y="27"/>
                  </a:lnTo>
                  <a:lnTo>
                    <a:pt x="83" y="20"/>
                  </a:lnTo>
                  <a:lnTo>
                    <a:pt x="97" y="13"/>
                  </a:lnTo>
                  <a:lnTo>
                    <a:pt x="111" y="7"/>
                  </a:lnTo>
                  <a:lnTo>
                    <a:pt x="126" y="4"/>
                  </a:lnTo>
                  <a:lnTo>
                    <a:pt x="142" y="1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73" y="1"/>
                  </a:lnTo>
                  <a:lnTo>
                    <a:pt x="190" y="4"/>
                  </a:lnTo>
                  <a:lnTo>
                    <a:pt x="205" y="7"/>
                  </a:lnTo>
                  <a:lnTo>
                    <a:pt x="219" y="13"/>
                  </a:lnTo>
                  <a:lnTo>
                    <a:pt x="234" y="20"/>
                  </a:lnTo>
                  <a:lnTo>
                    <a:pt x="247" y="27"/>
                  </a:lnTo>
                  <a:lnTo>
                    <a:pt x="258" y="37"/>
                  </a:lnTo>
                  <a:lnTo>
                    <a:pt x="270" y="47"/>
                  </a:lnTo>
                  <a:lnTo>
                    <a:pt x="280" y="58"/>
                  </a:lnTo>
                  <a:lnTo>
                    <a:pt x="289" y="70"/>
                  </a:lnTo>
                  <a:lnTo>
                    <a:pt x="297" y="84"/>
                  </a:lnTo>
                  <a:lnTo>
                    <a:pt x="303" y="97"/>
                  </a:lnTo>
                  <a:lnTo>
                    <a:pt x="309" y="112"/>
                  </a:lnTo>
                  <a:lnTo>
                    <a:pt x="313" y="126"/>
                  </a:lnTo>
                  <a:lnTo>
                    <a:pt x="315" y="143"/>
                  </a:lnTo>
                  <a:lnTo>
                    <a:pt x="316" y="158"/>
                  </a:lnTo>
                  <a:lnTo>
                    <a:pt x="316" y="1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63500" sx="123000" sy="123000" algn="ctr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2" name="Freeform 24">
              <a:extLst>
                <a:ext uri="{FF2B5EF4-FFF2-40B4-BE49-F238E27FC236}">
                  <a16:creationId xmlns:a16="http://schemas.microsoft.com/office/drawing/2014/main" id="{FC5F0800-F5BF-4774-8A13-68E472F1322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7151" y="4516176"/>
              <a:ext cx="318475" cy="318475"/>
            </a:xfrm>
            <a:custGeom>
              <a:avLst/>
              <a:gdLst>
                <a:gd name="T0" fmla="*/ 316 w 316"/>
                <a:gd name="T1" fmla="*/ 158 h 316"/>
                <a:gd name="T2" fmla="*/ 313 w 316"/>
                <a:gd name="T3" fmla="*/ 190 h 316"/>
                <a:gd name="T4" fmla="*/ 303 w 316"/>
                <a:gd name="T5" fmla="*/ 219 h 316"/>
                <a:gd name="T6" fmla="*/ 289 w 316"/>
                <a:gd name="T7" fmla="*/ 247 h 316"/>
                <a:gd name="T8" fmla="*/ 270 w 316"/>
                <a:gd name="T9" fmla="*/ 270 h 316"/>
                <a:gd name="T10" fmla="*/ 247 w 316"/>
                <a:gd name="T11" fmla="*/ 289 h 316"/>
                <a:gd name="T12" fmla="*/ 219 w 316"/>
                <a:gd name="T13" fmla="*/ 303 h 316"/>
                <a:gd name="T14" fmla="*/ 190 w 316"/>
                <a:gd name="T15" fmla="*/ 313 h 316"/>
                <a:gd name="T16" fmla="*/ 158 w 316"/>
                <a:gd name="T17" fmla="*/ 316 h 316"/>
                <a:gd name="T18" fmla="*/ 142 w 316"/>
                <a:gd name="T19" fmla="*/ 315 h 316"/>
                <a:gd name="T20" fmla="*/ 111 w 316"/>
                <a:gd name="T21" fmla="*/ 309 h 316"/>
                <a:gd name="T22" fmla="*/ 83 w 316"/>
                <a:gd name="T23" fmla="*/ 297 h 316"/>
                <a:gd name="T24" fmla="*/ 58 w 316"/>
                <a:gd name="T25" fmla="*/ 280 h 316"/>
                <a:gd name="T26" fmla="*/ 36 w 316"/>
                <a:gd name="T27" fmla="*/ 258 h 316"/>
                <a:gd name="T28" fmla="*/ 19 w 316"/>
                <a:gd name="T29" fmla="*/ 234 h 316"/>
                <a:gd name="T30" fmla="*/ 7 w 316"/>
                <a:gd name="T31" fmla="*/ 205 h 316"/>
                <a:gd name="T32" fmla="*/ 1 w 316"/>
                <a:gd name="T33" fmla="*/ 175 h 316"/>
                <a:gd name="T34" fmla="*/ 0 w 316"/>
                <a:gd name="T35" fmla="*/ 158 h 316"/>
                <a:gd name="T36" fmla="*/ 4 w 316"/>
                <a:gd name="T37" fmla="*/ 126 h 316"/>
                <a:gd name="T38" fmla="*/ 12 w 316"/>
                <a:gd name="T39" fmla="*/ 97 h 316"/>
                <a:gd name="T40" fmla="*/ 27 w 316"/>
                <a:gd name="T41" fmla="*/ 70 h 316"/>
                <a:gd name="T42" fmla="*/ 46 w 316"/>
                <a:gd name="T43" fmla="*/ 46 h 316"/>
                <a:gd name="T44" fmla="*/ 70 w 316"/>
                <a:gd name="T45" fmla="*/ 27 h 316"/>
                <a:gd name="T46" fmla="*/ 97 w 316"/>
                <a:gd name="T47" fmla="*/ 13 h 316"/>
                <a:gd name="T48" fmla="*/ 126 w 316"/>
                <a:gd name="T49" fmla="*/ 4 h 316"/>
                <a:gd name="T50" fmla="*/ 158 w 316"/>
                <a:gd name="T51" fmla="*/ 0 h 316"/>
                <a:gd name="T52" fmla="*/ 173 w 316"/>
                <a:gd name="T53" fmla="*/ 1 h 316"/>
                <a:gd name="T54" fmla="*/ 205 w 316"/>
                <a:gd name="T55" fmla="*/ 7 h 316"/>
                <a:gd name="T56" fmla="*/ 234 w 316"/>
                <a:gd name="T57" fmla="*/ 19 h 316"/>
                <a:gd name="T58" fmla="*/ 258 w 316"/>
                <a:gd name="T59" fmla="*/ 37 h 316"/>
                <a:gd name="T60" fmla="*/ 280 w 316"/>
                <a:gd name="T61" fmla="*/ 58 h 316"/>
                <a:gd name="T62" fmla="*/ 297 w 316"/>
                <a:gd name="T63" fmla="*/ 83 h 316"/>
                <a:gd name="T64" fmla="*/ 309 w 316"/>
                <a:gd name="T65" fmla="*/ 111 h 316"/>
                <a:gd name="T66" fmla="*/ 315 w 316"/>
                <a:gd name="T67" fmla="*/ 142 h 316"/>
                <a:gd name="T68" fmla="*/ 316 w 316"/>
                <a:gd name="T69" fmla="*/ 158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" h="316">
                  <a:moveTo>
                    <a:pt x="316" y="158"/>
                  </a:moveTo>
                  <a:lnTo>
                    <a:pt x="316" y="158"/>
                  </a:lnTo>
                  <a:lnTo>
                    <a:pt x="315" y="175"/>
                  </a:lnTo>
                  <a:lnTo>
                    <a:pt x="313" y="190"/>
                  </a:lnTo>
                  <a:lnTo>
                    <a:pt x="309" y="205"/>
                  </a:lnTo>
                  <a:lnTo>
                    <a:pt x="303" y="219"/>
                  </a:lnTo>
                  <a:lnTo>
                    <a:pt x="297" y="234"/>
                  </a:lnTo>
                  <a:lnTo>
                    <a:pt x="289" y="247"/>
                  </a:lnTo>
                  <a:lnTo>
                    <a:pt x="280" y="258"/>
                  </a:lnTo>
                  <a:lnTo>
                    <a:pt x="270" y="270"/>
                  </a:lnTo>
                  <a:lnTo>
                    <a:pt x="258" y="280"/>
                  </a:lnTo>
                  <a:lnTo>
                    <a:pt x="247" y="289"/>
                  </a:lnTo>
                  <a:lnTo>
                    <a:pt x="234" y="297"/>
                  </a:lnTo>
                  <a:lnTo>
                    <a:pt x="219" y="303"/>
                  </a:lnTo>
                  <a:lnTo>
                    <a:pt x="205" y="309"/>
                  </a:lnTo>
                  <a:lnTo>
                    <a:pt x="190" y="313"/>
                  </a:lnTo>
                  <a:lnTo>
                    <a:pt x="173" y="315"/>
                  </a:lnTo>
                  <a:lnTo>
                    <a:pt x="158" y="316"/>
                  </a:lnTo>
                  <a:lnTo>
                    <a:pt x="158" y="316"/>
                  </a:lnTo>
                  <a:lnTo>
                    <a:pt x="142" y="315"/>
                  </a:lnTo>
                  <a:lnTo>
                    <a:pt x="126" y="313"/>
                  </a:lnTo>
                  <a:lnTo>
                    <a:pt x="111" y="309"/>
                  </a:lnTo>
                  <a:lnTo>
                    <a:pt x="97" y="303"/>
                  </a:lnTo>
                  <a:lnTo>
                    <a:pt x="83" y="297"/>
                  </a:lnTo>
                  <a:lnTo>
                    <a:pt x="70" y="289"/>
                  </a:lnTo>
                  <a:lnTo>
                    <a:pt x="58" y="280"/>
                  </a:lnTo>
                  <a:lnTo>
                    <a:pt x="46" y="270"/>
                  </a:lnTo>
                  <a:lnTo>
                    <a:pt x="36" y="258"/>
                  </a:lnTo>
                  <a:lnTo>
                    <a:pt x="27" y="247"/>
                  </a:lnTo>
                  <a:lnTo>
                    <a:pt x="19" y="234"/>
                  </a:lnTo>
                  <a:lnTo>
                    <a:pt x="12" y="219"/>
                  </a:lnTo>
                  <a:lnTo>
                    <a:pt x="7" y="205"/>
                  </a:lnTo>
                  <a:lnTo>
                    <a:pt x="4" y="190"/>
                  </a:lnTo>
                  <a:lnTo>
                    <a:pt x="1" y="175"/>
                  </a:lnTo>
                  <a:lnTo>
                    <a:pt x="0" y="158"/>
                  </a:lnTo>
                  <a:lnTo>
                    <a:pt x="0" y="158"/>
                  </a:lnTo>
                  <a:lnTo>
                    <a:pt x="1" y="142"/>
                  </a:lnTo>
                  <a:lnTo>
                    <a:pt x="4" y="126"/>
                  </a:lnTo>
                  <a:lnTo>
                    <a:pt x="7" y="111"/>
                  </a:lnTo>
                  <a:lnTo>
                    <a:pt x="12" y="97"/>
                  </a:lnTo>
                  <a:lnTo>
                    <a:pt x="19" y="83"/>
                  </a:lnTo>
                  <a:lnTo>
                    <a:pt x="27" y="70"/>
                  </a:lnTo>
                  <a:lnTo>
                    <a:pt x="36" y="58"/>
                  </a:lnTo>
                  <a:lnTo>
                    <a:pt x="46" y="46"/>
                  </a:lnTo>
                  <a:lnTo>
                    <a:pt x="58" y="37"/>
                  </a:lnTo>
                  <a:lnTo>
                    <a:pt x="70" y="27"/>
                  </a:lnTo>
                  <a:lnTo>
                    <a:pt x="83" y="19"/>
                  </a:lnTo>
                  <a:lnTo>
                    <a:pt x="97" y="13"/>
                  </a:lnTo>
                  <a:lnTo>
                    <a:pt x="111" y="7"/>
                  </a:lnTo>
                  <a:lnTo>
                    <a:pt x="126" y="4"/>
                  </a:lnTo>
                  <a:lnTo>
                    <a:pt x="142" y="1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73" y="1"/>
                  </a:lnTo>
                  <a:lnTo>
                    <a:pt x="190" y="4"/>
                  </a:lnTo>
                  <a:lnTo>
                    <a:pt x="205" y="7"/>
                  </a:lnTo>
                  <a:lnTo>
                    <a:pt x="219" y="13"/>
                  </a:lnTo>
                  <a:lnTo>
                    <a:pt x="234" y="19"/>
                  </a:lnTo>
                  <a:lnTo>
                    <a:pt x="247" y="27"/>
                  </a:lnTo>
                  <a:lnTo>
                    <a:pt x="258" y="37"/>
                  </a:lnTo>
                  <a:lnTo>
                    <a:pt x="270" y="46"/>
                  </a:lnTo>
                  <a:lnTo>
                    <a:pt x="280" y="58"/>
                  </a:lnTo>
                  <a:lnTo>
                    <a:pt x="289" y="70"/>
                  </a:lnTo>
                  <a:lnTo>
                    <a:pt x="297" y="83"/>
                  </a:lnTo>
                  <a:lnTo>
                    <a:pt x="303" y="97"/>
                  </a:lnTo>
                  <a:lnTo>
                    <a:pt x="309" y="111"/>
                  </a:lnTo>
                  <a:lnTo>
                    <a:pt x="313" y="126"/>
                  </a:lnTo>
                  <a:lnTo>
                    <a:pt x="315" y="142"/>
                  </a:lnTo>
                  <a:lnTo>
                    <a:pt x="316" y="158"/>
                  </a:lnTo>
                  <a:lnTo>
                    <a:pt x="316" y="1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63500" sx="123000" sy="123000" algn="ctr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3" name="Freeform 25">
              <a:extLst>
                <a:ext uri="{FF2B5EF4-FFF2-40B4-BE49-F238E27FC236}">
                  <a16:creationId xmlns:a16="http://schemas.microsoft.com/office/drawing/2014/main" id="{165D9279-5214-4984-BABD-40235A3C976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6849" y="5154173"/>
              <a:ext cx="318475" cy="318475"/>
            </a:xfrm>
            <a:custGeom>
              <a:avLst/>
              <a:gdLst>
                <a:gd name="T0" fmla="*/ 316 w 316"/>
                <a:gd name="T1" fmla="*/ 158 h 316"/>
                <a:gd name="T2" fmla="*/ 312 w 316"/>
                <a:gd name="T3" fmla="*/ 190 h 316"/>
                <a:gd name="T4" fmla="*/ 303 w 316"/>
                <a:gd name="T5" fmla="*/ 219 h 316"/>
                <a:gd name="T6" fmla="*/ 289 w 316"/>
                <a:gd name="T7" fmla="*/ 245 h 316"/>
                <a:gd name="T8" fmla="*/ 270 w 316"/>
                <a:gd name="T9" fmla="*/ 269 h 316"/>
                <a:gd name="T10" fmla="*/ 246 w 316"/>
                <a:gd name="T11" fmla="*/ 289 h 316"/>
                <a:gd name="T12" fmla="*/ 219 w 316"/>
                <a:gd name="T13" fmla="*/ 303 h 316"/>
                <a:gd name="T14" fmla="*/ 190 w 316"/>
                <a:gd name="T15" fmla="*/ 312 h 316"/>
                <a:gd name="T16" fmla="*/ 158 w 316"/>
                <a:gd name="T17" fmla="*/ 316 h 316"/>
                <a:gd name="T18" fmla="*/ 142 w 316"/>
                <a:gd name="T19" fmla="*/ 315 h 316"/>
                <a:gd name="T20" fmla="*/ 111 w 316"/>
                <a:gd name="T21" fmla="*/ 309 h 316"/>
                <a:gd name="T22" fmla="*/ 83 w 316"/>
                <a:gd name="T23" fmla="*/ 296 h 316"/>
                <a:gd name="T24" fmla="*/ 58 w 316"/>
                <a:gd name="T25" fmla="*/ 279 h 316"/>
                <a:gd name="T26" fmla="*/ 37 w 316"/>
                <a:gd name="T27" fmla="*/ 258 h 316"/>
                <a:gd name="T28" fmla="*/ 19 w 316"/>
                <a:gd name="T29" fmla="*/ 232 h 316"/>
                <a:gd name="T30" fmla="*/ 7 w 316"/>
                <a:gd name="T31" fmla="*/ 204 h 316"/>
                <a:gd name="T32" fmla="*/ 1 w 316"/>
                <a:gd name="T33" fmla="*/ 173 h 316"/>
                <a:gd name="T34" fmla="*/ 0 w 316"/>
                <a:gd name="T35" fmla="*/ 158 h 316"/>
                <a:gd name="T36" fmla="*/ 4 w 316"/>
                <a:gd name="T37" fmla="*/ 126 h 316"/>
                <a:gd name="T38" fmla="*/ 13 w 316"/>
                <a:gd name="T39" fmla="*/ 96 h 316"/>
                <a:gd name="T40" fmla="*/ 27 w 316"/>
                <a:gd name="T41" fmla="*/ 70 h 316"/>
                <a:gd name="T42" fmla="*/ 46 w 316"/>
                <a:gd name="T43" fmla="*/ 46 h 316"/>
                <a:gd name="T44" fmla="*/ 70 w 316"/>
                <a:gd name="T45" fmla="*/ 27 h 316"/>
                <a:gd name="T46" fmla="*/ 97 w 316"/>
                <a:gd name="T47" fmla="*/ 12 h 316"/>
                <a:gd name="T48" fmla="*/ 126 w 316"/>
                <a:gd name="T49" fmla="*/ 3 h 316"/>
                <a:gd name="T50" fmla="*/ 158 w 316"/>
                <a:gd name="T51" fmla="*/ 0 h 316"/>
                <a:gd name="T52" fmla="*/ 175 w 316"/>
                <a:gd name="T53" fmla="*/ 0 h 316"/>
                <a:gd name="T54" fmla="*/ 205 w 316"/>
                <a:gd name="T55" fmla="*/ 7 h 316"/>
                <a:gd name="T56" fmla="*/ 234 w 316"/>
                <a:gd name="T57" fmla="*/ 19 h 316"/>
                <a:gd name="T58" fmla="*/ 258 w 316"/>
                <a:gd name="T59" fmla="*/ 36 h 316"/>
                <a:gd name="T60" fmla="*/ 279 w 316"/>
                <a:gd name="T61" fmla="*/ 57 h 316"/>
                <a:gd name="T62" fmla="*/ 297 w 316"/>
                <a:gd name="T63" fmla="*/ 83 h 316"/>
                <a:gd name="T64" fmla="*/ 309 w 316"/>
                <a:gd name="T65" fmla="*/ 111 h 316"/>
                <a:gd name="T66" fmla="*/ 315 w 316"/>
                <a:gd name="T67" fmla="*/ 142 h 316"/>
                <a:gd name="T68" fmla="*/ 316 w 316"/>
                <a:gd name="T69" fmla="*/ 158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" h="316">
                  <a:moveTo>
                    <a:pt x="316" y="158"/>
                  </a:moveTo>
                  <a:lnTo>
                    <a:pt x="316" y="158"/>
                  </a:lnTo>
                  <a:lnTo>
                    <a:pt x="315" y="173"/>
                  </a:lnTo>
                  <a:lnTo>
                    <a:pt x="312" y="190"/>
                  </a:lnTo>
                  <a:lnTo>
                    <a:pt x="309" y="204"/>
                  </a:lnTo>
                  <a:lnTo>
                    <a:pt x="303" y="219"/>
                  </a:lnTo>
                  <a:lnTo>
                    <a:pt x="297" y="232"/>
                  </a:lnTo>
                  <a:lnTo>
                    <a:pt x="289" y="245"/>
                  </a:lnTo>
                  <a:lnTo>
                    <a:pt x="279" y="258"/>
                  </a:lnTo>
                  <a:lnTo>
                    <a:pt x="270" y="269"/>
                  </a:lnTo>
                  <a:lnTo>
                    <a:pt x="258" y="279"/>
                  </a:lnTo>
                  <a:lnTo>
                    <a:pt x="246" y="289"/>
                  </a:lnTo>
                  <a:lnTo>
                    <a:pt x="234" y="296"/>
                  </a:lnTo>
                  <a:lnTo>
                    <a:pt x="219" y="303"/>
                  </a:lnTo>
                  <a:lnTo>
                    <a:pt x="205" y="309"/>
                  </a:lnTo>
                  <a:lnTo>
                    <a:pt x="190" y="312"/>
                  </a:lnTo>
                  <a:lnTo>
                    <a:pt x="175" y="315"/>
                  </a:lnTo>
                  <a:lnTo>
                    <a:pt x="158" y="316"/>
                  </a:lnTo>
                  <a:lnTo>
                    <a:pt x="158" y="316"/>
                  </a:lnTo>
                  <a:lnTo>
                    <a:pt x="142" y="315"/>
                  </a:lnTo>
                  <a:lnTo>
                    <a:pt x="126" y="312"/>
                  </a:lnTo>
                  <a:lnTo>
                    <a:pt x="111" y="309"/>
                  </a:lnTo>
                  <a:lnTo>
                    <a:pt x="97" y="303"/>
                  </a:lnTo>
                  <a:lnTo>
                    <a:pt x="83" y="296"/>
                  </a:lnTo>
                  <a:lnTo>
                    <a:pt x="70" y="289"/>
                  </a:lnTo>
                  <a:lnTo>
                    <a:pt x="58" y="279"/>
                  </a:lnTo>
                  <a:lnTo>
                    <a:pt x="46" y="269"/>
                  </a:lnTo>
                  <a:lnTo>
                    <a:pt x="37" y="258"/>
                  </a:lnTo>
                  <a:lnTo>
                    <a:pt x="27" y="245"/>
                  </a:lnTo>
                  <a:lnTo>
                    <a:pt x="19" y="232"/>
                  </a:lnTo>
                  <a:lnTo>
                    <a:pt x="13" y="219"/>
                  </a:lnTo>
                  <a:lnTo>
                    <a:pt x="7" y="204"/>
                  </a:lnTo>
                  <a:lnTo>
                    <a:pt x="4" y="190"/>
                  </a:lnTo>
                  <a:lnTo>
                    <a:pt x="1" y="173"/>
                  </a:lnTo>
                  <a:lnTo>
                    <a:pt x="0" y="158"/>
                  </a:lnTo>
                  <a:lnTo>
                    <a:pt x="0" y="158"/>
                  </a:lnTo>
                  <a:lnTo>
                    <a:pt x="1" y="142"/>
                  </a:lnTo>
                  <a:lnTo>
                    <a:pt x="4" y="126"/>
                  </a:lnTo>
                  <a:lnTo>
                    <a:pt x="7" y="111"/>
                  </a:lnTo>
                  <a:lnTo>
                    <a:pt x="13" y="96"/>
                  </a:lnTo>
                  <a:lnTo>
                    <a:pt x="19" y="83"/>
                  </a:lnTo>
                  <a:lnTo>
                    <a:pt x="27" y="70"/>
                  </a:lnTo>
                  <a:lnTo>
                    <a:pt x="37" y="57"/>
                  </a:lnTo>
                  <a:lnTo>
                    <a:pt x="46" y="46"/>
                  </a:lnTo>
                  <a:lnTo>
                    <a:pt x="58" y="36"/>
                  </a:lnTo>
                  <a:lnTo>
                    <a:pt x="70" y="27"/>
                  </a:lnTo>
                  <a:lnTo>
                    <a:pt x="83" y="19"/>
                  </a:lnTo>
                  <a:lnTo>
                    <a:pt x="97" y="12"/>
                  </a:lnTo>
                  <a:lnTo>
                    <a:pt x="111" y="7"/>
                  </a:lnTo>
                  <a:lnTo>
                    <a:pt x="126" y="3"/>
                  </a:lnTo>
                  <a:lnTo>
                    <a:pt x="142" y="0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75" y="0"/>
                  </a:lnTo>
                  <a:lnTo>
                    <a:pt x="190" y="3"/>
                  </a:lnTo>
                  <a:lnTo>
                    <a:pt x="205" y="7"/>
                  </a:lnTo>
                  <a:lnTo>
                    <a:pt x="219" y="12"/>
                  </a:lnTo>
                  <a:lnTo>
                    <a:pt x="234" y="19"/>
                  </a:lnTo>
                  <a:lnTo>
                    <a:pt x="246" y="27"/>
                  </a:lnTo>
                  <a:lnTo>
                    <a:pt x="258" y="36"/>
                  </a:lnTo>
                  <a:lnTo>
                    <a:pt x="270" y="46"/>
                  </a:lnTo>
                  <a:lnTo>
                    <a:pt x="279" y="57"/>
                  </a:lnTo>
                  <a:lnTo>
                    <a:pt x="289" y="70"/>
                  </a:lnTo>
                  <a:lnTo>
                    <a:pt x="297" y="83"/>
                  </a:lnTo>
                  <a:lnTo>
                    <a:pt x="303" y="96"/>
                  </a:lnTo>
                  <a:lnTo>
                    <a:pt x="309" y="111"/>
                  </a:lnTo>
                  <a:lnTo>
                    <a:pt x="312" y="126"/>
                  </a:lnTo>
                  <a:lnTo>
                    <a:pt x="315" y="142"/>
                  </a:lnTo>
                  <a:lnTo>
                    <a:pt x="316" y="158"/>
                  </a:lnTo>
                  <a:lnTo>
                    <a:pt x="316" y="1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63500" sx="123000" sy="123000" algn="ctr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7" name="Freeform 23">
              <a:extLst>
                <a:ext uri="{FF2B5EF4-FFF2-40B4-BE49-F238E27FC236}">
                  <a16:creationId xmlns:a16="http://schemas.microsoft.com/office/drawing/2014/main" id="{7C233362-41FB-493A-858A-1AFB4483A9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4196" y="3296527"/>
              <a:ext cx="318475" cy="318475"/>
            </a:xfrm>
            <a:custGeom>
              <a:avLst/>
              <a:gdLst>
                <a:gd name="T0" fmla="*/ 316 w 316"/>
                <a:gd name="T1" fmla="*/ 158 h 316"/>
                <a:gd name="T2" fmla="*/ 313 w 316"/>
                <a:gd name="T3" fmla="*/ 190 h 316"/>
                <a:gd name="T4" fmla="*/ 303 w 316"/>
                <a:gd name="T5" fmla="*/ 219 h 316"/>
                <a:gd name="T6" fmla="*/ 289 w 316"/>
                <a:gd name="T7" fmla="*/ 246 h 316"/>
                <a:gd name="T8" fmla="*/ 270 w 316"/>
                <a:gd name="T9" fmla="*/ 270 h 316"/>
                <a:gd name="T10" fmla="*/ 247 w 316"/>
                <a:gd name="T11" fmla="*/ 289 h 316"/>
                <a:gd name="T12" fmla="*/ 219 w 316"/>
                <a:gd name="T13" fmla="*/ 304 h 316"/>
                <a:gd name="T14" fmla="*/ 190 w 316"/>
                <a:gd name="T15" fmla="*/ 314 h 316"/>
                <a:gd name="T16" fmla="*/ 158 w 316"/>
                <a:gd name="T17" fmla="*/ 316 h 316"/>
                <a:gd name="T18" fmla="*/ 142 w 316"/>
                <a:gd name="T19" fmla="*/ 316 h 316"/>
                <a:gd name="T20" fmla="*/ 111 w 316"/>
                <a:gd name="T21" fmla="*/ 309 h 316"/>
                <a:gd name="T22" fmla="*/ 83 w 316"/>
                <a:gd name="T23" fmla="*/ 297 h 316"/>
                <a:gd name="T24" fmla="*/ 58 w 316"/>
                <a:gd name="T25" fmla="*/ 281 h 316"/>
                <a:gd name="T26" fmla="*/ 36 w 316"/>
                <a:gd name="T27" fmla="*/ 259 h 316"/>
                <a:gd name="T28" fmla="*/ 19 w 316"/>
                <a:gd name="T29" fmla="*/ 233 h 316"/>
                <a:gd name="T30" fmla="*/ 7 w 316"/>
                <a:gd name="T31" fmla="*/ 205 h 316"/>
                <a:gd name="T32" fmla="*/ 1 w 316"/>
                <a:gd name="T33" fmla="*/ 175 h 316"/>
                <a:gd name="T34" fmla="*/ 0 w 316"/>
                <a:gd name="T35" fmla="*/ 158 h 316"/>
                <a:gd name="T36" fmla="*/ 4 w 316"/>
                <a:gd name="T37" fmla="*/ 126 h 316"/>
                <a:gd name="T38" fmla="*/ 12 w 316"/>
                <a:gd name="T39" fmla="*/ 97 h 316"/>
                <a:gd name="T40" fmla="*/ 27 w 316"/>
                <a:gd name="T41" fmla="*/ 70 h 316"/>
                <a:gd name="T42" fmla="*/ 46 w 316"/>
                <a:gd name="T43" fmla="*/ 47 h 316"/>
                <a:gd name="T44" fmla="*/ 70 w 316"/>
                <a:gd name="T45" fmla="*/ 27 h 316"/>
                <a:gd name="T46" fmla="*/ 97 w 316"/>
                <a:gd name="T47" fmla="*/ 13 h 316"/>
                <a:gd name="T48" fmla="*/ 126 w 316"/>
                <a:gd name="T49" fmla="*/ 4 h 316"/>
                <a:gd name="T50" fmla="*/ 158 w 316"/>
                <a:gd name="T51" fmla="*/ 0 h 316"/>
                <a:gd name="T52" fmla="*/ 173 w 316"/>
                <a:gd name="T53" fmla="*/ 1 h 316"/>
                <a:gd name="T54" fmla="*/ 205 w 316"/>
                <a:gd name="T55" fmla="*/ 7 h 316"/>
                <a:gd name="T56" fmla="*/ 234 w 316"/>
                <a:gd name="T57" fmla="*/ 20 h 316"/>
                <a:gd name="T58" fmla="*/ 258 w 316"/>
                <a:gd name="T59" fmla="*/ 37 h 316"/>
                <a:gd name="T60" fmla="*/ 280 w 316"/>
                <a:gd name="T61" fmla="*/ 58 h 316"/>
                <a:gd name="T62" fmla="*/ 297 w 316"/>
                <a:gd name="T63" fmla="*/ 84 h 316"/>
                <a:gd name="T64" fmla="*/ 309 w 316"/>
                <a:gd name="T65" fmla="*/ 112 h 316"/>
                <a:gd name="T66" fmla="*/ 315 w 316"/>
                <a:gd name="T67" fmla="*/ 143 h 316"/>
                <a:gd name="T68" fmla="*/ 316 w 316"/>
                <a:gd name="T69" fmla="*/ 158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" h="316">
                  <a:moveTo>
                    <a:pt x="316" y="158"/>
                  </a:moveTo>
                  <a:lnTo>
                    <a:pt x="316" y="158"/>
                  </a:lnTo>
                  <a:lnTo>
                    <a:pt x="315" y="175"/>
                  </a:lnTo>
                  <a:lnTo>
                    <a:pt x="313" y="190"/>
                  </a:lnTo>
                  <a:lnTo>
                    <a:pt x="309" y="205"/>
                  </a:lnTo>
                  <a:lnTo>
                    <a:pt x="303" y="219"/>
                  </a:lnTo>
                  <a:lnTo>
                    <a:pt x="297" y="233"/>
                  </a:lnTo>
                  <a:lnTo>
                    <a:pt x="289" y="246"/>
                  </a:lnTo>
                  <a:lnTo>
                    <a:pt x="280" y="259"/>
                  </a:lnTo>
                  <a:lnTo>
                    <a:pt x="270" y="270"/>
                  </a:lnTo>
                  <a:lnTo>
                    <a:pt x="258" y="281"/>
                  </a:lnTo>
                  <a:lnTo>
                    <a:pt x="247" y="289"/>
                  </a:lnTo>
                  <a:lnTo>
                    <a:pt x="234" y="297"/>
                  </a:lnTo>
                  <a:lnTo>
                    <a:pt x="219" y="304"/>
                  </a:lnTo>
                  <a:lnTo>
                    <a:pt x="205" y="309"/>
                  </a:lnTo>
                  <a:lnTo>
                    <a:pt x="190" y="314"/>
                  </a:lnTo>
                  <a:lnTo>
                    <a:pt x="173" y="316"/>
                  </a:lnTo>
                  <a:lnTo>
                    <a:pt x="158" y="316"/>
                  </a:lnTo>
                  <a:lnTo>
                    <a:pt x="158" y="316"/>
                  </a:lnTo>
                  <a:lnTo>
                    <a:pt x="142" y="316"/>
                  </a:lnTo>
                  <a:lnTo>
                    <a:pt x="126" y="314"/>
                  </a:lnTo>
                  <a:lnTo>
                    <a:pt x="111" y="309"/>
                  </a:lnTo>
                  <a:lnTo>
                    <a:pt x="97" y="304"/>
                  </a:lnTo>
                  <a:lnTo>
                    <a:pt x="83" y="297"/>
                  </a:lnTo>
                  <a:lnTo>
                    <a:pt x="70" y="289"/>
                  </a:lnTo>
                  <a:lnTo>
                    <a:pt x="58" y="281"/>
                  </a:lnTo>
                  <a:lnTo>
                    <a:pt x="46" y="270"/>
                  </a:lnTo>
                  <a:lnTo>
                    <a:pt x="36" y="259"/>
                  </a:lnTo>
                  <a:lnTo>
                    <a:pt x="27" y="246"/>
                  </a:lnTo>
                  <a:lnTo>
                    <a:pt x="19" y="233"/>
                  </a:lnTo>
                  <a:lnTo>
                    <a:pt x="12" y="219"/>
                  </a:lnTo>
                  <a:lnTo>
                    <a:pt x="7" y="205"/>
                  </a:lnTo>
                  <a:lnTo>
                    <a:pt x="4" y="190"/>
                  </a:lnTo>
                  <a:lnTo>
                    <a:pt x="1" y="175"/>
                  </a:lnTo>
                  <a:lnTo>
                    <a:pt x="0" y="158"/>
                  </a:lnTo>
                  <a:lnTo>
                    <a:pt x="0" y="158"/>
                  </a:lnTo>
                  <a:lnTo>
                    <a:pt x="1" y="143"/>
                  </a:lnTo>
                  <a:lnTo>
                    <a:pt x="4" y="126"/>
                  </a:lnTo>
                  <a:lnTo>
                    <a:pt x="7" y="112"/>
                  </a:lnTo>
                  <a:lnTo>
                    <a:pt x="12" y="97"/>
                  </a:lnTo>
                  <a:lnTo>
                    <a:pt x="19" y="84"/>
                  </a:lnTo>
                  <a:lnTo>
                    <a:pt x="27" y="70"/>
                  </a:lnTo>
                  <a:lnTo>
                    <a:pt x="36" y="58"/>
                  </a:lnTo>
                  <a:lnTo>
                    <a:pt x="46" y="47"/>
                  </a:lnTo>
                  <a:lnTo>
                    <a:pt x="58" y="37"/>
                  </a:lnTo>
                  <a:lnTo>
                    <a:pt x="70" y="27"/>
                  </a:lnTo>
                  <a:lnTo>
                    <a:pt x="83" y="20"/>
                  </a:lnTo>
                  <a:lnTo>
                    <a:pt x="97" y="13"/>
                  </a:lnTo>
                  <a:lnTo>
                    <a:pt x="111" y="7"/>
                  </a:lnTo>
                  <a:lnTo>
                    <a:pt x="126" y="4"/>
                  </a:lnTo>
                  <a:lnTo>
                    <a:pt x="142" y="1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73" y="1"/>
                  </a:lnTo>
                  <a:lnTo>
                    <a:pt x="190" y="4"/>
                  </a:lnTo>
                  <a:lnTo>
                    <a:pt x="205" y="7"/>
                  </a:lnTo>
                  <a:lnTo>
                    <a:pt x="219" y="13"/>
                  </a:lnTo>
                  <a:lnTo>
                    <a:pt x="234" y="20"/>
                  </a:lnTo>
                  <a:lnTo>
                    <a:pt x="247" y="27"/>
                  </a:lnTo>
                  <a:lnTo>
                    <a:pt x="258" y="37"/>
                  </a:lnTo>
                  <a:lnTo>
                    <a:pt x="270" y="47"/>
                  </a:lnTo>
                  <a:lnTo>
                    <a:pt x="280" y="58"/>
                  </a:lnTo>
                  <a:lnTo>
                    <a:pt x="289" y="70"/>
                  </a:lnTo>
                  <a:lnTo>
                    <a:pt x="297" y="84"/>
                  </a:lnTo>
                  <a:lnTo>
                    <a:pt x="303" y="97"/>
                  </a:lnTo>
                  <a:lnTo>
                    <a:pt x="309" y="112"/>
                  </a:lnTo>
                  <a:lnTo>
                    <a:pt x="313" y="126"/>
                  </a:lnTo>
                  <a:lnTo>
                    <a:pt x="315" y="143"/>
                  </a:lnTo>
                  <a:lnTo>
                    <a:pt x="316" y="158"/>
                  </a:lnTo>
                  <a:lnTo>
                    <a:pt x="316" y="1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63500" sx="123000" sy="123000" algn="ctr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8" name="TextBox 77">
            <a:extLst>
              <a:ext uri="{FF2B5EF4-FFF2-40B4-BE49-F238E27FC236}">
                <a16:creationId xmlns:a16="http://schemas.microsoft.com/office/drawing/2014/main" id="{E6AF67B7-5159-4B7D-9C9A-258D7191A9B6}"/>
              </a:ext>
            </a:extLst>
          </p:cNvPr>
          <p:cNvSpPr txBox="1"/>
          <p:nvPr/>
        </p:nvSpPr>
        <p:spPr>
          <a:xfrm>
            <a:off x="1802834" y="5449155"/>
            <a:ext cx="34733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ПИЛОТНЫЕ ПРОЕКТЫ</a:t>
            </a:r>
          </a:p>
        </p:txBody>
      </p:sp>
      <p:grpSp>
        <p:nvGrpSpPr>
          <p:cNvPr id="79" name="Group 4">
            <a:extLst>
              <a:ext uri="{FF2B5EF4-FFF2-40B4-BE49-F238E27FC236}">
                <a16:creationId xmlns:a16="http://schemas.microsoft.com/office/drawing/2014/main" id="{893E0DD0-F734-4CB8-91FF-7EE320B19F5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618245" y="4645890"/>
            <a:ext cx="347343" cy="348429"/>
            <a:chOff x="1004" y="1792"/>
            <a:chExt cx="320" cy="321"/>
          </a:xfrm>
        </p:grpSpPr>
        <p:sp>
          <p:nvSpPr>
            <p:cNvPr id="80" name="AutoShape 3">
              <a:extLst>
                <a:ext uri="{FF2B5EF4-FFF2-40B4-BE49-F238E27FC236}">
                  <a16:creationId xmlns:a16="http://schemas.microsoft.com/office/drawing/2014/main" id="{B6FED495-B85B-4554-852E-9109069FC5EF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004" y="1792"/>
              <a:ext cx="320" cy="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1" name="Freeform 5">
              <a:extLst>
                <a:ext uri="{FF2B5EF4-FFF2-40B4-BE49-F238E27FC236}">
                  <a16:creationId xmlns:a16="http://schemas.microsoft.com/office/drawing/2014/main" id="{A59C9C2D-EA95-47B1-9BFA-6391D2AB43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4" y="1792"/>
              <a:ext cx="320" cy="321"/>
            </a:xfrm>
            <a:custGeom>
              <a:avLst/>
              <a:gdLst>
                <a:gd name="T0" fmla="*/ 345 w 640"/>
                <a:gd name="T1" fmla="*/ 642 h 642"/>
                <a:gd name="T2" fmla="*/ 0 w 640"/>
                <a:gd name="T3" fmla="*/ 642 h 642"/>
                <a:gd name="T4" fmla="*/ 0 w 640"/>
                <a:gd name="T5" fmla="*/ 0 h 642"/>
                <a:gd name="T6" fmla="*/ 345 w 640"/>
                <a:gd name="T7" fmla="*/ 0 h 642"/>
                <a:gd name="T8" fmla="*/ 640 w 640"/>
                <a:gd name="T9" fmla="*/ 320 h 642"/>
                <a:gd name="T10" fmla="*/ 345 w 640"/>
                <a:gd name="T11" fmla="*/ 642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0" h="642">
                  <a:moveTo>
                    <a:pt x="345" y="642"/>
                  </a:moveTo>
                  <a:lnTo>
                    <a:pt x="0" y="642"/>
                  </a:lnTo>
                  <a:lnTo>
                    <a:pt x="0" y="0"/>
                  </a:lnTo>
                  <a:lnTo>
                    <a:pt x="345" y="0"/>
                  </a:lnTo>
                  <a:lnTo>
                    <a:pt x="640" y="320"/>
                  </a:lnTo>
                  <a:lnTo>
                    <a:pt x="345" y="642"/>
                  </a:lnTo>
                  <a:close/>
                </a:path>
              </a:pathLst>
            </a:custGeom>
            <a:solidFill>
              <a:srgbClr val="053E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82" name="Group 4">
            <a:extLst>
              <a:ext uri="{FF2B5EF4-FFF2-40B4-BE49-F238E27FC236}">
                <a16:creationId xmlns:a16="http://schemas.microsoft.com/office/drawing/2014/main" id="{5933BAE3-8A14-4EBC-99C6-5B4395EF095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618245" y="3280753"/>
            <a:ext cx="347343" cy="348429"/>
            <a:chOff x="1004" y="1792"/>
            <a:chExt cx="320" cy="321"/>
          </a:xfrm>
        </p:grpSpPr>
        <p:sp>
          <p:nvSpPr>
            <p:cNvPr id="83" name="AutoShape 3">
              <a:extLst>
                <a:ext uri="{FF2B5EF4-FFF2-40B4-BE49-F238E27FC236}">
                  <a16:creationId xmlns:a16="http://schemas.microsoft.com/office/drawing/2014/main" id="{6106042F-5AB0-40B1-A764-68737DD77EB4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004" y="1792"/>
              <a:ext cx="320" cy="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4" name="Freeform 5">
              <a:extLst>
                <a:ext uri="{FF2B5EF4-FFF2-40B4-BE49-F238E27FC236}">
                  <a16:creationId xmlns:a16="http://schemas.microsoft.com/office/drawing/2014/main" id="{C36BF20C-C239-446F-87DE-A2D4970421B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4" y="1792"/>
              <a:ext cx="320" cy="321"/>
            </a:xfrm>
            <a:custGeom>
              <a:avLst/>
              <a:gdLst>
                <a:gd name="T0" fmla="*/ 345 w 640"/>
                <a:gd name="T1" fmla="*/ 642 h 642"/>
                <a:gd name="T2" fmla="*/ 0 w 640"/>
                <a:gd name="T3" fmla="*/ 642 h 642"/>
                <a:gd name="T4" fmla="*/ 0 w 640"/>
                <a:gd name="T5" fmla="*/ 0 h 642"/>
                <a:gd name="T6" fmla="*/ 345 w 640"/>
                <a:gd name="T7" fmla="*/ 0 h 642"/>
                <a:gd name="T8" fmla="*/ 640 w 640"/>
                <a:gd name="T9" fmla="*/ 320 h 642"/>
                <a:gd name="T10" fmla="*/ 345 w 640"/>
                <a:gd name="T11" fmla="*/ 642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0" h="642">
                  <a:moveTo>
                    <a:pt x="345" y="642"/>
                  </a:moveTo>
                  <a:lnTo>
                    <a:pt x="0" y="642"/>
                  </a:lnTo>
                  <a:lnTo>
                    <a:pt x="0" y="0"/>
                  </a:lnTo>
                  <a:lnTo>
                    <a:pt x="345" y="0"/>
                  </a:lnTo>
                  <a:lnTo>
                    <a:pt x="640" y="320"/>
                  </a:lnTo>
                  <a:lnTo>
                    <a:pt x="345" y="642"/>
                  </a:lnTo>
                  <a:close/>
                </a:path>
              </a:pathLst>
            </a:custGeom>
            <a:solidFill>
              <a:srgbClr val="053E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88" name="Group 4">
            <a:extLst>
              <a:ext uri="{FF2B5EF4-FFF2-40B4-BE49-F238E27FC236}">
                <a16:creationId xmlns:a16="http://schemas.microsoft.com/office/drawing/2014/main" id="{34B1F3AB-FA16-4E4A-BBC7-FA973CD92CC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618245" y="1853478"/>
            <a:ext cx="347343" cy="348429"/>
            <a:chOff x="1004" y="1792"/>
            <a:chExt cx="320" cy="321"/>
          </a:xfrm>
        </p:grpSpPr>
        <p:sp>
          <p:nvSpPr>
            <p:cNvPr id="89" name="AutoShape 3">
              <a:extLst>
                <a:ext uri="{FF2B5EF4-FFF2-40B4-BE49-F238E27FC236}">
                  <a16:creationId xmlns:a16="http://schemas.microsoft.com/office/drawing/2014/main" id="{100C3838-8FEF-438C-A0FF-8CD868D7722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004" y="1792"/>
              <a:ext cx="320" cy="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0" name="Freeform 5">
              <a:extLst>
                <a:ext uri="{FF2B5EF4-FFF2-40B4-BE49-F238E27FC236}">
                  <a16:creationId xmlns:a16="http://schemas.microsoft.com/office/drawing/2014/main" id="{F7693F87-234A-4B4E-A434-269C2E3DBF3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4" y="1792"/>
              <a:ext cx="320" cy="321"/>
            </a:xfrm>
            <a:custGeom>
              <a:avLst/>
              <a:gdLst>
                <a:gd name="T0" fmla="*/ 345 w 640"/>
                <a:gd name="T1" fmla="*/ 642 h 642"/>
                <a:gd name="T2" fmla="*/ 0 w 640"/>
                <a:gd name="T3" fmla="*/ 642 h 642"/>
                <a:gd name="T4" fmla="*/ 0 w 640"/>
                <a:gd name="T5" fmla="*/ 0 h 642"/>
                <a:gd name="T6" fmla="*/ 345 w 640"/>
                <a:gd name="T7" fmla="*/ 0 h 642"/>
                <a:gd name="T8" fmla="*/ 640 w 640"/>
                <a:gd name="T9" fmla="*/ 320 h 642"/>
                <a:gd name="T10" fmla="*/ 345 w 640"/>
                <a:gd name="T11" fmla="*/ 642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0" h="642">
                  <a:moveTo>
                    <a:pt x="345" y="642"/>
                  </a:moveTo>
                  <a:lnTo>
                    <a:pt x="0" y="642"/>
                  </a:lnTo>
                  <a:lnTo>
                    <a:pt x="0" y="0"/>
                  </a:lnTo>
                  <a:lnTo>
                    <a:pt x="345" y="0"/>
                  </a:lnTo>
                  <a:lnTo>
                    <a:pt x="640" y="320"/>
                  </a:lnTo>
                  <a:lnTo>
                    <a:pt x="345" y="642"/>
                  </a:lnTo>
                  <a:close/>
                </a:path>
              </a:pathLst>
            </a:custGeom>
            <a:solidFill>
              <a:srgbClr val="053E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98" name="Group 4">
            <a:extLst>
              <a:ext uri="{FF2B5EF4-FFF2-40B4-BE49-F238E27FC236}">
                <a16:creationId xmlns:a16="http://schemas.microsoft.com/office/drawing/2014/main" id="{1AD49378-6F46-406A-B091-65748A5494D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618245" y="1058951"/>
            <a:ext cx="347343" cy="348429"/>
            <a:chOff x="1004" y="1792"/>
            <a:chExt cx="320" cy="321"/>
          </a:xfrm>
        </p:grpSpPr>
        <p:sp>
          <p:nvSpPr>
            <p:cNvPr id="108" name="AutoShape 3">
              <a:extLst>
                <a:ext uri="{FF2B5EF4-FFF2-40B4-BE49-F238E27FC236}">
                  <a16:creationId xmlns:a16="http://schemas.microsoft.com/office/drawing/2014/main" id="{A5AD1E8A-076A-4675-A96B-FE24F70B047E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004" y="1792"/>
              <a:ext cx="320" cy="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9" name="Freeform 5">
              <a:extLst>
                <a:ext uri="{FF2B5EF4-FFF2-40B4-BE49-F238E27FC236}">
                  <a16:creationId xmlns:a16="http://schemas.microsoft.com/office/drawing/2014/main" id="{55E9779D-3334-47BE-861E-85AD74526E7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4" y="1792"/>
              <a:ext cx="320" cy="321"/>
            </a:xfrm>
            <a:custGeom>
              <a:avLst/>
              <a:gdLst>
                <a:gd name="T0" fmla="*/ 345 w 640"/>
                <a:gd name="T1" fmla="*/ 642 h 642"/>
                <a:gd name="T2" fmla="*/ 0 w 640"/>
                <a:gd name="T3" fmla="*/ 642 h 642"/>
                <a:gd name="T4" fmla="*/ 0 w 640"/>
                <a:gd name="T5" fmla="*/ 0 h 642"/>
                <a:gd name="T6" fmla="*/ 345 w 640"/>
                <a:gd name="T7" fmla="*/ 0 h 642"/>
                <a:gd name="T8" fmla="*/ 640 w 640"/>
                <a:gd name="T9" fmla="*/ 320 h 642"/>
                <a:gd name="T10" fmla="*/ 345 w 640"/>
                <a:gd name="T11" fmla="*/ 642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0" h="642">
                  <a:moveTo>
                    <a:pt x="345" y="642"/>
                  </a:moveTo>
                  <a:lnTo>
                    <a:pt x="0" y="642"/>
                  </a:lnTo>
                  <a:lnTo>
                    <a:pt x="0" y="0"/>
                  </a:lnTo>
                  <a:lnTo>
                    <a:pt x="345" y="0"/>
                  </a:lnTo>
                  <a:lnTo>
                    <a:pt x="640" y="320"/>
                  </a:lnTo>
                  <a:lnTo>
                    <a:pt x="345" y="642"/>
                  </a:lnTo>
                  <a:close/>
                </a:path>
              </a:pathLst>
            </a:custGeom>
            <a:solidFill>
              <a:srgbClr val="053E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10" name="Group 4">
            <a:extLst>
              <a:ext uri="{FF2B5EF4-FFF2-40B4-BE49-F238E27FC236}">
                <a16:creationId xmlns:a16="http://schemas.microsoft.com/office/drawing/2014/main" id="{1C475F06-7BE0-4C6B-BCCA-E7628F3CDDC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618245" y="5413440"/>
            <a:ext cx="347343" cy="348429"/>
            <a:chOff x="1004" y="1792"/>
            <a:chExt cx="320" cy="321"/>
          </a:xfrm>
        </p:grpSpPr>
        <p:sp>
          <p:nvSpPr>
            <p:cNvPr id="111" name="AutoShape 3">
              <a:extLst>
                <a:ext uri="{FF2B5EF4-FFF2-40B4-BE49-F238E27FC236}">
                  <a16:creationId xmlns:a16="http://schemas.microsoft.com/office/drawing/2014/main" id="{4F985624-1E34-4438-B828-C0C3FCA5B95B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004" y="1792"/>
              <a:ext cx="320" cy="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2" name="Freeform 5">
              <a:extLst>
                <a:ext uri="{FF2B5EF4-FFF2-40B4-BE49-F238E27FC236}">
                  <a16:creationId xmlns:a16="http://schemas.microsoft.com/office/drawing/2014/main" id="{A07EA247-D078-4A91-907B-46A8667A9E4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4" y="1792"/>
              <a:ext cx="320" cy="321"/>
            </a:xfrm>
            <a:custGeom>
              <a:avLst/>
              <a:gdLst>
                <a:gd name="T0" fmla="*/ 345 w 640"/>
                <a:gd name="T1" fmla="*/ 642 h 642"/>
                <a:gd name="T2" fmla="*/ 0 w 640"/>
                <a:gd name="T3" fmla="*/ 642 h 642"/>
                <a:gd name="T4" fmla="*/ 0 w 640"/>
                <a:gd name="T5" fmla="*/ 0 h 642"/>
                <a:gd name="T6" fmla="*/ 345 w 640"/>
                <a:gd name="T7" fmla="*/ 0 h 642"/>
                <a:gd name="T8" fmla="*/ 640 w 640"/>
                <a:gd name="T9" fmla="*/ 320 h 642"/>
                <a:gd name="T10" fmla="*/ 345 w 640"/>
                <a:gd name="T11" fmla="*/ 642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0" h="642">
                  <a:moveTo>
                    <a:pt x="345" y="642"/>
                  </a:moveTo>
                  <a:lnTo>
                    <a:pt x="0" y="642"/>
                  </a:lnTo>
                  <a:lnTo>
                    <a:pt x="0" y="0"/>
                  </a:lnTo>
                  <a:lnTo>
                    <a:pt x="345" y="0"/>
                  </a:lnTo>
                  <a:lnTo>
                    <a:pt x="640" y="320"/>
                  </a:lnTo>
                  <a:lnTo>
                    <a:pt x="345" y="642"/>
                  </a:lnTo>
                  <a:close/>
                </a:path>
              </a:pathLst>
            </a:custGeom>
            <a:solidFill>
              <a:srgbClr val="053E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15" name="Group 19">
            <a:extLst>
              <a:ext uri="{FF2B5EF4-FFF2-40B4-BE49-F238E27FC236}">
                <a16:creationId xmlns:a16="http://schemas.microsoft.com/office/drawing/2014/main" id="{B06897FF-5350-40F0-AEDB-8CAE0D53660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611268" y="3307809"/>
            <a:ext cx="262549" cy="201600"/>
            <a:chOff x="1875" y="1776"/>
            <a:chExt cx="224" cy="172"/>
          </a:xfrm>
          <a:solidFill>
            <a:srgbClr val="053E95"/>
          </a:solidFill>
        </p:grpSpPr>
        <p:sp>
          <p:nvSpPr>
            <p:cNvPr id="117" name="Freeform 20">
              <a:extLst>
                <a:ext uri="{FF2B5EF4-FFF2-40B4-BE49-F238E27FC236}">
                  <a16:creationId xmlns:a16="http://schemas.microsoft.com/office/drawing/2014/main" id="{6F391F62-F4B7-4D51-A95B-C504F7F2636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1" y="1874"/>
              <a:ext cx="152" cy="74"/>
            </a:xfrm>
            <a:custGeom>
              <a:avLst/>
              <a:gdLst>
                <a:gd name="T0" fmla="*/ 152 w 152"/>
                <a:gd name="T1" fmla="*/ 0 h 74"/>
                <a:gd name="T2" fmla="*/ 152 w 152"/>
                <a:gd name="T3" fmla="*/ 0 h 74"/>
                <a:gd name="T4" fmla="*/ 152 w 152"/>
                <a:gd name="T5" fmla="*/ 34 h 74"/>
                <a:gd name="T6" fmla="*/ 152 w 152"/>
                <a:gd name="T7" fmla="*/ 36 h 74"/>
                <a:gd name="T8" fmla="*/ 152 w 152"/>
                <a:gd name="T9" fmla="*/ 36 h 74"/>
                <a:gd name="T10" fmla="*/ 150 w 152"/>
                <a:gd name="T11" fmla="*/ 42 h 74"/>
                <a:gd name="T12" fmla="*/ 146 w 152"/>
                <a:gd name="T13" fmla="*/ 50 h 74"/>
                <a:gd name="T14" fmla="*/ 138 w 152"/>
                <a:gd name="T15" fmla="*/ 56 h 74"/>
                <a:gd name="T16" fmla="*/ 130 w 152"/>
                <a:gd name="T17" fmla="*/ 62 h 74"/>
                <a:gd name="T18" fmla="*/ 118 w 152"/>
                <a:gd name="T19" fmla="*/ 68 h 74"/>
                <a:gd name="T20" fmla="*/ 106 w 152"/>
                <a:gd name="T21" fmla="*/ 72 h 74"/>
                <a:gd name="T22" fmla="*/ 90 w 152"/>
                <a:gd name="T23" fmla="*/ 74 h 74"/>
                <a:gd name="T24" fmla="*/ 76 w 152"/>
                <a:gd name="T25" fmla="*/ 74 h 74"/>
                <a:gd name="T26" fmla="*/ 76 w 152"/>
                <a:gd name="T27" fmla="*/ 74 h 74"/>
                <a:gd name="T28" fmla="*/ 60 w 152"/>
                <a:gd name="T29" fmla="*/ 74 h 74"/>
                <a:gd name="T30" fmla="*/ 46 w 152"/>
                <a:gd name="T31" fmla="*/ 72 h 74"/>
                <a:gd name="T32" fmla="*/ 32 w 152"/>
                <a:gd name="T33" fmla="*/ 68 h 74"/>
                <a:gd name="T34" fmla="*/ 22 w 152"/>
                <a:gd name="T35" fmla="*/ 62 h 74"/>
                <a:gd name="T36" fmla="*/ 12 w 152"/>
                <a:gd name="T37" fmla="*/ 56 h 74"/>
                <a:gd name="T38" fmla="*/ 6 w 152"/>
                <a:gd name="T39" fmla="*/ 50 h 74"/>
                <a:gd name="T40" fmla="*/ 0 w 152"/>
                <a:gd name="T41" fmla="*/ 42 h 74"/>
                <a:gd name="T42" fmla="*/ 0 w 152"/>
                <a:gd name="T43" fmla="*/ 36 h 74"/>
                <a:gd name="T44" fmla="*/ 0 w 152"/>
                <a:gd name="T45" fmla="*/ 34 h 74"/>
                <a:gd name="T46" fmla="*/ 0 w 152"/>
                <a:gd name="T47" fmla="*/ 34 h 74"/>
                <a:gd name="T48" fmla="*/ 0 w 152"/>
                <a:gd name="T49" fmla="*/ 0 h 74"/>
                <a:gd name="T50" fmla="*/ 0 w 152"/>
                <a:gd name="T51" fmla="*/ 0 h 74"/>
                <a:gd name="T52" fmla="*/ 0 w 152"/>
                <a:gd name="T53" fmla="*/ 0 h 74"/>
                <a:gd name="T54" fmla="*/ 76 w 152"/>
                <a:gd name="T55" fmla="*/ 44 h 74"/>
                <a:gd name="T56" fmla="*/ 152 w 152"/>
                <a:gd name="T57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2" h="74">
                  <a:moveTo>
                    <a:pt x="152" y="0"/>
                  </a:moveTo>
                  <a:lnTo>
                    <a:pt x="152" y="0"/>
                  </a:lnTo>
                  <a:lnTo>
                    <a:pt x="152" y="34"/>
                  </a:lnTo>
                  <a:lnTo>
                    <a:pt x="152" y="36"/>
                  </a:lnTo>
                  <a:lnTo>
                    <a:pt x="152" y="36"/>
                  </a:lnTo>
                  <a:lnTo>
                    <a:pt x="150" y="42"/>
                  </a:lnTo>
                  <a:lnTo>
                    <a:pt x="146" y="50"/>
                  </a:lnTo>
                  <a:lnTo>
                    <a:pt x="138" y="56"/>
                  </a:lnTo>
                  <a:lnTo>
                    <a:pt x="130" y="62"/>
                  </a:lnTo>
                  <a:lnTo>
                    <a:pt x="118" y="68"/>
                  </a:lnTo>
                  <a:lnTo>
                    <a:pt x="106" y="72"/>
                  </a:lnTo>
                  <a:lnTo>
                    <a:pt x="90" y="74"/>
                  </a:lnTo>
                  <a:lnTo>
                    <a:pt x="76" y="74"/>
                  </a:lnTo>
                  <a:lnTo>
                    <a:pt x="76" y="74"/>
                  </a:lnTo>
                  <a:lnTo>
                    <a:pt x="60" y="74"/>
                  </a:lnTo>
                  <a:lnTo>
                    <a:pt x="46" y="72"/>
                  </a:lnTo>
                  <a:lnTo>
                    <a:pt x="32" y="68"/>
                  </a:lnTo>
                  <a:lnTo>
                    <a:pt x="22" y="62"/>
                  </a:lnTo>
                  <a:lnTo>
                    <a:pt x="12" y="56"/>
                  </a:lnTo>
                  <a:lnTo>
                    <a:pt x="6" y="50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76" y="44"/>
                  </a:lnTo>
                  <a:lnTo>
                    <a:pt x="15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1" name="Freeform 21">
              <a:extLst>
                <a:ext uri="{FF2B5EF4-FFF2-40B4-BE49-F238E27FC236}">
                  <a16:creationId xmlns:a16="http://schemas.microsoft.com/office/drawing/2014/main" id="{6ABD080F-DB74-46ED-AE97-48725492664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3" y="1864"/>
              <a:ext cx="22" cy="78"/>
            </a:xfrm>
            <a:custGeom>
              <a:avLst/>
              <a:gdLst>
                <a:gd name="T0" fmla="*/ 22 w 22"/>
                <a:gd name="T1" fmla="*/ 68 h 78"/>
                <a:gd name="T2" fmla="*/ 22 w 22"/>
                <a:gd name="T3" fmla="*/ 68 h 78"/>
                <a:gd name="T4" fmla="*/ 20 w 22"/>
                <a:gd name="T5" fmla="*/ 72 h 78"/>
                <a:gd name="T6" fmla="*/ 18 w 22"/>
                <a:gd name="T7" fmla="*/ 76 h 78"/>
                <a:gd name="T8" fmla="*/ 16 w 22"/>
                <a:gd name="T9" fmla="*/ 78 h 78"/>
                <a:gd name="T10" fmla="*/ 12 w 22"/>
                <a:gd name="T11" fmla="*/ 78 h 78"/>
                <a:gd name="T12" fmla="*/ 12 w 22"/>
                <a:gd name="T13" fmla="*/ 78 h 78"/>
                <a:gd name="T14" fmla="*/ 8 w 22"/>
                <a:gd name="T15" fmla="*/ 78 h 78"/>
                <a:gd name="T16" fmla="*/ 4 w 22"/>
                <a:gd name="T17" fmla="*/ 76 h 78"/>
                <a:gd name="T18" fmla="*/ 2 w 22"/>
                <a:gd name="T19" fmla="*/ 72 h 78"/>
                <a:gd name="T20" fmla="*/ 0 w 22"/>
                <a:gd name="T21" fmla="*/ 68 h 78"/>
                <a:gd name="T22" fmla="*/ 0 w 22"/>
                <a:gd name="T23" fmla="*/ 68 h 78"/>
                <a:gd name="T24" fmla="*/ 2 w 22"/>
                <a:gd name="T25" fmla="*/ 64 h 78"/>
                <a:gd name="T26" fmla="*/ 6 w 22"/>
                <a:gd name="T27" fmla="*/ 60 h 78"/>
                <a:gd name="T28" fmla="*/ 6 w 22"/>
                <a:gd name="T29" fmla="*/ 60 h 78"/>
                <a:gd name="T30" fmla="*/ 8 w 22"/>
                <a:gd name="T31" fmla="*/ 58 h 78"/>
                <a:gd name="T32" fmla="*/ 8 w 22"/>
                <a:gd name="T33" fmla="*/ 6 h 78"/>
                <a:gd name="T34" fmla="*/ 16 w 22"/>
                <a:gd name="T35" fmla="*/ 0 h 78"/>
                <a:gd name="T36" fmla="*/ 16 w 22"/>
                <a:gd name="T37" fmla="*/ 58 h 78"/>
                <a:gd name="T38" fmla="*/ 16 w 22"/>
                <a:gd name="T39" fmla="*/ 58 h 78"/>
                <a:gd name="T40" fmla="*/ 16 w 22"/>
                <a:gd name="T41" fmla="*/ 60 h 78"/>
                <a:gd name="T42" fmla="*/ 16 w 22"/>
                <a:gd name="T43" fmla="*/ 60 h 78"/>
                <a:gd name="T44" fmla="*/ 20 w 22"/>
                <a:gd name="T45" fmla="*/ 64 h 78"/>
                <a:gd name="T46" fmla="*/ 22 w 22"/>
                <a:gd name="T47" fmla="*/ 68 h 78"/>
                <a:gd name="T48" fmla="*/ 22 w 22"/>
                <a:gd name="T49" fmla="*/ 6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" h="78">
                  <a:moveTo>
                    <a:pt x="22" y="68"/>
                  </a:moveTo>
                  <a:lnTo>
                    <a:pt x="22" y="68"/>
                  </a:lnTo>
                  <a:lnTo>
                    <a:pt x="20" y="72"/>
                  </a:lnTo>
                  <a:lnTo>
                    <a:pt x="18" y="76"/>
                  </a:lnTo>
                  <a:lnTo>
                    <a:pt x="16" y="78"/>
                  </a:lnTo>
                  <a:lnTo>
                    <a:pt x="12" y="78"/>
                  </a:lnTo>
                  <a:lnTo>
                    <a:pt x="12" y="78"/>
                  </a:lnTo>
                  <a:lnTo>
                    <a:pt x="8" y="78"/>
                  </a:lnTo>
                  <a:lnTo>
                    <a:pt x="4" y="76"/>
                  </a:lnTo>
                  <a:lnTo>
                    <a:pt x="2" y="72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2" y="64"/>
                  </a:lnTo>
                  <a:lnTo>
                    <a:pt x="6" y="60"/>
                  </a:lnTo>
                  <a:lnTo>
                    <a:pt x="6" y="60"/>
                  </a:lnTo>
                  <a:lnTo>
                    <a:pt x="8" y="58"/>
                  </a:lnTo>
                  <a:lnTo>
                    <a:pt x="8" y="6"/>
                  </a:lnTo>
                  <a:lnTo>
                    <a:pt x="16" y="0"/>
                  </a:lnTo>
                  <a:lnTo>
                    <a:pt x="16" y="58"/>
                  </a:lnTo>
                  <a:lnTo>
                    <a:pt x="16" y="58"/>
                  </a:lnTo>
                  <a:lnTo>
                    <a:pt x="16" y="60"/>
                  </a:lnTo>
                  <a:lnTo>
                    <a:pt x="16" y="60"/>
                  </a:lnTo>
                  <a:lnTo>
                    <a:pt x="20" y="64"/>
                  </a:lnTo>
                  <a:lnTo>
                    <a:pt x="22" y="68"/>
                  </a:lnTo>
                  <a:lnTo>
                    <a:pt x="22" y="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2" name="Freeform 22">
              <a:extLst>
                <a:ext uri="{FF2B5EF4-FFF2-40B4-BE49-F238E27FC236}">
                  <a16:creationId xmlns:a16="http://schemas.microsoft.com/office/drawing/2014/main" id="{FA8DCF56-7702-4E30-9C5B-21911CEF866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776"/>
              <a:ext cx="224" cy="126"/>
            </a:xfrm>
            <a:custGeom>
              <a:avLst/>
              <a:gdLst>
                <a:gd name="T0" fmla="*/ 112 w 224"/>
                <a:gd name="T1" fmla="*/ 126 h 126"/>
                <a:gd name="T2" fmla="*/ 224 w 224"/>
                <a:gd name="T3" fmla="*/ 60 h 126"/>
                <a:gd name="T4" fmla="*/ 112 w 224"/>
                <a:gd name="T5" fmla="*/ 0 h 126"/>
                <a:gd name="T6" fmla="*/ 112 w 224"/>
                <a:gd name="T7" fmla="*/ 0 h 126"/>
                <a:gd name="T8" fmla="*/ 112 w 224"/>
                <a:gd name="T9" fmla="*/ 0 h 126"/>
                <a:gd name="T10" fmla="*/ 112 w 224"/>
                <a:gd name="T11" fmla="*/ 0 h 126"/>
                <a:gd name="T12" fmla="*/ 112 w 224"/>
                <a:gd name="T13" fmla="*/ 0 h 126"/>
                <a:gd name="T14" fmla="*/ 0 w 224"/>
                <a:gd name="T15" fmla="*/ 60 h 126"/>
                <a:gd name="T16" fmla="*/ 112 w 224"/>
                <a:gd name="T17" fmla="*/ 126 h 126"/>
                <a:gd name="T18" fmla="*/ 112 w 224"/>
                <a:gd name="T19" fmla="*/ 126 h 126"/>
                <a:gd name="T20" fmla="*/ 112 w 224"/>
                <a:gd name="T21" fmla="*/ 126 h 126"/>
                <a:gd name="T22" fmla="*/ 112 w 224"/>
                <a:gd name="T23" fmla="*/ 126 h 126"/>
                <a:gd name="T24" fmla="*/ 112 w 224"/>
                <a:gd name="T25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4" h="126">
                  <a:moveTo>
                    <a:pt x="112" y="126"/>
                  </a:moveTo>
                  <a:lnTo>
                    <a:pt x="224" y="60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0" y="60"/>
                  </a:lnTo>
                  <a:lnTo>
                    <a:pt x="112" y="126"/>
                  </a:lnTo>
                  <a:lnTo>
                    <a:pt x="112" y="126"/>
                  </a:lnTo>
                  <a:lnTo>
                    <a:pt x="112" y="126"/>
                  </a:lnTo>
                  <a:lnTo>
                    <a:pt x="112" y="126"/>
                  </a:lnTo>
                  <a:lnTo>
                    <a:pt x="112" y="1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33" name="Freeform 14">
            <a:extLst>
              <a:ext uri="{FF2B5EF4-FFF2-40B4-BE49-F238E27FC236}">
                <a16:creationId xmlns:a16="http://schemas.microsoft.com/office/drawing/2014/main" id="{CCA2A063-7F81-4461-9255-A0064F76D923}"/>
              </a:ext>
            </a:extLst>
          </p:cNvPr>
          <p:cNvSpPr>
            <a:spLocks noEditPoints="1"/>
          </p:cNvSpPr>
          <p:nvPr/>
        </p:nvSpPr>
        <p:spPr bwMode="auto">
          <a:xfrm>
            <a:off x="2254593" y="4701413"/>
            <a:ext cx="206375" cy="215900"/>
          </a:xfrm>
          <a:custGeom>
            <a:avLst/>
            <a:gdLst>
              <a:gd name="T0" fmla="*/ 130 w 130"/>
              <a:gd name="T1" fmla="*/ 94 h 136"/>
              <a:gd name="T2" fmla="*/ 130 w 130"/>
              <a:gd name="T3" fmla="*/ 0 h 136"/>
              <a:gd name="T4" fmla="*/ 0 w 130"/>
              <a:gd name="T5" fmla="*/ 0 h 136"/>
              <a:gd name="T6" fmla="*/ 0 w 130"/>
              <a:gd name="T7" fmla="*/ 94 h 136"/>
              <a:gd name="T8" fmla="*/ 52 w 130"/>
              <a:gd name="T9" fmla="*/ 94 h 136"/>
              <a:gd name="T10" fmla="*/ 52 w 130"/>
              <a:gd name="T11" fmla="*/ 118 h 136"/>
              <a:gd name="T12" fmla="*/ 24 w 130"/>
              <a:gd name="T13" fmla="*/ 118 h 136"/>
              <a:gd name="T14" fmla="*/ 24 w 130"/>
              <a:gd name="T15" fmla="*/ 136 h 136"/>
              <a:gd name="T16" fmla="*/ 106 w 130"/>
              <a:gd name="T17" fmla="*/ 136 h 136"/>
              <a:gd name="T18" fmla="*/ 106 w 130"/>
              <a:gd name="T19" fmla="*/ 118 h 136"/>
              <a:gd name="T20" fmla="*/ 78 w 130"/>
              <a:gd name="T21" fmla="*/ 118 h 136"/>
              <a:gd name="T22" fmla="*/ 78 w 130"/>
              <a:gd name="T23" fmla="*/ 94 h 136"/>
              <a:gd name="T24" fmla="*/ 130 w 130"/>
              <a:gd name="T25" fmla="*/ 94 h 136"/>
              <a:gd name="T26" fmla="*/ 12 w 130"/>
              <a:gd name="T27" fmla="*/ 78 h 136"/>
              <a:gd name="T28" fmla="*/ 12 w 130"/>
              <a:gd name="T29" fmla="*/ 10 h 136"/>
              <a:gd name="T30" fmla="*/ 116 w 130"/>
              <a:gd name="T31" fmla="*/ 10 h 136"/>
              <a:gd name="T32" fmla="*/ 116 w 130"/>
              <a:gd name="T33" fmla="*/ 78 h 136"/>
              <a:gd name="T34" fmla="*/ 12 w 130"/>
              <a:gd name="T35" fmla="*/ 78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30" h="136">
                <a:moveTo>
                  <a:pt x="130" y="94"/>
                </a:moveTo>
                <a:lnTo>
                  <a:pt x="130" y="0"/>
                </a:lnTo>
                <a:lnTo>
                  <a:pt x="0" y="0"/>
                </a:lnTo>
                <a:lnTo>
                  <a:pt x="0" y="94"/>
                </a:lnTo>
                <a:lnTo>
                  <a:pt x="52" y="94"/>
                </a:lnTo>
                <a:lnTo>
                  <a:pt x="52" y="118"/>
                </a:lnTo>
                <a:lnTo>
                  <a:pt x="24" y="118"/>
                </a:lnTo>
                <a:lnTo>
                  <a:pt x="24" y="136"/>
                </a:lnTo>
                <a:lnTo>
                  <a:pt x="106" y="136"/>
                </a:lnTo>
                <a:lnTo>
                  <a:pt x="106" y="118"/>
                </a:lnTo>
                <a:lnTo>
                  <a:pt x="78" y="118"/>
                </a:lnTo>
                <a:lnTo>
                  <a:pt x="78" y="94"/>
                </a:lnTo>
                <a:lnTo>
                  <a:pt x="130" y="94"/>
                </a:lnTo>
                <a:close/>
                <a:moveTo>
                  <a:pt x="12" y="78"/>
                </a:moveTo>
                <a:lnTo>
                  <a:pt x="12" y="10"/>
                </a:lnTo>
                <a:lnTo>
                  <a:pt x="116" y="10"/>
                </a:lnTo>
                <a:lnTo>
                  <a:pt x="116" y="78"/>
                </a:lnTo>
                <a:lnTo>
                  <a:pt x="12" y="78"/>
                </a:lnTo>
                <a:close/>
              </a:path>
            </a:pathLst>
          </a:custGeom>
          <a:solidFill>
            <a:srgbClr val="053E9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6" name="Freeform 22">
            <a:extLst>
              <a:ext uri="{FF2B5EF4-FFF2-40B4-BE49-F238E27FC236}">
                <a16:creationId xmlns:a16="http://schemas.microsoft.com/office/drawing/2014/main" id="{98480D9C-E659-41A3-9383-2F6BCAF02245}"/>
              </a:ext>
            </a:extLst>
          </p:cNvPr>
          <p:cNvSpPr>
            <a:spLocks noEditPoints="1"/>
          </p:cNvSpPr>
          <p:nvPr/>
        </p:nvSpPr>
        <p:spPr bwMode="auto">
          <a:xfrm>
            <a:off x="2223275" y="1933965"/>
            <a:ext cx="252412" cy="252412"/>
          </a:xfrm>
          <a:custGeom>
            <a:avLst/>
            <a:gdLst>
              <a:gd name="T0" fmla="*/ 152 w 159"/>
              <a:gd name="T1" fmla="*/ 33 h 159"/>
              <a:gd name="T2" fmla="*/ 135 w 159"/>
              <a:gd name="T3" fmla="*/ 47 h 159"/>
              <a:gd name="T4" fmla="*/ 123 w 159"/>
              <a:gd name="T5" fmla="*/ 47 h 159"/>
              <a:gd name="T6" fmla="*/ 112 w 159"/>
              <a:gd name="T7" fmla="*/ 36 h 159"/>
              <a:gd name="T8" fmla="*/ 112 w 159"/>
              <a:gd name="T9" fmla="*/ 24 h 159"/>
              <a:gd name="T10" fmla="*/ 126 w 159"/>
              <a:gd name="T11" fmla="*/ 7 h 159"/>
              <a:gd name="T12" fmla="*/ 107 w 159"/>
              <a:gd name="T13" fmla="*/ 0 h 159"/>
              <a:gd name="T14" fmla="*/ 85 w 159"/>
              <a:gd name="T15" fmla="*/ 24 h 159"/>
              <a:gd name="T16" fmla="*/ 85 w 159"/>
              <a:gd name="T17" fmla="*/ 47 h 159"/>
              <a:gd name="T18" fmla="*/ 19 w 159"/>
              <a:gd name="T19" fmla="*/ 116 h 159"/>
              <a:gd name="T20" fmla="*/ 19 w 159"/>
              <a:gd name="T21" fmla="*/ 116 h 159"/>
              <a:gd name="T22" fmla="*/ 12 w 159"/>
              <a:gd name="T23" fmla="*/ 116 h 159"/>
              <a:gd name="T24" fmla="*/ 7 w 159"/>
              <a:gd name="T25" fmla="*/ 121 h 159"/>
              <a:gd name="T26" fmla="*/ 7 w 159"/>
              <a:gd name="T27" fmla="*/ 121 h 159"/>
              <a:gd name="T28" fmla="*/ 2 w 159"/>
              <a:gd name="T29" fmla="*/ 128 h 159"/>
              <a:gd name="T30" fmla="*/ 0 w 159"/>
              <a:gd name="T31" fmla="*/ 138 h 159"/>
              <a:gd name="T32" fmla="*/ 2 w 159"/>
              <a:gd name="T33" fmla="*/ 145 h 159"/>
              <a:gd name="T34" fmla="*/ 7 w 159"/>
              <a:gd name="T35" fmla="*/ 154 h 159"/>
              <a:gd name="T36" fmla="*/ 7 w 159"/>
              <a:gd name="T37" fmla="*/ 154 h 159"/>
              <a:gd name="T38" fmla="*/ 14 w 159"/>
              <a:gd name="T39" fmla="*/ 159 h 159"/>
              <a:gd name="T40" fmla="*/ 21 w 159"/>
              <a:gd name="T41" fmla="*/ 159 h 159"/>
              <a:gd name="T42" fmla="*/ 31 w 159"/>
              <a:gd name="T43" fmla="*/ 159 h 159"/>
              <a:gd name="T44" fmla="*/ 38 w 159"/>
              <a:gd name="T45" fmla="*/ 154 h 159"/>
              <a:gd name="T46" fmla="*/ 38 w 159"/>
              <a:gd name="T47" fmla="*/ 154 h 159"/>
              <a:gd name="T48" fmla="*/ 43 w 159"/>
              <a:gd name="T49" fmla="*/ 147 h 159"/>
              <a:gd name="T50" fmla="*/ 45 w 159"/>
              <a:gd name="T51" fmla="*/ 140 h 159"/>
              <a:gd name="T52" fmla="*/ 112 w 159"/>
              <a:gd name="T53" fmla="*/ 74 h 159"/>
              <a:gd name="T54" fmla="*/ 135 w 159"/>
              <a:gd name="T55" fmla="*/ 74 h 159"/>
              <a:gd name="T56" fmla="*/ 159 w 159"/>
              <a:gd name="T57" fmla="*/ 52 h 159"/>
              <a:gd name="T58" fmla="*/ 152 w 159"/>
              <a:gd name="T59" fmla="*/ 33 h 159"/>
              <a:gd name="T60" fmla="*/ 21 w 159"/>
              <a:gd name="T61" fmla="*/ 150 h 159"/>
              <a:gd name="T62" fmla="*/ 21 w 159"/>
              <a:gd name="T63" fmla="*/ 150 h 159"/>
              <a:gd name="T64" fmla="*/ 17 w 159"/>
              <a:gd name="T65" fmla="*/ 150 h 159"/>
              <a:gd name="T66" fmla="*/ 14 w 159"/>
              <a:gd name="T67" fmla="*/ 147 h 159"/>
              <a:gd name="T68" fmla="*/ 12 w 159"/>
              <a:gd name="T69" fmla="*/ 142 h 159"/>
              <a:gd name="T70" fmla="*/ 9 w 159"/>
              <a:gd name="T71" fmla="*/ 138 h 159"/>
              <a:gd name="T72" fmla="*/ 9 w 159"/>
              <a:gd name="T73" fmla="*/ 138 h 159"/>
              <a:gd name="T74" fmla="*/ 12 w 159"/>
              <a:gd name="T75" fmla="*/ 133 h 159"/>
              <a:gd name="T76" fmla="*/ 14 w 159"/>
              <a:gd name="T77" fmla="*/ 131 h 159"/>
              <a:gd name="T78" fmla="*/ 17 w 159"/>
              <a:gd name="T79" fmla="*/ 128 h 159"/>
              <a:gd name="T80" fmla="*/ 21 w 159"/>
              <a:gd name="T81" fmla="*/ 126 h 159"/>
              <a:gd name="T82" fmla="*/ 21 w 159"/>
              <a:gd name="T83" fmla="*/ 126 h 159"/>
              <a:gd name="T84" fmla="*/ 26 w 159"/>
              <a:gd name="T85" fmla="*/ 128 h 159"/>
              <a:gd name="T86" fmla="*/ 31 w 159"/>
              <a:gd name="T87" fmla="*/ 131 h 159"/>
              <a:gd name="T88" fmla="*/ 33 w 159"/>
              <a:gd name="T89" fmla="*/ 133 h 159"/>
              <a:gd name="T90" fmla="*/ 33 w 159"/>
              <a:gd name="T91" fmla="*/ 138 h 159"/>
              <a:gd name="T92" fmla="*/ 33 w 159"/>
              <a:gd name="T93" fmla="*/ 138 h 159"/>
              <a:gd name="T94" fmla="*/ 33 w 159"/>
              <a:gd name="T95" fmla="*/ 142 h 159"/>
              <a:gd name="T96" fmla="*/ 31 w 159"/>
              <a:gd name="T97" fmla="*/ 147 h 159"/>
              <a:gd name="T98" fmla="*/ 26 w 159"/>
              <a:gd name="T99" fmla="*/ 150 h 159"/>
              <a:gd name="T100" fmla="*/ 21 w 159"/>
              <a:gd name="T101" fmla="*/ 150 h 159"/>
              <a:gd name="T102" fmla="*/ 21 w 159"/>
              <a:gd name="T103" fmla="*/ 150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59" h="159">
                <a:moveTo>
                  <a:pt x="152" y="33"/>
                </a:moveTo>
                <a:lnTo>
                  <a:pt x="135" y="47"/>
                </a:lnTo>
                <a:lnTo>
                  <a:pt x="123" y="47"/>
                </a:lnTo>
                <a:lnTo>
                  <a:pt x="112" y="36"/>
                </a:lnTo>
                <a:lnTo>
                  <a:pt x="112" y="24"/>
                </a:lnTo>
                <a:lnTo>
                  <a:pt x="126" y="7"/>
                </a:lnTo>
                <a:lnTo>
                  <a:pt x="107" y="0"/>
                </a:lnTo>
                <a:lnTo>
                  <a:pt x="85" y="24"/>
                </a:lnTo>
                <a:lnTo>
                  <a:pt x="85" y="47"/>
                </a:lnTo>
                <a:lnTo>
                  <a:pt x="19" y="116"/>
                </a:lnTo>
                <a:lnTo>
                  <a:pt x="19" y="116"/>
                </a:lnTo>
                <a:lnTo>
                  <a:pt x="12" y="116"/>
                </a:lnTo>
                <a:lnTo>
                  <a:pt x="7" y="121"/>
                </a:lnTo>
                <a:lnTo>
                  <a:pt x="7" y="121"/>
                </a:lnTo>
                <a:lnTo>
                  <a:pt x="2" y="128"/>
                </a:lnTo>
                <a:lnTo>
                  <a:pt x="0" y="138"/>
                </a:lnTo>
                <a:lnTo>
                  <a:pt x="2" y="145"/>
                </a:lnTo>
                <a:lnTo>
                  <a:pt x="7" y="154"/>
                </a:lnTo>
                <a:lnTo>
                  <a:pt x="7" y="154"/>
                </a:lnTo>
                <a:lnTo>
                  <a:pt x="14" y="159"/>
                </a:lnTo>
                <a:lnTo>
                  <a:pt x="21" y="159"/>
                </a:lnTo>
                <a:lnTo>
                  <a:pt x="31" y="159"/>
                </a:lnTo>
                <a:lnTo>
                  <a:pt x="38" y="154"/>
                </a:lnTo>
                <a:lnTo>
                  <a:pt x="38" y="154"/>
                </a:lnTo>
                <a:lnTo>
                  <a:pt x="43" y="147"/>
                </a:lnTo>
                <a:lnTo>
                  <a:pt x="45" y="140"/>
                </a:lnTo>
                <a:lnTo>
                  <a:pt x="112" y="74"/>
                </a:lnTo>
                <a:lnTo>
                  <a:pt x="135" y="74"/>
                </a:lnTo>
                <a:lnTo>
                  <a:pt x="159" y="52"/>
                </a:lnTo>
                <a:lnTo>
                  <a:pt x="152" y="33"/>
                </a:lnTo>
                <a:close/>
                <a:moveTo>
                  <a:pt x="21" y="150"/>
                </a:moveTo>
                <a:lnTo>
                  <a:pt x="21" y="150"/>
                </a:lnTo>
                <a:lnTo>
                  <a:pt x="17" y="150"/>
                </a:lnTo>
                <a:lnTo>
                  <a:pt x="14" y="147"/>
                </a:lnTo>
                <a:lnTo>
                  <a:pt x="12" y="142"/>
                </a:lnTo>
                <a:lnTo>
                  <a:pt x="9" y="138"/>
                </a:lnTo>
                <a:lnTo>
                  <a:pt x="9" y="138"/>
                </a:lnTo>
                <a:lnTo>
                  <a:pt x="12" y="133"/>
                </a:lnTo>
                <a:lnTo>
                  <a:pt x="14" y="131"/>
                </a:lnTo>
                <a:lnTo>
                  <a:pt x="17" y="128"/>
                </a:lnTo>
                <a:lnTo>
                  <a:pt x="21" y="126"/>
                </a:lnTo>
                <a:lnTo>
                  <a:pt x="21" y="126"/>
                </a:lnTo>
                <a:lnTo>
                  <a:pt x="26" y="128"/>
                </a:lnTo>
                <a:lnTo>
                  <a:pt x="31" y="131"/>
                </a:lnTo>
                <a:lnTo>
                  <a:pt x="33" y="133"/>
                </a:lnTo>
                <a:lnTo>
                  <a:pt x="33" y="138"/>
                </a:lnTo>
                <a:lnTo>
                  <a:pt x="33" y="138"/>
                </a:lnTo>
                <a:lnTo>
                  <a:pt x="33" y="142"/>
                </a:lnTo>
                <a:lnTo>
                  <a:pt x="31" y="147"/>
                </a:lnTo>
                <a:lnTo>
                  <a:pt x="26" y="150"/>
                </a:lnTo>
                <a:lnTo>
                  <a:pt x="21" y="150"/>
                </a:lnTo>
                <a:lnTo>
                  <a:pt x="21" y="150"/>
                </a:lnTo>
                <a:close/>
              </a:path>
            </a:pathLst>
          </a:custGeom>
          <a:solidFill>
            <a:srgbClr val="053E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2" name="Freeform 5">
            <a:extLst>
              <a:ext uri="{FF2B5EF4-FFF2-40B4-BE49-F238E27FC236}">
                <a16:creationId xmlns:a16="http://schemas.microsoft.com/office/drawing/2014/main" id="{283EA8B9-EC96-4991-B14A-40F0062084D6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1384563" y="1214094"/>
            <a:ext cx="212400" cy="212400"/>
          </a:xfrm>
          <a:custGeom>
            <a:avLst/>
            <a:gdLst>
              <a:gd name="T0" fmla="*/ 3020 w 3616"/>
              <a:gd name="T1" fmla="*/ 466 h 3616"/>
              <a:gd name="T2" fmla="*/ 2810 w 3616"/>
              <a:gd name="T3" fmla="*/ 302 h 3616"/>
              <a:gd name="T4" fmla="*/ 2580 w 3616"/>
              <a:gd name="T5" fmla="*/ 172 h 3616"/>
              <a:gd name="T6" fmla="*/ 2334 w 3616"/>
              <a:gd name="T7" fmla="*/ 76 h 3616"/>
              <a:gd name="T8" fmla="*/ 2076 w 3616"/>
              <a:gd name="T9" fmla="*/ 18 h 3616"/>
              <a:gd name="T10" fmla="*/ 1808 w 3616"/>
              <a:gd name="T11" fmla="*/ 0 h 3616"/>
              <a:gd name="T12" fmla="*/ 1628 w 3616"/>
              <a:gd name="T13" fmla="*/ 8 h 3616"/>
              <a:gd name="T14" fmla="*/ 1366 w 3616"/>
              <a:gd name="T15" fmla="*/ 54 h 3616"/>
              <a:gd name="T16" fmla="*/ 1116 w 3616"/>
              <a:gd name="T17" fmla="*/ 136 h 3616"/>
              <a:gd name="T18" fmla="*/ 880 w 3616"/>
              <a:gd name="T19" fmla="*/ 254 h 3616"/>
              <a:gd name="T20" fmla="*/ 662 w 3616"/>
              <a:gd name="T21" fmla="*/ 408 h 3616"/>
              <a:gd name="T22" fmla="*/ 528 w 3616"/>
              <a:gd name="T23" fmla="*/ 528 h 3616"/>
              <a:gd name="T24" fmla="*/ 354 w 3616"/>
              <a:gd name="T25" fmla="*/ 732 h 3616"/>
              <a:gd name="T26" fmla="*/ 212 w 3616"/>
              <a:gd name="T27" fmla="*/ 956 h 3616"/>
              <a:gd name="T28" fmla="*/ 104 w 3616"/>
              <a:gd name="T29" fmla="*/ 1196 h 3616"/>
              <a:gd name="T30" fmla="*/ 34 w 3616"/>
              <a:gd name="T31" fmla="*/ 1452 h 3616"/>
              <a:gd name="T32" fmla="*/ 2 w 3616"/>
              <a:gd name="T33" fmla="*/ 1716 h 3616"/>
              <a:gd name="T34" fmla="*/ 2 w 3616"/>
              <a:gd name="T35" fmla="*/ 1898 h 3616"/>
              <a:gd name="T36" fmla="*/ 34 w 3616"/>
              <a:gd name="T37" fmla="*/ 2162 h 3616"/>
              <a:gd name="T38" fmla="*/ 104 w 3616"/>
              <a:gd name="T39" fmla="*/ 2418 h 3616"/>
              <a:gd name="T40" fmla="*/ 212 w 3616"/>
              <a:gd name="T41" fmla="*/ 2658 h 3616"/>
              <a:gd name="T42" fmla="*/ 354 w 3616"/>
              <a:gd name="T43" fmla="*/ 2882 h 3616"/>
              <a:gd name="T44" fmla="*/ 528 w 3616"/>
              <a:gd name="T45" fmla="*/ 3086 h 3616"/>
              <a:gd name="T46" fmla="*/ 662 w 3616"/>
              <a:gd name="T47" fmla="*/ 3206 h 3616"/>
              <a:gd name="T48" fmla="*/ 880 w 3616"/>
              <a:gd name="T49" fmla="*/ 3360 h 3616"/>
              <a:gd name="T50" fmla="*/ 1116 w 3616"/>
              <a:gd name="T51" fmla="*/ 3478 h 3616"/>
              <a:gd name="T52" fmla="*/ 1366 w 3616"/>
              <a:gd name="T53" fmla="*/ 3560 h 3616"/>
              <a:gd name="T54" fmla="*/ 1628 w 3616"/>
              <a:gd name="T55" fmla="*/ 3606 h 3616"/>
              <a:gd name="T56" fmla="*/ 1808 w 3616"/>
              <a:gd name="T57" fmla="*/ 3616 h 3616"/>
              <a:gd name="T58" fmla="*/ 2076 w 3616"/>
              <a:gd name="T59" fmla="*/ 3596 h 3616"/>
              <a:gd name="T60" fmla="*/ 2334 w 3616"/>
              <a:gd name="T61" fmla="*/ 3538 h 3616"/>
              <a:gd name="T62" fmla="*/ 2580 w 3616"/>
              <a:gd name="T63" fmla="*/ 3442 h 3616"/>
              <a:gd name="T64" fmla="*/ 2810 w 3616"/>
              <a:gd name="T65" fmla="*/ 3312 h 3616"/>
              <a:gd name="T66" fmla="*/ 3020 w 3616"/>
              <a:gd name="T67" fmla="*/ 3148 h 3616"/>
              <a:gd name="T68" fmla="*/ 3148 w 3616"/>
              <a:gd name="T69" fmla="*/ 3020 h 3616"/>
              <a:gd name="T70" fmla="*/ 3312 w 3616"/>
              <a:gd name="T71" fmla="*/ 2810 h 3616"/>
              <a:gd name="T72" fmla="*/ 3442 w 3616"/>
              <a:gd name="T73" fmla="*/ 2580 h 3616"/>
              <a:gd name="T74" fmla="*/ 3538 w 3616"/>
              <a:gd name="T75" fmla="*/ 2334 h 3616"/>
              <a:gd name="T76" fmla="*/ 3596 w 3616"/>
              <a:gd name="T77" fmla="*/ 2076 h 3616"/>
              <a:gd name="T78" fmla="*/ 3616 w 3616"/>
              <a:gd name="T79" fmla="*/ 1808 h 3616"/>
              <a:gd name="T80" fmla="*/ 3606 w 3616"/>
              <a:gd name="T81" fmla="*/ 1628 h 3616"/>
              <a:gd name="T82" fmla="*/ 3562 w 3616"/>
              <a:gd name="T83" fmla="*/ 1366 h 3616"/>
              <a:gd name="T84" fmla="*/ 3478 w 3616"/>
              <a:gd name="T85" fmla="*/ 1114 h 3616"/>
              <a:gd name="T86" fmla="*/ 3360 w 3616"/>
              <a:gd name="T87" fmla="*/ 880 h 3616"/>
              <a:gd name="T88" fmla="*/ 3206 w 3616"/>
              <a:gd name="T89" fmla="*/ 662 h 3616"/>
              <a:gd name="T90" fmla="*/ 3086 w 3616"/>
              <a:gd name="T91" fmla="*/ 528 h 3616"/>
              <a:gd name="T92" fmla="*/ 1928 w 3616"/>
              <a:gd name="T93" fmla="*/ 560 h 3616"/>
              <a:gd name="T94" fmla="*/ 572 w 3616"/>
              <a:gd name="T95" fmla="*/ 1928 h 3616"/>
              <a:gd name="T96" fmla="*/ 572 w 3616"/>
              <a:gd name="T97" fmla="*/ 1688 h 3616"/>
              <a:gd name="T98" fmla="*/ 1688 w 3616"/>
              <a:gd name="T99" fmla="*/ 3374 h 3616"/>
              <a:gd name="T100" fmla="*/ 1928 w 3616"/>
              <a:gd name="T101" fmla="*/ 3374 h 3616"/>
              <a:gd name="T102" fmla="*/ 1652 w 3616"/>
              <a:gd name="T103" fmla="*/ 778 h 3616"/>
              <a:gd name="T104" fmla="*/ 2824 w 3616"/>
              <a:gd name="T105" fmla="*/ 2704 h 3616"/>
              <a:gd name="T106" fmla="*/ 3052 w 3616"/>
              <a:gd name="T107" fmla="*/ 1688 h 3616"/>
              <a:gd name="T108" fmla="*/ 3052 w 3616"/>
              <a:gd name="T109" fmla="*/ 1928 h 36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3616" h="3616">
                <a:moveTo>
                  <a:pt x="3086" y="528"/>
                </a:moveTo>
                <a:lnTo>
                  <a:pt x="3086" y="528"/>
                </a:lnTo>
                <a:lnTo>
                  <a:pt x="3020" y="466"/>
                </a:lnTo>
                <a:lnTo>
                  <a:pt x="2952" y="408"/>
                </a:lnTo>
                <a:lnTo>
                  <a:pt x="2882" y="352"/>
                </a:lnTo>
                <a:lnTo>
                  <a:pt x="2810" y="302"/>
                </a:lnTo>
                <a:lnTo>
                  <a:pt x="2736" y="254"/>
                </a:lnTo>
                <a:lnTo>
                  <a:pt x="2658" y="210"/>
                </a:lnTo>
                <a:lnTo>
                  <a:pt x="2580" y="172"/>
                </a:lnTo>
                <a:lnTo>
                  <a:pt x="2500" y="136"/>
                </a:lnTo>
                <a:lnTo>
                  <a:pt x="2418" y="104"/>
                </a:lnTo>
                <a:lnTo>
                  <a:pt x="2334" y="76"/>
                </a:lnTo>
                <a:lnTo>
                  <a:pt x="2250" y="54"/>
                </a:lnTo>
                <a:lnTo>
                  <a:pt x="2162" y="34"/>
                </a:lnTo>
                <a:lnTo>
                  <a:pt x="2076" y="18"/>
                </a:lnTo>
                <a:lnTo>
                  <a:pt x="1986" y="8"/>
                </a:lnTo>
                <a:lnTo>
                  <a:pt x="1898" y="2"/>
                </a:lnTo>
                <a:lnTo>
                  <a:pt x="1808" y="0"/>
                </a:lnTo>
                <a:lnTo>
                  <a:pt x="1808" y="0"/>
                </a:lnTo>
                <a:lnTo>
                  <a:pt x="1718" y="2"/>
                </a:lnTo>
                <a:lnTo>
                  <a:pt x="1628" y="8"/>
                </a:lnTo>
                <a:lnTo>
                  <a:pt x="1540" y="18"/>
                </a:lnTo>
                <a:lnTo>
                  <a:pt x="1452" y="34"/>
                </a:lnTo>
                <a:lnTo>
                  <a:pt x="1366" y="54"/>
                </a:lnTo>
                <a:lnTo>
                  <a:pt x="1280" y="76"/>
                </a:lnTo>
                <a:lnTo>
                  <a:pt x="1198" y="104"/>
                </a:lnTo>
                <a:lnTo>
                  <a:pt x="1116" y="136"/>
                </a:lnTo>
                <a:lnTo>
                  <a:pt x="1034" y="172"/>
                </a:lnTo>
                <a:lnTo>
                  <a:pt x="956" y="210"/>
                </a:lnTo>
                <a:lnTo>
                  <a:pt x="880" y="254"/>
                </a:lnTo>
                <a:lnTo>
                  <a:pt x="804" y="302"/>
                </a:lnTo>
                <a:lnTo>
                  <a:pt x="732" y="352"/>
                </a:lnTo>
                <a:lnTo>
                  <a:pt x="662" y="408"/>
                </a:lnTo>
                <a:lnTo>
                  <a:pt x="594" y="466"/>
                </a:lnTo>
                <a:lnTo>
                  <a:pt x="528" y="528"/>
                </a:lnTo>
                <a:lnTo>
                  <a:pt x="528" y="528"/>
                </a:lnTo>
                <a:lnTo>
                  <a:pt x="466" y="594"/>
                </a:lnTo>
                <a:lnTo>
                  <a:pt x="408" y="662"/>
                </a:lnTo>
                <a:lnTo>
                  <a:pt x="354" y="732"/>
                </a:lnTo>
                <a:lnTo>
                  <a:pt x="302" y="804"/>
                </a:lnTo>
                <a:lnTo>
                  <a:pt x="254" y="880"/>
                </a:lnTo>
                <a:lnTo>
                  <a:pt x="212" y="956"/>
                </a:lnTo>
                <a:lnTo>
                  <a:pt x="172" y="1034"/>
                </a:lnTo>
                <a:lnTo>
                  <a:pt x="136" y="1114"/>
                </a:lnTo>
                <a:lnTo>
                  <a:pt x="104" y="1196"/>
                </a:lnTo>
                <a:lnTo>
                  <a:pt x="76" y="1280"/>
                </a:lnTo>
                <a:lnTo>
                  <a:pt x="54" y="1366"/>
                </a:lnTo>
                <a:lnTo>
                  <a:pt x="34" y="1452"/>
                </a:lnTo>
                <a:lnTo>
                  <a:pt x="18" y="1538"/>
                </a:lnTo>
                <a:lnTo>
                  <a:pt x="8" y="1628"/>
                </a:lnTo>
                <a:lnTo>
                  <a:pt x="2" y="1716"/>
                </a:lnTo>
                <a:lnTo>
                  <a:pt x="0" y="1808"/>
                </a:lnTo>
                <a:lnTo>
                  <a:pt x="0" y="1808"/>
                </a:lnTo>
                <a:lnTo>
                  <a:pt x="2" y="1898"/>
                </a:lnTo>
                <a:lnTo>
                  <a:pt x="8" y="1986"/>
                </a:lnTo>
                <a:lnTo>
                  <a:pt x="18" y="2076"/>
                </a:lnTo>
                <a:lnTo>
                  <a:pt x="34" y="2162"/>
                </a:lnTo>
                <a:lnTo>
                  <a:pt x="54" y="2248"/>
                </a:lnTo>
                <a:lnTo>
                  <a:pt x="76" y="2334"/>
                </a:lnTo>
                <a:lnTo>
                  <a:pt x="104" y="2418"/>
                </a:lnTo>
                <a:lnTo>
                  <a:pt x="136" y="2500"/>
                </a:lnTo>
                <a:lnTo>
                  <a:pt x="172" y="2580"/>
                </a:lnTo>
                <a:lnTo>
                  <a:pt x="212" y="2658"/>
                </a:lnTo>
                <a:lnTo>
                  <a:pt x="254" y="2734"/>
                </a:lnTo>
                <a:lnTo>
                  <a:pt x="302" y="2810"/>
                </a:lnTo>
                <a:lnTo>
                  <a:pt x="354" y="2882"/>
                </a:lnTo>
                <a:lnTo>
                  <a:pt x="408" y="2952"/>
                </a:lnTo>
                <a:lnTo>
                  <a:pt x="466" y="3020"/>
                </a:lnTo>
                <a:lnTo>
                  <a:pt x="528" y="3086"/>
                </a:lnTo>
                <a:lnTo>
                  <a:pt x="528" y="3086"/>
                </a:lnTo>
                <a:lnTo>
                  <a:pt x="594" y="3148"/>
                </a:lnTo>
                <a:lnTo>
                  <a:pt x="662" y="3206"/>
                </a:lnTo>
                <a:lnTo>
                  <a:pt x="732" y="3262"/>
                </a:lnTo>
                <a:lnTo>
                  <a:pt x="804" y="3312"/>
                </a:lnTo>
                <a:lnTo>
                  <a:pt x="880" y="3360"/>
                </a:lnTo>
                <a:lnTo>
                  <a:pt x="956" y="3404"/>
                </a:lnTo>
                <a:lnTo>
                  <a:pt x="1034" y="3442"/>
                </a:lnTo>
                <a:lnTo>
                  <a:pt x="1116" y="3478"/>
                </a:lnTo>
                <a:lnTo>
                  <a:pt x="1198" y="3510"/>
                </a:lnTo>
                <a:lnTo>
                  <a:pt x="1280" y="3538"/>
                </a:lnTo>
                <a:lnTo>
                  <a:pt x="1366" y="3560"/>
                </a:lnTo>
                <a:lnTo>
                  <a:pt x="1452" y="3580"/>
                </a:lnTo>
                <a:lnTo>
                  <a:pt x="1540" y="3596"/>
                </a:lnTo>
                <a:lnTo>
                  <a:pt x="1628" y="3606"/>
                </a:lnTo>
                <a:lnTo>
                  <a:pt x="1718" y="3612"/>
                </a:lnTo>
                <a:lnTo>
                  <a:pt x="1808" y="3616"/>
                </a:lnTo>
                <a:lnTo>
                  <a:pt x="1808" y="3616"/>
                </a:lnTo>
                <a:lnTo>
                  <a:pt x="1898" y="3612"/>
                </a:lnTo>
                <a:lnTo>
                  <a:pt x="1986" y="3606"/>
                </a:lnTo>
                <a:lnTo>
                  <a:pt x="2076" y="3596"/>
                </a:lnTo>
                <a:lnTo>
                  <a:pt x="2162" y="3580"/>
                </a:lnTo>
                <a:lnTo>
                  <a:pt x="2250" y="3560"/>
                </a:lnTo>
                <a:lnTo>
                  <a:pt x="2334" y="3538"/>
                </a:lnTo>
                <a:lnTo>
                  <a:pt x="2418" y="3510"/>
                </a:lnTo>
                <a:lnTo>
                  <a:pt x="2500" y="3478"/>
                </a:lnTo>
                <a:lnTo>
                  <a:pt x="2580" y="3442"/>
                </a:lnTo>
                <a:lnTo>
                  <a:pt x="2658" y="3404"/>
                </a:lnTo>
                <a:lnTo>
                  <a:pt x="2736" y="3360"/>
                </a:lnTo>
                <a:lnTo>
                  <a:pt x="2810" y="3312"/>
                </a:lnTo>
                <a:lnTo>
                  <a:pt x="2882" y="3262"/>
                </a:lnTo>
                <a:lnTo>
                  <a:pt x="2952" y="3206"/>
                </a:lnTo>
                <a:lnTo>
                  <a:pt x="3020" y="3148"/>
                </a:lnTo>
                <a:lnTo>
                  <a:pt x="3086" y="3086"/>
                </a:lnTo>
                <a:lnTo>
                  <a:pt x="3086" y="3086"/>
                </a:lnTo>
                <a:lnTo>
                  <a:pt x="3148" y="3020"/>
                </a:lnTo>
                <a:lnTo>
                  <a:pt x="3206" y="2952"/>
                </a:lnTo>
                <a:lnTo>
                  <a:pt x="3262" y="2882"/>
                </a:lnTo>
                <a:lnTo>
                  <a:pt x="3312" y="2810"/>
                </a:lnTo>
                <a:lnTo>
                  <a:pt x="3360" y="2734"/>
                </a:lnTo>
                <a:lnTo>
                  <a:pt x="3404" y="2658"/>
                </a:lnTo>
                <a:lnTo>
                  <a:pt x="3442" y="2580"/>
                </a:lnTo>
                <a:lnTo>
                  <a:pt x="3478" y="2500"/>
                </a:lnTo>
                <a:lnTo>
                  <a:pt x="3510" y="2418"/>
                </a:lnTo>
                <a:lnTo>
                  <a:pt x="3538" y="2334"/>
                </a:lnTo>
                <a:lnTo>
                  <a:pt x="3562" y="2248"/>
                </a:lnTo>
                <a:lnTo>
                  <a:pt x="3580" y="2162"/>
                </a:lnTo>
                <a:lnTo>
                  <a:pt x="3596" y="2076"/>
                </a:lnTo>
                <a:lnTo>
                  <a:pt x="3606" y="1986"/>
                </a:lnTo>
                <a:lnTo>
                  <a:pt x="3614" y="1898"/>
                </a:lnTo>
                <a:lnTo>
                  <a:pt x="3616" y="1808"/>
                </a:lnTo>
                <a:lnTo>
                  <a:pt x="3616" y="1808"/>
                </a:lnTo>
                <a:lnTo>
                  <a:pt x="3614" y="1716"/>
                </a:lnTo>
                <a:lnTo>
                  <a:pt x="3606" y="1628"/>
                </a:lnTo>
                <a:lnTo>
                  <a:pt x="3596" y="1538"/>
                </a:lnTo>
                <a:lnTo>
                  <a:pt x="3580" y="1452"/>
                </a:lnTo>
                <a:lnTo>
                  <a:pt x="3562" y="1366"/>
                </a:lnTo>
                <a:lnTo>
                  <a:pt x="3538" y="1280"/>
                </a:lnTo>
                <a:lnTo>
                  <a:pt x="3510" y="1196"/>
                </a:lnTo>
                <a:lnTo>
                  <a:pt x="3478" y="1114"/>
                </a:lnTo>
                <a:lnTo>
                  <a:pt x="3442" y="1034"/>
                </a:lnTo>
                <a:lnTo>
                  <a:pt x="3404" y="956"/>
                </a:lnTo>
                <a:lnTo>
                  <a:pt x="3360" y="880"/>
                </a:lnTo>
                <a:lnTo>
                  <a:pt x="3312" y="804"/>
                </a:lnTo>
                <a:lnTo>
                  <a:pt x="3262" y="732"/>
                </a:lnTo>
                <a:lnTo>
                  <a:pt x="3206" y="662"/>
                </a:lnTo>
                <a:lnTo>
                  <a:pt x="3148" y="594"/>
                </a:lnTo>
                <a:lnTo>
                  <a:pt x="3086" y="528"/>
                </a:lnTo>
                <a:lnTo>
                  <a:pt x="3086" y="528"/>
                </a:lnTo>
                <a:close/>
                <a:moveTo>
                  <a:pt x="1688" y="240"/>
                </a:moveTo>
                <a:lnTo>
                  <a:pt x="1928" y="240"/>
                </a:lnTo>
                <a:lnTo>
                  <a:pt x="1928" y="560"/>
                </a:lnTo>
                <a:lnTo>
                  <a:pt x="1688" y="560"/>
                </a:lnTo>
                <a:lnTo>
                  <a:pt x="1688" y="240"/>
                </a:lnTo>
                <a:close/>
                <a:moveTo>
                  <a:pt x="572" y="1928"/>
                </a:moveTo>
                <a:lnTo>
                  <a:pt x="236" y="1928"/>
                </a:lnTo>
                <a:lnTo>
                  <a:pt x="236" y="1688"/>
                </a:lnTo>
                <a:lnTo>
                  <a:pt x="572" y="1688"/>
                </a:lnTo>
                <a:lnTo>
                  <a:pt x="572" y="1928"/>
                </a:lnTo>
                <a:close/>
                <a:moveTo>
                  <a:pt x="1928" y="3374"/>
                </a:moveTo>
                <a:lnTo>
                  <a:pt x="1688" y="3374"/>
                </a:lnTo>
                <a:lnTo>
                  <a:pt x="1688" y="3054"/>
                </a:lnTo>
                <a:lnTo>
                  <a:pt x="1928" y="3054"/>
                </a:lnTo>
                <a:lnTo>
                  <a:pt x="1928" y="3374"/>
                </a:lnTo>
                <a:close/>
                <a:moveTo>
                  <a:pt x="2582" y="2924"/>
                </a:moveTo>
                <a:lnTo>
                  <a:pt x="1652" y="1922"/>
                </a:lnTo>
                <a:lnTo>
                  <a:pt x="1652" y="778"/>
                </a:lnTo>
                <a:lnTo>
                  <a:pt x="1964" y="778"/>
                </a:lnTo>
                <a:lnTo>
                  <a:pt x="1964" y="1772"/>
                </a:lnTo>
                <a:lnTo>
                  <a:pt x="2824" y="2704"/>
                </a:lnTo>
                <a:lnTo>
                  <a:pt x="2582" y="2924"/>
                </a:lnTo>
                <a:close/>
                <a:moveTo>
                  <a:pt x="3052" y="1928"/>
                </a:moveTo>
                <a:lnTo>
                  <a:pt x="3052" y="1688"/>
                </a:lnTo>
                <a:lnTo>
                  <a:pt x="3372" y="1688"/>
                </a:lnTo>
                <a:lnTo>
                  <a:pt x="3372" y="1928"/>
                </a:lnTo>
                <a:lnTo>
                  <a:pt x="3052" y="1928"/>
                </a:lnTo>
                <a:close/>
              </a:path>
            </a:pathLst>
          </a:custGeom>
          <a:solidFill>
            <a:srgbClr val="053E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3" name="Group 4">
            <a:extLst>
              <a:ext uri="{FF2B5EF4-FFF2-40B4-BE49-F238E27FC236}">
                <a16:creationId xmlns:a16="http://schemas.microsoft.com/office/drawing/2014/main" id="{F51AA679-EEC6-4C92-83B7-0EDB753E8A4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401106" y="5428185"/>
            <a:ext cx="212725" cy="182563"/>
            <a:chOff x="136" y="704"/>
            <a:chExt cx="134" cy="115"/>
          </a:xfrm>
          <a:solidFill>
            <a:srgbClr val="053E95"/>
          </a:solidFill>
        </p:grpSpPr>
        <p:sp>
          <p:nvSpPr>
            <p:cNvPr id="145" name="Freeform 5">
              <a:extLst>
                <a:ext uri="{FF2B5EF4-FFF2-40B4-BE49-F238E27FC236}">
                  <a16:creationId xmlns:a16="http://schemas.microsoft.com/office/drawing/2014/main" id="{710E1F3C-A517-41A5-861D-8AD3A7D9D8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" y="757"/>
              <a:ext cx="99" cy="9"/>
            </a:xfrm>
            <a:custGeom>
              <a:avLst/>
              <a:gdLst>
                <a:gd name="T0" fmla="*/ 99 w 99"/>
                <a:gd name="T1" fmla="*/ 4 h 9"/>
                <a:gd name="T2" fmla="*/ 99 w 99"/>
                <a:gd name="T3" fmla="*/ 4 h 9"/>
                <a:gd name="T4" fmla="*/ 97 w 99"/>
                <a:gd name="T5" fmla="*/ 8 h 9"/>
                <a:gd name="T6" fmla="*/ 93 w 99"/>
                <a:gd name="T7" fmla="*/ 9 h 9"/>
                <a:gd name="T8" fmla="*/ 93 w 99"/>
                <a:gd name="T9" fmla="*/ 9 h 9"/>
                <a:gd name="T10" fmla="*/ 93 w 99"/>
                <a:gd name="T11" fmla="*/ 9 h 9"/>
                <a:gd name="T12" fmla="*/ 0 w 99"/>
                <a:gd name="T13" fmla="*/ 9 h 9"/>
                <a:gd name="T14" fmla="*/ 0 w 99"/>
                <a:gd name="T15" fmla="*/ 0 h 9"/>
                <a:gd name="T16" fmla="*/ 93 w 99"/>
                <a:gd name="T17" fmla="*/ 0 h 9"/>
                <a:gd name="T18" fmla="*/ 93 w 99"/>
                <a:gd name="T19" fmla="*/ 0 h 9"/>
                <a:gd name="T20" fmla="*/ 93 w 99"/>
                <a:gd name="T21" fmla="*/ 0 h 9"/>
                <a:gd name="T22" fmla="*/ 93 w 99"/>
                <a:gd name="T23" fmla="*/ 0 h 9"/>
                <a:gd name="T24" fmla="*/ 97 w 99"/>
                <a:gd name="T25" fmla="*/ 1 h 9"/>
                <a:gd name="T26" fmla="*/ 99 w 99"/>
                <a:gd name="T27" fmla="*/ 4 h 9"/>
                <a:gd name="T28" fmla="*/ 99 w 99"/>
                <a:gd name="T29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9" h="9">
                  <a:moveTo>
                    <a:pt x="99" y="4"/>
                  </a:moveTo>
                  <a:lnTo>
                    <a:pt x="99" y="4"/>
                  </a:lnTo>
                  <a:lnTo>
                    <a:pt x="97" y="8"/>
                  </a:lnTo>
                  <a:lnTo>
                    <a:pt x="93" y="9"/>
                  </a:lnTo>
                  <a:lnTo>
                    <a:pt x="93" y="9"/>
                  </a:lnTo>
                  <a:lnTo>
                    <a:pt x="93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93" y="0"/>
                  </a:lnTo>
                  <a:lnTo>
                    <a:pt x="93" y="0"/>
                  </a:lnTo>
                  <a:lnTo>
                    <a:pt x="93" y="0"/>
                  </a:lnTo>
                  <a:lnTo>
                    <a:pt x="93" y="0"/>
                  </a:lnTo>
                  <a:lnTo>
                    <a:pt x="97" y="1"/>
                  </a:lnTo>
                  <a:lnTo>
                    <a:pt x="99" y="4"/>
                  </a:lnTo>
                  <a:lnTo>
                    <a:pt x="99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6" name="Freeform 6">
              <a:extLst>
                <a:ext uri="{FF2B5EF4-FFF2-40B4-BE49-F238E27FC236}">
                  <a16:creationId xmlns:a16="http://schemas.microsoft.com/office/drawing/2014/main" id="{3DB8BA66-B9DC-4697-828F-32BD7970FD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" y="779"/>
              <a:ext cx="72" cy="31"/>
            </a:xfrm>
            <a:custGeom>
              <a:avLst/>
              <a:gdLst>
                <a:gd name="T0" fmla="*/ 72 w 72"/>
                <a:gd name="T1" fmla="*/ 27 h 31"/>
                <a:gd name="T2" fmla="*/ 72 w 72"/>
                <a:gd name="T3" fmla="*/ 27 h 31"/>
                <a:gd name="T4" fmla="*/ 71 w 72"/>
                <a:gd name="T5" fmla="*/ 30 h 31"/>
                <a:gd name="T6" fmla="*/ 68 w 72"/>
                <a:gd name="T7" fmla="*/ 31 h 31"/>
                <a:gd name="T8" fmla="*/ 68 w 72"/>
                <a:gd name="T9" fmla="*/ 31 h 31"/>
                <a:gd name="T10" fmla="*/ 66 w 72"/>
                <a:gd name="T11" fmla="*/ 31 h 31"/>
                <a:gd name="T12" fmla="*/ 49 w 72"/>
                <a:gd name="T13" fmla="*/ 31 h 31"/>
                <a:gd name="T14" fmla="*/ 49 w 72"/>
                <a:gd name="T15" fmla="*/ 31 h 31"/>
                <a:gd name="T16" fmla="*/ 47 w 72"/>
                <a:gd name="T17" fmla="*/ 31 h 31"/>
                <a:gd name="T18" fmla="*/ 45 w 72"/>
                <a:gd name="T19" fmla="*/ 30 h 31"/>
                <a:gd name="T20" fmla="*/ 31 w 72"/>
                <a:gd name="T21" fmla="*/ 12 h 31"/>
                <a:gd name="T22" fmla="*/ 0 w 72"/>
                <a:gd name="T23" fmla="*/ 12 h 31"/>
                <a:gd name="T24" fmla="*/ 0 w 72"/>
                <a:gd name="T25" fmla="*/ 0 h 31"/>
                <a:gd name="T26" fmla="*/ 34 w 72"/>
                <a:gd name="T27" fmla="*/ 0 h 31"/>
                <a:gd name="T28" fmla="*/ 34 w 72"/>
                <a:gd name="T29" fmla="*/ 0 h 31"/>
                <a:gd name="T30" fmla="*/ 35 w 72"/>
                <a:gd name="T31" fmla="*/ 0 h 31"/>
                <a:gd name="T32" fmla="*/ 38 w 72"/>
                <a:gd name="T33" fmla="*/ 3 h 31"/>
                <a:gd name="T34" fmla="*/ 52 w 72"/>
                <a:gd name="T35" fmla="*/ 22 h 31"/>
                <a:gd name="T36" fmla="*/ 66 w 72"/>
                <a:gd name="T37" fmla="*/ 22 h 31"/>
                <a:gd name="T38" fmla="*/ 66 w 72"/>
                <a:gd name="T39" fmla="*/ 22 h 31"/>
                <a:gd name="T40" fmla="*/ 68 w 72"/>
                <a:gd name="T41" fmla="*/ 22 h 31"/>
                <a:gd name="T42" fmla="*/ 68 w 72"/>
                <a:gd name="T43" fmla="*/ 22 h 31"/>
                <a:gd name="T44" fmla="*/ 71 w 72"/>
                <a:gd name="T45" fmla="*/ 23 h 31"/>
                <a:gd name="T46" fmla="*/ 72 w 72"/>
                <a:gd name="T47" fmla="*/ 27 h 31"/>
                <a:gd name="T48" fmla="*/ 72 w 72"/>
                <a:gd name="T49" fmla="*/ 2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2" h="31">
                  <a:moveTo>
                    <a:pt x="72" y="27"/>
                  </a:moveTo>
                  <a:lnTo>
                    <a:pt x="72" y="27"/>
                  </a:lnTo>
                  <a:lnTo>
                    <a:pt x="71" y="30"/>
                  </a:lnTo>
                  <a:lnTo>
                    <a:pt x="68" y="31"/>
                  </a:lnTo>
                  <a:lnTo>
                    <a:pt x="68" y="31"/>
                  </a:lnTo>
                  <a:lnTo>
                    <a:pt x="66" y="31"/>
                  </a:lnTo>
                  <a:lnTo>
                    <a:pt x="49" y="31"/>
                  </a:lnTo>
                  <a:lnTo>
                    <a:pt x="49" y="31"/>
                  </a:lnTo>
                  <a:lnTo>
                    <a:pt x="47" y="31"/>
                  </a:lnTo>
                  <a:lnTo>
                    <a:pt x="45" y="30"/>
                  </a:lnTo>
                  <a:lnTo>
                    <a:pt x="31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5" y="0"/>
                  </a:lnTo>
                  <a:lnTo>
                    <a:pt x="38" y="3"/>
                  </a:lnTo>
                  <a:lnTo>
                    <a:pt x="52" y="22"/>
                  </a:lnTo>
                  <a:lnTo>
                    <a:pt x="66" y="22"/>
                  </a:lnTo>
                  <a:lnTo>
                    <a:pt x="66" y="22"/>
                  </a:lnTo>
                  <a:lnTo>
                    <a:pt x="68" y="22"/>
                  </a:lnTo>
                  <a:lnTo>
                    <a:pt x="68" y="22"/>
                  </a:lnTo>
                  <a:lnTo>
                    <a:pt x="71" y="23"/>
                  </a:lnTo>
                  <a:lnTo>
                    <a:pt x="72" y="27"/>
                  </a:lnTo>
                  <a:lnTo>
                    <a:pt x="72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7" name="Freeform 7">
              <a:extLst>
                <a:ext uri="{FF2B5EF4-FFF2-40B4-BE49-F238E27FC236}">
                  <a16:creationId xmlns:a16="http://schemas.microsoft.com/office/drawing/2014/main" id="{01F263D7-D629-4E4D-9493-6D57C0E2BF7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" y="711"/>
              <a:ext cx="72" cy="33"/>
            </a:xfrm>
            <a:custGeom>
              <a:avLst/>
              <a:gdLst>
                <a:gd name="T0" fmla="*/ 72 w 72"/>
                <a:gd name="T1" fmla="*/ 6 h 33"/>
                <a:gd name="T2" fmla="*/ 72 w 72"/>
                <a:gd name="T3" fmla="*/ 6 h 33"/>
                <a:gd name="T4" fmla="*/ 71 w 72"/>
                <a:gd name="T5" fmla="*/ 10 h 33"/>
                <a:gd name="T6" fmla="*/ 68 w 72"/>
                <a:gd name="T7" fmla="*/ 11 h 33"/>
                <a:gd name="T8" fmla="*/ 68 w 72"/>
                <a:gd name="T9" fmla="*/ 11 h 33"/>
                <a:gd name="T10" fmla="*/ 66 w 72"/>
                <a:gd name="T11" fmla="*/ 11 h 33"/>
                <a:gd name="T12" fmla="*/ 52 w 72"/>
                <a:gd name="T13" fmla="*/ 11 h 33"/>
                <a:gd name="T14" fmla="*/ 38 w 72"/>
                <a:gd name="T15" fmla="*/ 30 h 33"/>
                <a:gd name="T16" fmla="*/ 38 w 72"/>
                <a:gd name="T17" fmla="*/ 30 h 33"/>
                <a:gd name="T18" fmla="*/ 35 w 72"/>
                <a:gd name="T19" fmla="*/ 31 h 33"/>
                <a:gd name="T20" fmla="*/ 34 w 72"/>
                <a:gd name="T21" fmla="*/ 33 h 33"/>
                <a:gd name="T22" fmla="*/ 0 w 72"/>
                <a:gd name="T23" fmla="*/ 33 h 33"/>
                <a:gd name="T24" fmla="*/ 0 w 72"/>
                <a:gd name="T25" fmla="*/ 21 h 33"/>
                <a:gd name="T26" fmla="*/ 31 w 72"/>
                <a:gd name="T27" fmla="*/ 21 h 33"/>
                <a:gd name="T28" fmla="*/ 45 w 72"/>
                <a:gd name="T29" fmla="*/ 3 h 33"/>
                <a:gd name="T30" fmla="*/ 45 w 72"/>
                <a:gd name="T31" fmla="*/ 3 h 33"/>
                <a:gd name="T32" fmla="*/ 47 w 72"/>
                <a:gd name="T33" fmla="*/ 2 h 33"/>
                <a:gd name="T34" fmla="*/ 49 w 72"/>
                <a:gd name="T35" fmla="*/ 0 h 33"/>
                <a:gd name="T36" fmla="*/ 66 w 72"/>
                <a:gd name="T37" fmla="*/ 0 h 33"/>
                <a:gd name="T38" fmla="*/ 66 w 72"/>
                <a:gd name="T39" fmla="*/ 0 h 33"/>
                <a:gd name="T40" fmla="*/ 68 w 72"/>
                <a:gd name="T41" fmla="*/ 2 h 33"/>
                <a:gd name="T42" fmla="*/ 68 w 72"/>
                <a:gd name="T43" fmla="*/ 2 h 33"/>
                <a:gd name="T44" fmla="*/ 71 w 72"/>
                <a:gd name="T45" fmla="*/ 3 h 33"/>
                <a:gd name="T46" fmla="*/ 72 w 72"/>
                <a:gd name="T47" fmla="*/ 6 h 33"/>
                <a:gd name="T48" fmla="*/ 72 w 72"/>
                <a:gd name="T49" fmla="*/ 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2" h="33">
                  <a:moveTo>
                    <a:pt x="72" y="6"/>
                  </a:moveTo>
                  <a:lnTo>
                    <a:pt x="72" y="6"/>
                  </a:lnTo>
                  <a:lnTo>
                    <a:pt x="71" y="10"/>
                  </a:lnTo>
                  <a:lnTo>
                    <a:pt x="68" y="11"/>
                  </a:lnTo>
                  <a:lnTo>
                    <a:pt x="68" y="11"/>
                  </a:lnTo>
                  <a:lnTo>
                    <a:pt x="66" y="11"/>
                  </a:lnTo>
                  <a:lnTo>
                    <a:pt x="52" y="11"/>
                  </a:lnTo>
                  <a:lnTo>
                    <a:pt x="38" y="30"/>
                  </a:lnTo>
                  <a:lnTo>
                    <a:pt x="38" y="30"/>
                  </a:lnTo>
                  <a:lnTo>
                    <a:pt x="35" y="31"/>
                  </a:lnTo>
                  <a:lnTo>
                    <a:pt x="34" y="33"/>
                  </a:lnTo>
                  <a:lnTo>
                    <a:pt x="0" y="33"/>
                  </a:lnTo>
                  <a:lnTo>
                    <a:pt x="0" y="21"/>
                  </a:lnTo>
                  <a:lnTo>
                    <a:pt x="31" y="21"/>
                  </a:lnTo>
                  <a:lnTo>
                    <a:pt x="45" y="3"/>
                  </a:lnTo>
                  <a:lnTo>
                    <a:pt x="45" y="3"/>
                  </a:lnTo>
                  <a:lnTo>
                    <a:pt x="47" y="2"/>
                  </a:lnTo>
                  <a:lnTo>
                    <a:pt x="49" y="0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68" y="2"/>
                  </a:lnTo>
                  <a:lnTo>
                    <a:pt x="68" y="2"/>
                  </a:lnTo>
                  <a:lnTo>
                    <a:pt x="71" y="3"/>
                  </a:lnTo>
                  <a:lnTo>
                    <a:pt x="72" y="6"/>
                  </a:lnTo>
                  <a:lnTo>
                    <a:pt x="72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8" name="Freeform 8">
              <a:extLst>
                <a:ext uri="{FF2B5EF4-FFF2-40B4-BE49-F238E27FC236}">
                  <a16:creationId xmlns:a16="http://schemas.microsoft.com/office/drawing/2014/main" id="{E46F381C-37ED-4D89-9264-3F34171F370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" y="757"/>
              <a:ext cx="99" cy="9"/>
            </a:xfrm>
            <a:custGeom>
              <a:avLst/>
              <a:gdLst>
                <a:gd name="T0" fmla="*/ 99 w 99"/>
                <a:gd name="T1" fmla="*/ 4 h 9"/>
                <a:gd name="T2" fmla="*/ 99 w 99"/>
                <a:gd name="T3" fmla="*/ 4 h 9"/>
                <a:gd name="T4" fmla="*/ 97 w 99"/>
                <a:gd name="T5" fmla="*/ 8 h 9"/>
                <a:gd name="T6" fmla="*/ 93 w 99"/>
                <a:gd name="T7" fmla="*/ 9 h 9"/>
                <a:gd name="T8" fmla="*/ 93 w 99"/>
                <a:gd name="T9" fmla="*/ 9 h 9"/>
                <a:gd name="T10" fmla="*/ 93 w 99"/>
                <a:gd name="T11" fmla="*/ 9 h 9"/>
                <a:gd name="T12" fmla="*/ 0 w 99"/>
                <a:gd name="T13" fmla="*/ 9 h 9"/>
                <a:gd name="T14" fmla="*/ 0 w 99"/>
                <a:gd name="T15" fmla="*/ 0 h 9"/>
                <a:gd name="T16" fmla="*/ 93 w 99"/>
                <a:gd name="T17" fmla="*/ 0 h 9"/>
                <a:gd name="T18" fmla="*/ 93 w 99"/>
                <a:gd name="T19" fmla="*/ 0 h 9"/>
                <a:gd name="T20" fmla="*/ 93 w 99"/>
                <a:gd name="T21" fmla="*/ 0 h 9"/>
                <a:gd name="T22" fmla="*/ 93 w 99"/>
                <a:gd name="T23" fmla="*/ 0 h 9"/>
                <a:gd name="T24" fmla="*/ 97 w 99"/>
                <a:gd name="T25" fmla="*/ 1 h 9"/>
                <a:gd name="T26" fmla="*/ 99 w 99"/>
                <a:gd name="T27" fmla="*/ 4 h 9"/>
                <a:gd name="T28" fmla="*/ 99 w 99"/>
                <a:gd name="T29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9" h="9">
                  <a:moveTo>
                    <a:pt x="99" y="4"/>
                  </a:moveTo>
                  <a:lnTo>
                    <a:pt x="99" y="4"/>
                  </a:lnTo>
                  <a:lnTo>
                    <a:pt x="97" y="8"/>
                  </a:lnTo>
                  <a:lnTo>
                    <a:pt x="93" y="9"/>
                  </a:lnTo>
                  <a:lnTo>
                    <a:pt x="93" y="9"/>
                  </a:lnTo>
                  <a:lnTo>
                    <a:pt x="93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93" y="0"/>
                  </a:lnTo>
                  <a:lnTo>
                    <a:pt x="93" y="0"/>
                  </a:lnTo>
                  <a:lnTo>
                    <a:pt x="93" y="0"/>
                  </a:lnTo>
                  <a:lnTo>
                    <a:pt x="93" y="0"/>
                  </a:lnTo>
                  <a:lnTo>
                    <a:pt x="97" y="1"/>
                  </a:lnTo>
                  <a:lnTo>
                    <a:pt x="99" y="4"/>
                  </a:lnTo>
                  <a:lnTo>
                    <a:pt x="99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9" name="Freeform 9">
              <a:extLst>
                <a:ext uri="{FF2B5EF4-FFF2-40B4-BE49-F238E27FC236}">
                  <a16:creationId xmlns:a16="http://schemas.microsoft.com/office/drawing/2014/main" id="{E7DF6B28-149F-46F2-A83B-06D69198B56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" y="779"/>
              <a:ext cx="72" cy="31"/>
            </a:xfrm>
            <a:custGeom>
              <a:avLst/>
              <a:gdLst>
                <a:gd name="T0" fmla="*/ 72 w 72"/>
                <a:gd name="T1" fmla="*/ 27 h 31"/>
                <a:gd name="T2" fmla="*/ 72 w 72"/>
                <a:gd name="T3" fmla="*/ 27 h 31"/>
                <a:gd name="T4" fmla="*/ 71 w 72"/>
                <a:gd name="T5" fmla="*/ 30 h 31"/>
                <a:gd name="T6" fmla="*/ 68 w 72"/>
                <a:gd name="T7" fmla="*/ 31 h 31"/>
                <a:gd name="T8" fmla="*/ 68 w 72"/>
                <a:gd name="T9" fmla="*/ 31 h 31"/>
                <a:gd name="T10" fmla="*/ 66 w 72"/>
                <a:gd name="T11" fmla="*/ 31 h 31"/>
                <a:gd name="T12" fmla="*/ 49 w 72"/>
                <a:gd name="T13" fmla="*/ 31 h 31"/>
                <a:gd name="T14" fmla="*/ 49 w 72"/>
                <a:gd name="T15" fmla="*/ 31 h 31"/>
                <a:gd name="T16" fmla="*/ 47 w 72"/>
                <a:gd name="T17" fmla="*/ 31 h 31"/>
                <a:gd name="T18" fmla="*/ 45 w 72"/>
                <a:gd name="T19" fmla="*/ 30 h 31"/>
                <a:gd name="T20" fmla="*/ 31 w 72"/>
                <a:gd name="T21" fmla="*/ 12 h 31"/>
                <a:gd name="T22" fmla="*/ 0 w 72"/>
                <a:gd name="T23" fmla="*/ 12 h 31"/>
                <a:gd name="T24" fmla="*/ 0 w 72"/>
                <a:gd name="T25" fmla="*/ 0 h 31"/>
                <a:gd name="T26" fmla="*/ 34 w 72"/>
                <a:gd name="T27" fmla="*/ 0 h 31"/>
                <a:gd name="T28" fmla="*/ 34 w 72"/>
                <a:gd name="T29" fmla="*/ 0 h 31"/>
                <a:gd name="T30" fmla="*/ 35 w 72"/>
                <a:gd name="T31" fmla="*/ 0 h 31"/>
                <a:gd name="T32" fmla="*/ 38 w 72"/>
                <a:gd name="T33" fmla="*/ 3 h 31"/>
                <a:gd name="T34" fmla="*/ 52 w 72"/>
                <a:gd name="T35" fmla="*/ 22 h 31"/>
                <a:gd name="T36" fmla="*/ 66 w 72"/>
                <a:gd name="T37" fmla="*/ 22 h 31"/>
                <a:gd name="T38" fmla="*/ 66 w 72"/>
                <a:gd name="T39" fmla="*/ 22 h 31"/>
                <a:gd name="T40" fmla="*/ 68 w 72"/>
                <a:gd name="T41" fmla="*/ 22 h 31"/>
                <a:gd name="T42" fmla="*/ 68 w 72"/>
                <a:gd name="T43" fmla="*/ 22 h 31"/>
                <a:gd name="T44" fmla="*/ 71 w 72"/>
                <a:gd name="T45" fmla="*/ 23 h 31"/>
                <a:gd name="T46" fmla="*/ 72 w 72"/>
                <a:gd name="T47" fmla="*/ 27 h 31"/>
                <a:gd name="T48" fmla="*/ 72 w 72"/>
                <a:gd name="T49" fmla="*/ 2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2" h="31">
                  <a:moveTo>
                    <a:pt x="72" y="27"/>
                  </a:moveTo>
                  <a:lnTo>
                    <a:pt x="72" y="27"/>
                  </a:lnTo>
                  <a:lnTo>
                    <a:pt x="71" y="30"/>
                  </a:lnTo>
                  <a:lnTo>
                    <a:pt x="68" y="31"/>
                  </a:lnTo>
                  <a:lnTo>
                    <a:pt x="68" y="31"/>
                  </a:lnTo>
                  <a:lnTo>
                    <a:pt x="66" y="31"/>
                  </a:lnTo>
                  <a:lnTo>
                    <a:pt x="49" y="31"/>
                  </a:lnTo>
                  <a:lnTo>
                    <a:pt x="49" y="31"/>
                  </a:lnTo>
                  <a:lnTo>
                    <a:pt x="47" y="31"/>
                  </a:lnTo>
                  <a:lnTo>
                    <a:pt x="45" y="30"/>
                  </a:lnTo>
                  <a:lnTo>
                    <a:pt x="31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5" y="0"/>
                  </a:lnTo>
                  <a:lnTo>
                    <a:pt x="38" y="3"/>
                  </a:lnTo>
                  <a:lnTo>
                    <a:pt x="52" y="22"/>
                  </a:lnTo>
                  <a:lnTo>
                    <a:pt x="66" y="22"/>
                  </a:lnTo>
                  <a:lnTo>
                    <a:pt x="66" y="22"/>
                  </a:lnTo>
                  <a:lnTo>
                    <a:pt x="68" y="22"/>
                  </a:lnTo>
                  <a:lnTo>
                    <a:pt x="68" y="22"/>
                  </a:lnTo>
                  <a:lnTo>
                    <a:pt x="71" y="23"/>
                  </a:lnTo>
                  <a:lnTo>
                    <a:pt x="72" y="27"/>
                  </a:lnTo>
                  <a:lnTo>
                    <a:pt x="72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0" name="Freeform 10">
              <a:extLst>
                <a:ext uri="{FF2B5EF4-FFF2-40B4-BE49-F238E27FC236}">
                  <a16:creationId xmlns:a16="http://schemas.microsoft.com/office/drawing/2014/main" id="{65C2F311-E55E-4AC4-9FDA-B54B4117B1A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" y="711"/>
              <a:ext cx="72" cy="33"/>
            </a:xfrm>
            <a:custGeom>
              <a:avLst/>
              <a:gdLst>
                <a:gd name="T0" fmla="*/ 72 w 72"/>
                <a:gd name="T1" fmla="*/ 6 h 33"/>
                <a:gd name="T2" fmla="*/ 72 w 72"/>
                <a:gd name="T3" fmla="*/ 6 h 33"/>
                <a:gd name="T4" fmla="*/ 71 w 72"/>
                <a:gd name="T5" fmla="*/ 10 h 33"/>
                <a:gd name="T6" fmla="*/ 68 w 72"/>
                <a:gd name="T7" fmla="*/ 11 h 33"/>
                <a:gd name="T8" fmla="*/ 68 w 72"/>
                <a:gd name="T9" fmla="*/ 11 h 33"/>
                <a:gd name="T10" fmla="*/ 66 w 72"/>
                <a:gd name="T11" fmla="*/ 11 h 33"/>
                <a:gd name="T12" fmla="*/ 52 w 72"/>
                <a:gd name="T13" fmla="*/ 11 h 33"/>
                <a:gd name="T14" fmla="*/ 38 w 72"/>
                <a:gd name="T15" fmla="*/ 30 h 33"/>
                <a:gd name="T16" fmla="*/ 38 w 72"/>
                <a:gd name="T17" fmla="*/ 30 h 33"/>
                <a:gd name="T18" fmla="*/ 35 w 72"/>
                <a:gd name="T19" fmla="*/ 31 h 33"/>
                <a:gd name="T20" fmla="*/ 34 w 72"/>
                <a:gd name="T21" fmla="*/ 33 h 33"/>
                <a:gd name="T22" fmla="*/ 0 w 72"/>
                <a:gd name="T23" fmla="*/ 33 h 33"/>
                <a:gd name="T24" fmla="*/ 0 w 72"/>
                <a:gd name="T25" fmla="*/ 21 h 33"/>
                <a:gd name="T26" fmla="*/ 31 w 72"/>
                <a:gd name="T27" fmla="*/ 21 h 33"/>
                <a:gd name="T28" fmla="*/ 45 w 72"/>
                <a:gd name="T29" fmla="*/ 3 h 33"/>
                <a:gd name="T30" fmla="*/ 45 w 72"/>
                <a:gd name="T31" fmla="*/ 3 h 33"/>
                <a:gd name="T32" fmla="*/ 47 w 72"/>
                <a:gd name="T33" fmla="*/ 2 h 33"/>
                <a:gd name="T34" fmla="*/ 49 w 72"/>
                <a:gd name="T35" fmla="*/ 0 h 33"/>
                <a:gd name="T36" fmla="*/ 66 w 72"/>
                <a:gd name="T37" fmla="*/ 0 h 33"/>
                <a:gd name="T38" fmla="*/ 66 w 72"/>
                <a:gd name="T39" fmla="*/ 0 h 33"/>
                <a:gd name="T40" fmla="*/ 68 w 72"/>
                <a:gd name="T41" fmla="*/ 2 h 33"/>
                <a:gd name="T42" fmla="*/ 68 w 72"/>
                <a:gd name="T43" fmla="*/ 2 h 33"/>
                <a:gd name="T44" fmla="*/ 71 w 72"/>
                <a:gd name="T45" fmla="*/ 3 h 33"/>
                <a:gd name="T46" fmla="*/ 72 w 72"/>
                <a:gd name="T47" fmla="*/ 6 h 33"/>
                <a:gd name="T48" fmla="*/ 72 w 72"/>
                <a:gd name="T49" fmla="*/ 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2" h="33">
                  <a:moveTo>
                    <a:pt x="72" y="6"/>
                  </a:moveTo>
                  <a:lnTo>
                    <a:pt x="72" y="6"/>
                  </a:lnTo>
                  <a:lnTo>
                    <a:pt x="71" y="10"/>
                  </a:lnTo>
                  <a:lnTo>
                    <a:pt x="68" y="11"/>
                  </a:lnTo>
                  <a:lnTo>
                    <a:pt x="68" y="11"/>
                  </a:lnTo>
                  <a:lnTo>
                    <a:pt x="66" y="11"/>
                  </a:lnTo>
                  <a:lnTo>
                    <a:pt x="52" y="11"/>
                  </a:lnTo>
                  <a:lnTo>
                    <a:pt x="38" y="30"/>
                  </a:lnTo>
                  <a:lnTo>
                    <a:pt x="38" y="30"/>
                  </a:lnTo>
                  <a:lnTo>
                    <a:pt x="35" y="31"/>
                  </a:lnTo>
                  <a:lnTo>
                    <a:pt x="34" y="33"/>
                  </a:lnTo>
                  <a:lnTo>
                    <a:pt x="0" y="33"/>
                  </a:lnTo>
                  <a:lnTo>
                    <a:pt x="0" y="21"/>
                  </a:lnTo>
                  <a:lnTo>
                    <a:pt x="31" y="21"/>
                  </a:lnTo>
                  <a:lnTo>
                    <a:pt x="45" y="3"/>
                  </a:lnTo>
                  <a:lnTo>
                    <a:pt x="45" y="3"/>
                  </a:lnTo>
                  <a:lnTo>
                    <a:pt x="47" y="2"/>
                  </a:lnTo>
                  <a:lnTo>
                    <a:pt x="49" y="0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68" y="2"/>
                  </a:lnTo>
                  <a:lnTo>
                    <a:pt x="68" y="2"/>
                  </a:lnTo>
                  <a:lnTo>
                    <a:pt x="71" y="3"/>
                  </a:lnTo>
                  <a:lnTo>
                    <a:pt x="72" y="6"/>
                  </a:lnTo>
                  <a:lnTo>
                    <a:pt x="72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1" name="Freeform 11">
              <a:extLst>
                <a:ext uri="{FF2B5EF4-FFF2-40B4-BE49-F238E27FC236}">
                  <a16:creationId xmlns:a16="http://schemas.microsoft.com/office/drawing/2014/main" id="{6FB7C2C8-78DC-41EB-9696-0AD7656F5F4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" y="741"/>
              <a:ext cx="41" cy="41"/>
            </a:xfrm>
            <a:custGeom>
              <a:avLst/>
              <a:gdLst>
                <a:gd name="T0" fmla="*/ 41 w 41"/>
                <a:gd name="T1" fmla="*/ 20 h 41"/>
                <a:gd name="T2" fmla="*/ 41 w 41"/>
                <a:gd name="T3" fmla="*/ 20 h 41"/>
                <a:gd name="T4" fmla="*/ 40 w 41"/>
                <a:gd name="T5" fmla="*/ 28 h 41"/>
                <a:gd name="T6" fmla="*/ 35 w 41"/>
                <a:gd name="T7" fmla="*/ 35 h 41"/>
                <a:gd name="T8" fmla="*/ 28 w 41"/>
                <a:gd name="T9" fmla="*/ 40 h 41"/>
                <a:gd name="T10" fmla="*/ 21 w 41"/>
                <a:gd name="T11" fmla="*/ 41 h 41"/>
                <a:gd name="T12" fmla="*/ 21 w 41"/>
                <a:gd name="T13" fmla="*/ 41 h 41"/>
                <a:gd name="T14" fmla="*/ 13 w 41"/>
                <a:gd name="T15" fmla="*/ 40 h 41"/>
                <a:gd name="T16" fmla="*/ 6 w 41"/>
                <a:gd name="T17" fmla="*/ 35 h 41"/>
                <a:gd name="T18" fmla="*/ 2 w 41"/>
                <a:gd name="T19" fmla="*/ 28 h 41"/>
                <a:gd name="T20" fmla="*/ 0 w 41"/>
                <a:gd name="T21" fmla="*/ 20 h 41"/>
                <a:gd name="T22" fmla="*/ 0 w 41"/>
                <a:gd name="T23" fmla="*/ 20 h 41"/>
                <a:gd name="T24" fmla="*/ 2 w 41"/>
                <a:gd name="T25" fmla="*/ 13 h 41"/>
                <a:gd name="T26" fmla="*/ 6 w 41"/>
                <a:gd name="T27" fmla="*/ 6 h 41"/>
                <a:gd name="T28" fmla="*/ 13 w 41"/>
                <a:gd name="T29" fmla="*/ 1 h 41"/>
                <a:gd name="T30" fmla="*/ 21 w 41"/>
                <a:gd name="T31" fmla="*/ 0 h 41"/>
                <a:gd name="T32" fmla="*/ 21 w 41"/>
                <a:gd name="T33" fmla="*/ 0 h 41"/>
                <a:gd name="T34" fmla="*/ 28 w 41"/>
                <a:gd name="T35" fmla="*/ 1 h 41"/>
                <a:gd name="T36" fmla="*/ 35 w 41"/>
                <a:gd name="T37" fmla="*/ 6 h 41"/>
                <a:gd name="T38" fmla="*/ 40 w 41"/>
                <a:gd name="T39" fmla="*/ 13 h 41"/>
                <a:gd name="T40" fmla="*/ 41 w 41"/>
                <a:gd name="T41" fmla="*/ 20 h 41"/>
                <a:gd name="T42" fmla="*/ 41 w 41"/>
                <a:gd name="T43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1" h="41">
                  <a:moveTo>
                    <a:pt x="41" y="20"/>
                  </a:moveTo>
                  <a:lnTo>
                    <a:pt x="41" y="20"/>
                  </a:lnTo>
                  <a:lnTo>
                    <a:pt x="40" y="28"/>
                  </a:lnTo>
                  <a:lnTo>
                    <a:pt x="35" y="35"/>
                  </a:lnTo>
                  <a:lnTo>
                    <a:pt x="28" y="40"/>
                  </a:lnTo>
                  <a:lnTo>
                    <a:pt x="21" y="41"/>
                  </a:lnTo>
                  <a:lnTo>
                    <a:pt x="21" y="41"/>
                  </a:lnTo>
                  <a:lnTo>
                    <a:pt x="13" y="40"/>
                  </a:lnTo>
                  <a:lnTo>
                    <a:pt x="6" y="35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2" y="13"/>
                  </a:lnTo>
                  <a:lnTo>
                    <a:pt x="6" y="6"/>
                  </a:lnTo>
                  <a:lnTo>
                    <a:pt x="13" y="1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28" y="1"/>
                  </a:lnTo>
                  <a:lnTo>
                    <a:pt x="35" y="6"/>
                  </a:lnTo>
                  <a:lnTo>
                    <a:pt x="40" y="13"/>
                  </a:lnTo>
                  <a:lnTo>
                    <a:pt x="41" y="20"/>
                  </a:lnTo>
                  <a:lnTo>
                    <a:pt x="4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2" name="Freeform 12">
              <a:extLst>
                <a:ext uri="{FF2B5EF4-FFF2-40B4-BE49-F238E27FC236}">
                  <a16:creationId xmlns:a16="http://schemas.microsoft.com/office/drawing/2014/main" id="{0A5B7008-2335-4C33-8D2D-06D86B8703E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" y="792"/>
              <a:ext cx="27" cy="27"/>
            </a:xfrm>
            <a:custGeom>
              <a:avLst/>
              <a:gdLst>
                <a:gd name="T0" fmla="*/ 27 w 27"/>
                <a:gd name="T1" fmla="*/ 14 h 27"/>
                <a:gd name="T2" fmla="*/ 27 w 27"/>
                <a:gd name="T3" fmla="*/ 14 h 27"/>
                <a:gd name="T4" fmla="*/ 26 w 27"/>
                <a:gd name="T5" fmla="*/ 18 h 27"/>
                <a:gd name="T6" fmla="*/ 23 w 27"/>
                <a:gd name="T7" fmla="*/ 23 h 27"/>
                <a:gd name="T8" fmla="*/ 19 w 27"/>
                <a:gd name="T9" fmla="*/ 26 h 27"/>
                <a:gd name="T10" fmla="*/ 13 w 27"/>
                <a:gd name="T11" fmla="*/ 27 h 27"/>
                <a:gd name="T12" fmla="*/ 13 w 27"/>
                <a:gd name="T13" fmla="*/ 27 h 27"/>
                <a:gd name="T14" fmla="*/ 9 w 27"/>
                <a:gd name="T15" fmla="*/ 26 h 27"/>
                <a:gd name="T16" fmla="*/ 5 w 27"/>
                <a:gd name="T17" fmla="*/ 23 h 27"/>
                <a:gd name="T18" fmla="*/ 2 w 27"/>
                <a:gd name="T19" fmla="*/ 18 h 27"/>
                <a:gd name="T20" fmla="*/ 0 w 27"/>
                <a:gd name="T21" fmla="*/ 14 h 27"/>
                <a:gd name="T22" fmla="*/ 0 w 27"/>
                <a:gd name="T23" fmla="*/ 14 h 27"/>
                <a:gd name="T24" fmla="*/ 2 w 27"/>
                <a:gd name="T25" fmla="*/ 9 h 27"/>
                <a:gd name="T26" fmla="*/ 5 w 27"/>
                <a:gd name="T27" fmla="*/ 4 h 27"/>
                <a:gd name="T28" fmla="*/ 9 w 27"/>
                <a:gd name="T29" fmla="*/ 1 h 27"/>
                <a:gd name="T30" fmla="*/ 13 w 27"/>
                <a:gd name="T31" fmla="*/ 0 h 27"/>
                <a:gd name="T32" fmla="*/ 13 w 27"/>
                <a:gd name="T33" fmla="*/ 0 h 27"/>
                <a:gd name="T34" fmla="*/ 19 w 27"/>
                <a:gd name="T35" fmla="*/ 1 h 27"/>
                <a:gd name="T36" fmla="*/ 23 w 27"/>
                <a:gd name="T37" fmla="*/ 4 h 27"/>
                <a:gd name="T38" fmla="*/ 26 w 27"/>
                <a:gd name="T39" fmla="*/ 9 h 27"/>
                <a:gd name="T40" fmla="*/ 27 w 27"/>
                <a:gd name="T41" fmla="*/ 14 h 27"/>
                <a:gd name="T42" fmla="*/ 27 w 27"/>
                <a:gd name="T43" fmla="*/ 1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" h="27">
                  <a:moveTo>
                    <a:pt x="27" y="14"/>
                  </a:moveTo>
                  <a:lnTo>
                    <a:pt x="27" y="14"/>
                  </a:lnTo>
                  <a:lnTo>
                    <a:pt x="26" y="18"/>
                  </a:lnTo>
                  <a:lnTo>
                    <a:pt x="23" y="23"/>
                  </a:lnTo>
                  <a:lnTo>
                    <a:pt x="19" y="26"/>
                  </a:lnTo>
                  <a:lnTo>
                    <a:pt x="13" y="27"/>
                  </a:lnTo>
                  <a:lnTo>
                    <a:pt x="13" y="27"/>
                  </a:lnTo>
                  <a:lnTo>
                    <a:pt x="9" y="26"/>
                  </a:lnTo>
                  <a:lnTo>
                    <a:pt x="5" y="23"/>
                  </a:lnTo>
                  <a:lnTo>
                    <a:pt x="2" y="1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" y="9"/>
                  </a:lnTo>
                  <a:lnTo>
                    <a:pt x="5" y="4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9" y="1"/>
                  </a:lnTo>
                  <a:lnTo>
                    <a:pt x="23" y="4"/>
                  </a:lnTo>
                  <a:lnTo>
                    <a:pt x="26" y="9"/>
                  </a:lnTo>
                  <a:lnTo>
                    <a:pt x="27" y="14"/>
                  </a:lnTo>
                  <a:lnTo>
                    <a:pt x="27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3" name="Freeform 13">
              <a:extLst>
                <a:ext uri="{FF2B5EF4-FFF2-40B4-BE49-F238E27FC236}">
                  <a16:creationId xmlns:a16="http://schemas.microsoft.com/office/drawing/2014/main" id="{879DC7F9-64BF-4684-A8D0-D7943B34CD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" y="704"/>
              <a:ext cx="27" cy="27"/>
            </a:xfrm>
            <a:custGeom>
              <a:avLst/>
              <a:gdLst>
                <a:gd name="T0" fmla="*/ 27 w 27"/>
                <a:gd name="T1" fmla="*/ 13 h 27"/>
                <a:gd name="T2" fmla="*/ 27 w 27"/>
                <a:gd name="T3" fmla="*/ 13 h 27"/>
                <a:gd name="T4" fmla="*/ 26 w 27"/>
                <a:gd name="T5" fmla="*/ 18 h 27"/>
                <a:gd name="T6" fmla="*/ 23 w 27"/>
                <a:gd name="T7" fmla="*/ 23 h 27"/>
                <a:gd name="T8" fmla="*/ 19 w 27"/>
                <a:gd name="T9" fmla="*/ 26 h 27"/>
                <a:gd name="T10" fmla="*/ 13 w 27"/>
                <a:gd name="T11" fmla="*/ 27 h 27"/>
                <a:gd name="T12" fmla="*/ 13 w 27"/>
                <a:gd name="T13" fmla="*/ 27 h 27"/>
                <a:gd name="T14" fmla="*/ 9 w 27"/>
                <a:gd name="T15" fmla="*/ 26 h 27"/>
                <a:gd name="T16" fmla="*/ 5 w 27"/>
                <a:gd name="T17" fmla="*/ 23 h 27"/>
                <a:gd name="T18" fmla="*/ 2 w 27"/>
                <a:gd name="T19" fmla="*/ 18 h 27"/>
                <a:gd name="T20" fmla="*/ 0 w 27"/>
                <a:gd name="T21" fmla="*/ 13 h 27"/>
                <a:gd name="T22" fmla="*/ 0 w 27"/>
                <a:gd name="T23" fmla="*/ 13 h 27"/>
                <a:gd name="T24" fmla="*/ 2 w 27"/>
                <a:gd name="T25" fmla="*/ 9 h 27"/>
                <a:gd name="T26" fmla="*/ 5 w 27"/>
                <a:gd name="T27" fmla="*/ 3 h 27"/>
                <a:gd name="T28" fmla="*/ 9 w 27"/>
                <a:gd name="T29" fmla="*/ 0 h 27"/>
                <a:gd name="T30" fmla="*/ 13 w 27"/>
                <a:gd name="T31" fmla="*/ 0 h 27"/>
                <a:gd name="T32" fmla="*/ 13 w 27"/>
                <a:gd name="T33" fmla="*/ 0 h 27"/>
                <a:gd name="T34" fmla="*/ 19 w 27"/>
                <a:gd name="T35" fmla="*/ 0 h 27"/>
                <a:gd name="T36" fmla="*/ 23 w 27"/>
                <a:gd name="T37" fmla="*/ 3 h 27"/>
                <a:gd name="T38" fmla="*/ 26 w 27"/>
                <a:gd name="T39" fmla="*/ 9 h 27"/>
                <a:gd name="T40" fmla="*/ 27 w 27"/>
                <a:gd name="T41" fmla="*/ 13 h 27"/>
                <a:gd name="T42" fmla="*/ 27 w 27"/>
                <a:gd name="T43" fmla="*/ 1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" h="27">
                  <a:moveTo>
                    <a:pt x="27" y="13"/>
                  </a:moveTo>
                  <a:lnTo>
                    <a:pt x="27" y="13"/>
                  </a:lnTo>
                  <a:lnTo>
                    <a:pt x="26" y="18"/>
                  </a:lnTo>
                  <a:lnTo>
                    <a:pt x="23" y="23"/>
                  </a:lnTo>
                  <a:lnTo>
                    <a:pt x="19" y="26"/>
                  </a:lnTo>
                  <a:lnTo>
                    <a:pt x="13" y="27"/>
                  </a:lnTo>
                  <a:lnTo>
                    <a:pt x="13" y="27"/>
                  </a:lnTo>
                  <a:lnTo>
                    <a:pt x="9" y="26"/>
                  </a:lnTo>
                  <a:lnTo>
                    <a:pt x="5" y="23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9"/>
                  </a:lnTo>
                  <a:lnTo>
                    <a:pt x="5" y="3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3"/>
                  </a:lnTo>
                  <a:lnTo>
                    <a:pt x="26" y="9"/>
                  </a:lnTo>
                  <a:lnTo>
                    <a:pt x="27" y="13"/>
                  </a:lnTo>
                  <a:lnTo>
                    <a:pt x="27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9" name="TextBox 158">
            <a:extLst>
              <a:ext uri="{FF2B5EF4-FFF2-40B4-BE49-F238E27FC236}">
                <a16:creationId xmlns:a16="http://schemas.microsoft.com/office/drawing/2014/main" id="{2B229F06-9893-4D92-ABA7-C2907E76DA9E}"/>
              </a:ext>
            </a:extLst>
          </p:cNvPr>
          <p:cNvSpPr txBox="1"/>
          <p:nvPr/>
        </p:nvSpPr>
        <p:spPr>
          <a:xfrm>
            <a:off x="6096000" y="779042"/>
            <a:ext cx="5829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srgbClr val="053E95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МИНСТРОЙ РОССИИ</a:t>
            </a: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, МИНЦИФРЫ РОССИИ, МИНТРАНС РОССИИ, РОСТЕХНАДЗОР, РОСРЕЕСТР, СУБЪЕКТЫ РФ, ЗАИНТЕРЕСОВАННЫЕ ФОИВ, ППК, АО "ДОМ.РФ", ВЕДОМСТВЕННЫЕ И ПРОФИЛЬНЫЕ ВУЗЫ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AC48C52C-3F6D-485D-98D6-A2AFDBF17BC8}"/>
              </a:ext>
            </a:extLst>
          </p:cNvPr>
          <p:cNvSpPr txBox="1"/>
          <p:nvPr/>
        </p:nvSpPr>
        <p:spPr>
          <a:xfrm>
            <a:off x="6122806" y="1795119"/>
            <a:ext cx="565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srgbClr val="053E95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МИНСТРОЙ РОССИИ</a:t>
            </a: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, МИНЦИФРЫ РОССИИ, РОСРЕЕСТР,  РОСТЕХНАДЗОР, РОССТАНДАРТ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5546FA35-F73F-4716-BDFC-37CA54EC945D}"/>
              </a:ext>
            </a:extLst>
          </p:cNvPr>
          <p:cNvSpPr txBox="1"/>
          <p:nvPr/>
        </p:nvSpPr>
        <p:spPr>
          <a:xfrm>
            <a:off x="6095999" y="3065141"/>
            <a:ext cx="58298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МИНЦИФРЫ РОССИИ, СУБЪЕКТЫ РФ, ППК "ЕДИНЫЙ ЗАКАЗЧИК В СФЕРЕ СТРОИТЕЛЬСТВА, АО «ДОМ.РФ», ФАУ «ГЛАВГОСЭКСПЕРТИЗА», РОСРЕЕСТР,  РОСТЕХНАДЗОР, МИНОБРНАУКИ РОССИИ, МИНПРОСВЕЩЕНИЯ РОССИИ, НОПРИЗ, НОСТРОЙ, ВЕДОМСТВЕННЫЕ И ПРОФИЛЬНЫЕ ВУЗЫ 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37114577-C09B-457B-8C59-B4E4DF967904}"/>
              </a:ext>
            </a:extLst>
          </p:cNvPr>
          <p:cNvSpPr txBox="1"/>
          <p:nvPr/>
        </p:nvSpPr>
        <p:spPr>
          <a:xfrm>
            <a:off x="6095999" y="4497027"/>
            <a:ext cx="5677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srgbClr val="053E95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МИНСТРОЙ РОССИИ</a:t>
            </a: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, МИНЦИФРЫ РОССИИ, СУБЪЕКТЫ РФ, ППК "ЕДИНЫЙ ЗАКАЗЧИК В СФЕРЕ СТРОИТЕЛЬСТВА, АО «ДОМ.РФ», ФАУ «ГЛАВГОСЭКСПЕРТИЗА», РОСРЕЕСТР,  РОСТЕХНАДЗОР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E5A8AA6D-4EFB-4E8B-A542-43092B19138C}"/>
              </a:ext>
            </a:extLst>
          </p:cNvPr>
          <p:cNvSpPr txBox="1"/>
          <p:nvPr/>
        </p:nvSpPr>
        <p:spPr>
          <a:xfrm>
            <a:off x="6122806" y="5414226"/>
            <a:ext cx="56775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srgbClr val="053E95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МИНСТРОЙ РОССИИ</a:t>
            </a: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, МИНТРАНС РОССИИ, ГК РОСАТОМ, СУБЪЕКТЫ РФ, ДЕПАРТАМЕНТ СТРОИТЕЛЬСТВА ГОРОДА МОСКВЫ, АО "РЖД", ППК "ЕДИНЫЙ ЗАКАЗЧИК В СФЕРЕ СТРОИТЕЛЬСТВА", ГК РОСАВТОДОР, РАЗРАБОТЧИКИ ПРОГРАММНОГО ОБЕСПЕЧЕНИЯ, ЗАИНТЕРЕСОВАННЫЕ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1648045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Номер слайда 98"/>
          <p:cNvSpPr>
            <a:spLocks noGrp="1"/>
          </p:cNvSpPr>
          <p:nvPr>
            <p:ph type="sldNum" sz="quarter" idx="12"/>
          </p:nvPr>
        </p:nvSpPr>
        <p:spPr>
          <a:xfrm>
            <a:off x="9182620" y="6490089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21AC03-DBAC-452A-9E4A-6CF77251696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58540EF1-1989-4598-B0C9-12C3196AE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868" y="574032"/>
            <a:ext cx="11025446" cy="352809"/>
          </a:xfrm>
        </p:spPr>
        <p:txBody>
          <a:bodyPr>
            <a:noAutofit/>
          </a:bodyPr>
          <a:lstStyle/>
          <a:p>
            <a:r>
              <a:rPr lang="ru-RU" sz="2600" b="1" dirty="0">
                <a:solidFill>
                  <a:srgbClr val="053E95"/>
                </a:solidFill>
                <a:latin typeface="Roboto" pitchFamily="2" charset="0"/>
                <a:ea typeface="Roboto" pitchFamily="2" charset="0"/>
              </a:rPr>
              <a:t>НОРМАТИВНО-ПРАВОВОЕ РЕГУЛИРОВАНИЕ ИНФОРМАЦИОННОГО МОДЕЛИРОВАНИЯ В РОССИЙСКОЙ ФЕДЕРАЦИИ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56191" y="1509422"/>
            <a:ext cx="5912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РАЗРАБОТАНЫ И УТВЕРЖДЕНЫ НПА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747BE355-7D35-40DE-BB9F-82A7F7AE2A5F}"/>
              </a:ext>
            </a:extLst>
          </p:cNvPr>
          <p:cNvGrpSpPr/>
          <p:nvPr/>
        </p:nvGrpSpPr>
        <p:grpSpPr>
          <a:xfrm>
            <a:off x="5856191" y="2135376"/>
            <a:ext cx="6047007" cy="830997"/>
            <a:chOff x="5856191" y="2623831"/>
            <a:chExt cx="6047007" cy="830997"/>
          </a:xfrm>
        </p:grpSpPr>
        <p:sp>
          <p:nvSpPr>
            <p:cNvPr id="13" name="TextBox 12"/>
            <p:cNvSpPr txBox="1"/>
            <p:nvPr/>
          </p:nvSpPr>
          <p:spPr>
            <a:xfrm>
              <a:off x="5856191" y="2685386"/>
              <a:ext cx="47961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053E95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+mn-cs"/>
                </a:rPr>
                <a:t>1</a:t>
              </a:r>
            </a:p>
          </p:txBody>
        </p:sp>
        <p:sp>
          <p:nvSpPr>
            <p:cNvPr id="38" name="Прямоугольник 37">
              <a:extLst>
                <a:ext uri="{FF2B5EF4-FFF2-40B4-BE49-F238E27FC236}">
                  <a16:creationId xmlns:a16="http://schemas.microsoft.com/office/drawing/2014/main" id="{84B86C32-B3DB-4EA3-9184-4F13CEBA5AD8}"/>
                </a:ext>
              </a:extLst>
            </p:cNvPr>
            <p:cNvSpPr/>
            <p:nvPr/>
          </p:nvSpPr>
          <p:spPr>
            <a:xfrm>
              <a:off x="6335809" y="2623831"/>
              <a:ext cx="5567389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53E9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Roboto" pitchFamily="2" charset="0"/>
                  <a:cs typeface="Times New Roman" panose="02020603050405020304" pitchFamily="18" charset="0"/>
                </a:rPr>
                <a:t>ПОСТАНОВЛЕНИЕ ПРАВИТЕЛЬСТВА РОССИЙСКОЙ ФЕДЕРАЦИИ № 1416 ОТ 12.09.2020</a:t>
              </a:r>
              <a:b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53E9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Roboto" pitchFamily="2" charset="0"/>
                  <a:cs typeface="Times New Roman" panose="02020603050405020304" pitchFamily="18" charset="0"/>
                </a:rPr>
              </a:b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292A2B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Arial" panose="020B0604020202020204" pitchFamily="34" charset="0"/>
                </a:rPr>
                <a:t>«ОБ УТВЕРЖДЕНИИ ПРАВИЛ ФОРМИРОВАНИЯ И ВЕДЕНИЯ КЛАССИФИКАТОРА СТРОИТЕЛЬНОЙ ИНФОРМАЦИИ»</a:t>
              </a:r>
            </a:p>
          </p:txBody>
        </p:sp>
      </p:grp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5044C247-7311-476D-B95B-06D77B21C35E}"/>
              </a:ext>
            </a:extLst>
          </p:cNvPr>
          <p:cNvGrpSpPr/>
          <p:nvPr/>
        </p:nvGrpSpPr>
        <p:grpSpPr>
          <a:xfrm>
            <a:off x="5856191" y="3311759"/>
            <a:ext cx="6069629" cy="1015663"/>
            <a:chOff x="5856191" y="3703291"/>
            <a:chExt cx="6069629" cy="1015663"/>
          </a:xfrm>
        </p:grpSpPr>
        <p:sp>
          <p:nvSpPr>
            <p:cNvPr id="14" name="TextBox 13"/>
            <p:cNvSpPr txBox="1"/>
            <p:nvPr/>
          </p:nvSpPr>
          <p:spPr>
            <a:xfrm>
              <a:off x="5856191" y="3857179"/>
              <a:ext cx="47961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053E95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+mn-cs"/>
                </a:rPr>
                <a:t>2</a:t>
              </a:r>
            </a:p>
          </p:txBody>
        </p:sp>
        <p:sp>
          <p:nvSpPr>
            <p:cNvPr id="39" name="Прямоугольник 38">
              <a:extLst>
                <a:ext uri="{FF2B5EF4-FFF2-40B4-BE49-F238E27FC236}">
                  <a16:creationId xmlns:a16="http://schemas.microsoft.com/office/drawing/2014/main" id="{90E74736-AB95-42ED-98D6-8D4881159015}"/>
                </a:ext>
              </a:extLst>
            </p:cNvPr>
            <p:cNvSpPr/>
            <p:nvPr/>
          </p:nvSpPr>
          <p:spPr>
            <a:xfrm>
              <a:off x="6358431" y="3703291"/>
              <a:ext cx="5567389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53E9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Roboto" pitchFamily="2" charset="0"/>
                  <a:cs typeface="Times New Roman" panose="02020603050405020304" pitchFamily="18" charset="0"/>
                </a:rPr>
                <a:t>ПОСТАНОВЛЕНИЕ ПРАВИТЕЛЬСТВА РОССИЙСКОЙ ФЕДЕРАЦИИ № 1431 ОТ 15.09.2020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292A2B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Arial" panose="020B0604020202020204" pitchFamily="34" charset="0"/>
                </a:rPr>
                <a:t> «ОБ УТВЕРЖДЕНИИ ПРАВИЛ ФОРМИРОВАНИЯ И ВЕДЕНИЯ ИНФОРМАЦИОННОЙ МОДЕЛИ ОБЪЕКТА КАПИТАЛЬНОГО СТРОИТЕЛЬСТВА…»</a:t>
              </a:r>
            </a:p>
          </p:txBody>
        </p:sp>
      </p:grp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BF0B411D-11F4-40C8-862D-C34C33E5F33A}"/>
              </a:ext>
            </a:extLst>
          </p:cNvPr>
          <p:cNvGrpSpPr/>
          <p:nvPr/>
        </p:nvGrpSpPr>
        <p:grpSpPr>
          <a:xfrm>
            <a:off x="5856191" y="4672808"/>
            <a:ext cx="6178927" cy="830997"/>
            <a:chOff x="5856191" y="4739051"/>
            <a:chExt cx="6178927" cy="830997"/>
          </a:xfrm>
        </p:grpSpPr>
        <p:sp>
          <p:nvSpPr>
            <p:cNvPr id="15" name="TextBox 14"/>
            <p:cNvSpPr txBox="1"/>
            <p:nvPr/>
          </p:nvSpPr>
          <p:spPr>
            <a:xfrm>
              <a:off x="5856191" y="4800606"/>
              <a:ext cx="47961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053E95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+mn-cs"/>
                </a:rPr>
                <a:t>3</a:t>
              </a:r>
            </a:p>
          </p:txBody>
        </p:sp>
        <p:sp>
          <p:nvSpPr>
            <p:cNvPr id="40" name="Прямоугольник 39">
              <a:extLst>
                <a:ext uri="{FF2B5EF4-FFF2-40B4-BE49-F238E27FC236}">
                  <a16:creationId xmlns:a16="http://schemas.microsoft.com/office/drawing/2014/main" id="{5A909F8C-306D-49F9-9DDD-8BBF903C6342}"/>
                </a:ext>
              </a:extLst>
            </p:cNvPr>
            <p:cNvSpPr/>
            <p:nvPr/>
          </p:nvSpPr>
          <p:spPr>
            <a:xfrm>
              <a:off x="6358431" y="4739051"/>
              <a:ext cx="567668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53E9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Roboto" pitchFamily="2" charset="0"/>
                  <a:cs typeface="Times New Roman" panose="02020603050405020304" pitchFamily="18" charset="0"/>
                </a:rPr>
                <a:t>ПОСТАНОВЛЕНИЕ ПРАВИТЕЛЬСТВА РОССИЙСКОЙ ФЕДЕРАЦИИ № 1558 ОТ 28.09.2020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292A2B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Arial" panose="020B0604020202020204" pitchFamily="34" charset="0"/>
                </a:rPr>
                <a:t> «О ГОСУДАРСТВЕННОЙ ИНФОРМАЦИОННОЙ СИСТЕМЕ ОБЕСПЕЧЕНИЯ ГРАДОСТРОИТЕЛЬНОЙ ДЕЯТЕЛЬНОСТИ РОССИЙСКОЙ ФЕДЕРАЦИИ»</a:t>
              </a:r>
            </a:p>
          </p:txBody>
        </p:sp>
      </p:grp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D120D115-FAE1-4FC0-A05F-62141D41FC62}"/>
              </a:ext>
            </a:extLst>
          </p:cNvPr>
          <p:cNvGrpSpPr/>
          <p:nvPr/>
        </p:nvGrpSpPr>
        <p:grpSpPr>
          <a:xfrm>
            <a:off x="5856191" y="5849192"/>
            <a:ext cx="6047993" cy="830997"/>
            <a:chOff x="5856191" y="5862639"/>
            <a:chExt cx="6047993" cy="830997"/>
          </a:xfrm>
        </p:grpSpPr>
        <p:sp>
          <p:nvSpPr>
            <p:cNvPr id="16" name="TextBox 15"/>
            <p:cNvSpPr txBox="1"/>
            <p:nvPr/>
          </p:nvSpPr>
          <p:spPr>
            <a:xfrm>
              <a:off x="5856191" y="5924194"/>
              <a:ext cx="47961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053E95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+mn-cs"/>
                </a:rPr>
                <a:t>4</a:t>
              </a:r>
            </a:p>
          </p:txBody>
        </p:sp>
        <p:sp>
          <p:nvSpPr>
            <p:cNvPr id="41" name="Прямоугольник 40">
              <a:extLst>
                <a:ext uri="{FF2B5EF4-FFF2-40B4-BE49-F238E27FC236}">
                  <a16:creationId xmlns:a16="http://schemas.microsoft.com/office/drawing/2014/main" id="{AD5EDFB7-5D6F-47C2-86F7-08B2111A39F4}"/>
                </a:ext>
              </a:extLst>
            </p:cNvPr>
            <p:cNvSpPr/>
            <p:nvPr/>
          </p:nvSpPr>
          <p:spPr>
            <a:xfrm>
              <a:off x="6378386" y="5862639"/>
              <a:ext cx="5525798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53E9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Roboto" pitchFamily="2" charset="0"/>
                  <a:cs typeface="Times New Roman" panose="02020603050405020304" pitchFamily="18" charset="0"/>
                </a:rPr>
                <a:t>ПОСТАНОВЛЕНИЕ ПРАВИТЕЛЬСТВА РОССИЙСКОЙ ФЕДЕРАЦИИ № 331 ОТ 05.03.2021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292A2B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Arial" panose="020B0604020202020204" pitchFamily="34" charset="0"/>
                </a:rPr>
                <a:t>ПЕРЕЧЕНЬ СЛУЧАЕВ, ПРИ КОТОРЫХ ДОЛЖНА ИСПОЛЬЗОВАТЬСЯ ИНФОРМАЦИОННАЯ МОДЕЛЬ</a:t>
              </a:r>
            </a:p>
          </p:txBody>
        </p: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1E26A00A-A5ED-447C-B415-A70CF1BB5FA1}"/>
              </a:ext>
            </a:extLst>
          </p:cNvPr>
          <p:cNvSpPr txBox="1"/>
          <p:nvPr/>
        </p:nvSpPr>
        <p:spPr>
          <a:xfrm>
            <a:off x="469868" y="2110531"/>
            <a:ext cx="49192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ВО ИСПОЛНЕНИЕ ПОРУЧЕНИЯ ПРЕЗИДЕНТА РОССИЙСКОЙ ФЕДЕРАЦИИ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Roboto" pitchFamily="2" charset="0"/>
                <a:cs typeface="Times New Roman" panose="02020603050405020304" pitchFamily="18" charset="0"/>
              </a:rPr>
              <a:t>ОТ 19.07.2018 Г. № ПР-1235</a:t>
            </a: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2B6100D8-533A-43E4-B52C-7A69A0BDAF03}"/>
              </a:ext>
            </a:extLst>
          </p:cNvPr>
          <p:cNvSpPr/>
          <p:nvPr/>
        </p:nvSpPr>
        <p:spPr>
          <a:xfrm>
            <a:off x="956177" y="3465647"/>
            <a:ext cx="44329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ПРИНЯТ ФЕДЕРАЛЬНЫЙ ЗАКОН 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Roboto" pitchFamily="2" charset="0"/>
                <a:cs typeface="Times New Roman" panose="02020603050405020304" pitchFamily="18" charset="0"/>
              </a:rPr>
              <a:t>151-ФЗ</a:t>
            </a:r>
          </a:p>
        </p:txBody>
      </p: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id="{2DA568E2-40EE-4534-9A5D-49994D8A1F90}"/>
              </a:ext>
            </a:extLst>
          </p:cNvPr>
          <p:cNvSpPr/>
          <p:nvPr/>
        </p:nvSpPr>
        <p:spPr>
          <a:xfrm>
            <a:off x="956177" y="4084062"/>
            <a:ext cx="44329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ПРИНЯТО ПОСТАНОВЛЕНИЕ ПРАВИТЕЛЬСТВА РФ 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Roboto" pitchFamily="2" charset="0"/>
                <a:cs typeface="Times New Roman" panose="02020603050405020304" pitchFamily="18" charset="0"/>
              </a:rPr>
              <a:t>№ 1431</a:t>
            </a:r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CE34BA0A-7F25-4E90-AE46-25F1535F0C1E}"/>
              </a:ext>
            </a:extLst>
          </p:cNvPr>
          <p:cNvSpPr/>
          <p:nvPr/>
        </p:nvSpPr>
        <p:spPr>
          <a:xfrm>
            <a:off x="956177" y="5874889"/>
            <a:ext cx="44329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СФОРМИРОВАН КЛАССИФИКАТОР СТРОИТЕЛЬНОЙ ИНФОРМАЦИИ</a:t>
            </a:r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6CDE21D1-9E47-46DE-81CB-2991A4E3B4A7}"/>
              </a:ext>
            </a:extLst>
          </p:cNvPr>
          <p:cNvSpPr/>
          <p:nvPr/>
        </p:nvSpPr>
        <p:spPr>
          <a:xfrm>
            <a:off x="956177" y="4887143"/>
            <a:ext cx="40864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РАЗВИТА НОРМАТИВНО-ТЕХНИЧЕСКАЯ БАЗА В СФЕРЕ ТЕХНОЛОГИЙ ИНФОРМАЦИОННОГО МОДЕЛИРОВАНИЯ</a:t>
            </a:r>
          </a:p>
        </p:txBody>
      </p:sp>
      <p:sp>
        <p:nvSpPr>
          <p:cNvPr id="51" name="Freeform 23">
            <a:extLst>
              <a:ext uri="{FF2B5EF4-FFF2-40B4-BE49-F238E27FC236}">
                <a16:creationId xmlns:a16="http://schemas.microsoft.com/office/drawing/2014/main" id="{43851A7B-8C95-4C1F-AFAE-1D47DC6173B8}"/>
              </a:ext>
            </a:extLst>
          </p:cNvPr>
          <p:cNvSpPr>
            <a:spLocks noEditPoints="1"/>
          </p:cNvSpPr>
          <p:nvPr/>
        </p:nvSpPr>
        <p:spPr bwMode="auto">
          <a:xfrm>
            <a:off x="727531" y="3311759"/>
            <a:ext cx="457290" cy="481333"/>
          </a:xfrm>
          <a:custGeom>
            <a:avLst/>
            <a:gdLst>
              <a:gd name="T0" fmla="*/ 166 w 204"/>
              <a:gd name="T1" fmla="*/ 90 h 194"/>
              <a:gd name="T2" fmla="*/ 204 w 204"/>
              <a:gd name="T3" fmla="*/ 90 h 194"/>
              <a:gd name="T4" fmla="*/ 102 w 204"/>
              <a:gd name="T5" fmla="*/ 0 h 194"/>
              <a:gd name="T6" fmla="*/ 0 w 204"/>
              <a:gd name="T7" fmla="*/ 90 h 194"/>
              <a:gd name="T8" fmla="*/ 38 w 204"/>
              <a:gd name="T9" fmla="*/ 90 h 194"/>
              <a:gd name="T10" fmla="*/ 38 w 204"/>
              <a:gd name="T11" fmla="*/ 146 h 194"/>
              <a:gd name="T12" fmla="*/ 0 w 204"/>
              <a:gd name="T13" fmla="*/ 146 h 194"/>
              <a:gd name="T14" fmla="*/ 0 w 204"/>
              <a:gd name="T15" fmla="*/ 194 h 194"/>
              <a:gd name="T16" fmla="*/ 200 w 204"/>
              <a:gd name="T17" fmla="*/ 194 h 194"/>
              <a:gd name="T18" fmla="*/ 200 w 204"/>
              <a:gd name="T19" fmla="*/ 146 h 194"/>
              <a:gd name="T20" fmla="*/ 166 w 204"/>
              <a:gd name="T21" fmla="*/ 146 h 194"/>
              <a:gd name="T22" fmla="*/ 166 w 204"/>
              <a:gd name="T23" fmla="*/ 90 h 194"/>
              <a:gd name="T24" fmla="*/ 150 w 204"/>
              <a:gd name="T25" fmla="*/ 146 h 194"/>
              <a:gd name="T26" fmla="*/ 128 w 204"/>
              <a:gd name="T27" fmla="*/ 146 h 194"/>
              <a:gd name="T28" fmla="*/ 128 w 204"/>
              <a:gd name="T29" fmla="*/ 90 h 194"/>
              <a:gd name="T30" fmla="*/ 150 w 204"/>
              <a:gd name="T31" fmla="*/ 90 h 194"/>
              <a:gd name="T32" fmla="*/ 150 w 204"/>
              <a:gd name="T33" fmla="*/ 146 h 194"/>
              <a:gd name="T34" fmla="*/ 112 w 204"/>
              <a:gd name="T35" fmla="*/ 90 h 194"/>
              <a:gd name="T36" fmla="*/ 112 w 204"/>
              <a:gd name="T37" fmla="*/ 146 h 194"/>
              <a:gd name="T38" fmla="*/ 92 w 204"/>
              <a:gd name="T39" fmla="*/ 146 h 194"/>
              <a:gd name="T40" fmla="*/ 92 w 204"/>
              <a:gd name="T41" fmla="*/ 90 h 194"/>
              <a:gd name="T42" fmla="*/ 112 w 204"/>
              <a:gd name="T43" fmla="*/ 90 h 194"/>
              <a:gd name="T44" fmla="*/ 102 w 204"/>
              <a:gd name="T45" fmla="*/ 20 h 194"/>
              <a:gd name="T46" fmla="*/ 166 w 204"/>
              <a:gd name="T47" fmla="*/ 74 h 194"/>
              <a:gd name="T48" fmla="*/ 38 w 204"/>
              <a:gd name="T49" fmla="*/ 74 h 194"/>
              <a:gd name="T50" fmla="*/ 102 w 204"/>
              <a:gd name="T51" fmla="*/ 20 h 194"/>
              <a:gd name="T52" fmla="*/ 54 w 204"/>
              <a:gd name="T53" fmla="*/ 90 h 194"/>
              <a:gd name="T54" fmla="*/ 76 w 204"/>
              <a:gd name="T55" fmla="*/ 90 h 194"/>
              <a:gd name="T56" fmla="*/ 76 w 204"/>
              <a:gd name="T57" fmla="*/ 146 h 194"/>
              <a:gd name="T58" fmla="*/ 54 w 204"/>
              <a:gd name="T59" fmla="*/ 146 h 194"/>
              <a:gd name="T60" fmla="*/ 54 w 204"/>
              <a:gd name="T61" fmla="*/ 90 h 194"/>
              <a:gd name="T62" fmla="*/ 184 w 204"/>
              <a:gd name="T63" fmla="*/ 178 h 194"/>
              <a:gd name="T64" fmla="*/ 16 w 204"/>
              <a:gd name="T65" fmla="*/ 178 h 194"/>
              <a:gd name="T66" fmla="*/ 16 w 204"/>
              <a:gd name="T67" fmla="*/ 162 h 194"/>
              <a:gd name="T68" fmla="*/ 184 w 204"/>
              <a:gd name="T69" fmla="*/ 162 h 194"/>
              <a:gd name="T70" fmla="*/ 184 w 204"/>
              <a:gd name="T71" fmla="*/ 178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04" h="194">
                <a:moveTo>
                  <a:pt x="166" y="90"/>
                </a:moveTo>
                <a:lnTo>
                  <a:pt x="204" y="90"/>
                </a:lnTo>
                <a:lnTo>
                  <a:pt x="102" y="0"/>
                </a:lnTo>
                <a:lnTo>
                  <a:pt x="0" y="90"/>
                </a:lnTo>
                <a:lnTo>
                  <a:pt x="38" y="90"/>
                </a:lnTo>
                <a:lnTo>
                  <a:pt x="38" y="146"/>
                </a:lnTo>
                <a:lnTo>
                  <a:pt x="0" y="146"/>
                </a:lnTo>
                <a:lnTo>
                  <a:pt x="0" y="194"/>
                </a:lnTo>
                <a:lnTo>
                  <a:pt x="200" y="194"/>
                </a:lnTo>
                <a:lnTo>
                  <a:pt x="200" y="146"/>
                </a:lnTo>
                <a:lnTo>
                  <a:pt x="166" y="146"/>
                </a:lnTo>
                <a:lnTo>
                  <a:pt x="166" y="90"/>
                </a:lnTo>
                <a:close/>
                <a:moveTo>
                  <a:pt x="150" y="146"/>
                </a:moveTo>
                <a:lnTo>
                  <a:pt x="128" y="146"/>
                </a:lnTo>
                <a:lnTo>
                  <a:pt x="128" y="90"/>
                </a:lnTo>
                <a:lnTo>
                  <a:pt x="150" y="90"/>
                </a:lnTo>
                <a:lnTo>
                  <a:pt x="150" y="146"/>
                </a:lnTo>
                <a:close/>
                <a:moveTo>
                  <a:pt x="112" y="90"/>
                </a:moveTo>
                <a:lnTo>
                  <a:pt x="112" y="146"/>
                </a:lnTo>
                <a:lnTo>
                  <a:pt x="92" y="146"/>
                </a:lnTo>
                <a:lnTo>
                  <a:pt x="92" y="90"/>
                </a:lnTo>
                <a:lnTo>
                  <a:pt x="112" y="90"/>
                </a:lnTo>
                <a:close/>
                <a:moveTo>
                  <a:pt x="102" y="20"/>
                </a:moveTo>
                <a:lnTo>
                  <a:pt x="166" y="74"/>
                </a:lnTo>
                <a:lnTo>
                  <a:pt x="38" y="74"/>
                </a:lnTo>
                <a:lnTo>
                  <a:pt x="102" y="20"/>
                </a:lnTo>
                <a:close/>
                <a:moveTo>
                  <a:pt x="54" y="90"/>
                </a:moveTo>
                <a:lnTo>
                  <a:pt x="76" y="90"/>
                </a:lnTo>
                <a:lnTo>
                  <a:pt x="76" y="146"/>
                </a:lnTo>
                <a:lnTo>
                  <a:pt x="54" y="146"/>
                </a:lnTo>
                <a:lnTo>
                  <a:pt x="54" y="90"/>
                </a:lnTo>
                <a:close/>
                <a:moveTo>
                  <a:pt x="184" y="178"/>
                </a:moveTo>
                <a:lnTo>
                  <a:pt x="16" y="178"/>
                </a:lnTo>
                <a:lnTo>
                  <a:pt x="16" y="162"/>
                </a:lnTo>
                <a:lnTo>
                  <a:pt x="184" y="162"/>
                </a:lnTo>
                <a:lnTo>
                  <a:pt x="184" y="17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Freeform 9">
            <a:extLst>
              <a:ext uri="{FF2B5EF4-FFF2-40B4-BE49-F238E27FC236}">
                <a16:creationId xmlns:a16="http://schemas.microsoft.com/office/drawing/2014/main" id="{CD0C6657-F5BF-4AB9-8A8B-8380A737A8E0}"/>
              </a:ext>
            </a:extLst>
          </p:cNvPr>
          <p:cNvSpPr>
            <a:spLocks noEditPoints="1"/>
          </p:cNvSpPr>
          <p:nvPr/>
        </p:nvSpPr>
        <p:spPr bwMode="auto">
          <a:xfrm>
            <a:off x="788456" y="4086835"/>
            <a:ext cx="310719" cy="447637"/>
          </a:xfrm>
          <a:custGeom>
            <a:avLst/>
            <a:gdLst>
              <a:gd name="T0" fmla="*/ 0 w 126"/>
              <a:gd name="T1" fmla="*/ 0 h 164"/>
              <a:gd name="T2" fmla="*/ 0 w 126"/>
              <a:gd name="T3" fmla="*/ 164 h 164"/>
              <a:gd name="T4" fmla="*/ 126 w 126"/>
              <a:gd name="T5" fmla="*/ 164 h 164"/>
              <a:gd name="T6" fmla="*/ 126 w 126"/>
              <a:gd name="T7" fmla="*/ 0 h 164"/>
              <a:gd name="T8" fmla="*/ 0 w 126"/>
              <a:gd name="T9" fmla="*/ 0 h 164"/>
              <a:gd name="T10" fmla="*/ 94 w 126"/>
              <a:gd name="T11" fmla="*/ 154 h 164"/>
              <a:gd name="T12" fmla="*/ 94 w 126"/>
              <a:gd name="T13" fmla="*/ 154 h 164"/>
              <a:gd name="T14" fmla="*/ 86 w 126"/>
              <a:gd name="T15" fmla="*/ 152 h 164"/>
              <a:gd name="T16" fmla="*/ 80 w 126"/>
              <a:gd name="T17" fmla="*/ 148 h 164"/>
              <a:gd name="T18" fmla="*/ 76 w 126"/>
              <a:gd name="T19" fmla="*/ 142 h 164"/>
              <a:gd name="T20" fmla="*/ 76 w 126"/>
              <a:gd name="T21" fmla="*/ 134 h 164"/>
              <a:gd name="T22" fmla="*/ 76 w 126"/>
              <a:gd name="T23" fmla="*/ 134 h 164"/>
              <a:gd name="T24" fmla="*/ 76 w 126"/>
              <a:gd name="T25" fmla="*/ 128 h 164"/>
              <a:gd name="T26" fmla="*/ 80 w 126"/>
              <a:gd name="T27" fmla="*/ 122 h 164"/>
              <a:gd name="T28" fmla="*/ 86 w 126"/>
              <a:gd name="T29" fmla="*/ 118 h 164"/>
              <a:gd name="T30" fmla="*/ 94 w 126"/>
              <a:gd name="T31" fmla="*/ 116 h 164"/>
              <a:gd name="T32" fmla="*/ 94 w 126"/>
              <a:gd name="T33" fmla="*/ 116 h 164"/>
              <a:gd name="T34" fmla="*/ 102 w 126"/>
              <a:gd name="T35" fmla="*/ 118 h 164"/>
              <a:gd name="T36" fmla="*/ 106 w 126"/>
              <a:gd name="T37" fmla="*/ 122 h 164"/>
              <a:gd name="T38" fmla="*/ 110 w 126"/>
              <a:gd name="T39" fmla="*/ 128 h 164"/>
              <a:gd name="T40" fmla="*/ 112 w 126"/>
              <a:gd name="T41" fmla="*/ 134 h 164"/>
              <a:gd name="T42" fmla="*/ 112 w 126"/>
              <a:gd name="T43" fmla="*/ 134 h 164"/>
              <a:gd name="T44" fmla="*/ 110 w 126"/>
              <a:gd name="T45" fmla="*/ 142 h 164"/>
              <a:gd name="T46" fmla="*/ 106 w 126"/>
              <a:gd name="T47" fmla="*/ 148 h 164"/>
              <a:gd name="T48" fmla="*/ 102 w 126"/>
              <a:gd name="T49" fmla="*/ 152 h 164"/>
              <a:gd name="T50" fmla="*/ 94 w 126"/>
              <a:gd name="T51" fmla="*/ 154 h 164"/>
              <a:gd name="T52" fmla="*/ 94 w 126"/>
              <a:gd name="T53" fmla="*/ 154 h 164"/>
              <a:gd name="T54" fmla="*/ 112 w 126"/>
              <a:gd name="T55" fmla="*/ 96 h 164"/>
              <a:gd name="T56" fmla="*/ 12 w 126"/>
              <a:gd name="T57" fmla="*/ 96 h 164"/>
              <a:gd name="T58" fmla="*/ 12 w 126"/>
              <a:gd name="T59" fmla="*/ 80 h 164"/>
              <a:gd name="T60" fmla="*/ 112 w 126"/>
              <a:gd name="T61" fmla="*/ 80 h 164"/>
              <a:gd name="T62" fmla="*/ 112 w 126"/>
              <a:gd name="T63" fmla="*/ 96 h 164"/>
              <a:gd name="T64" fmla="*/ 112 w 126"/>
              <a:gd name="T65" fmla="*/ 68 h 164"/>
              <a:gd name="T66" fmla="*/ 12 w 126"/>
              <a:gd name="T67" fmla="*/ 68 h 164"/>
              <a:gd name="T68" fmla="*/ 12 w 126"/>
              <a:gd name="T69" fmla="*/ 52 h 164"/>
              <a:gd name="T70" fmla="*/ 112 w 126"/>
              <a:gd name="T71" fmla="*/ 52 h 164"/>
              <a:gd name="T72" fmla="*/ 112 w 126"/>
              <a:gd name="T73" fmla="*/ 68 h 164"/>
              <a:gd name="T74" fmla="*/ 112 w 126"/>
              <a:gd name="T75" fmla="*/ 38 h 164"/>
              <a:gd name="T76" fmla="*/ 12 w 126"/>
              <a:gd name="T77" fmla="*/ 38 h 164"/>
              <a:gd name="T78" fmla="*/ 12 w 126"/>
              <a:gd name="T79" fmla="*/ 22 h 164"/>
              <a:gd name="T80" fmla="*/ 112 w 126"/>
              <a:gd name="T81" fmla="*/ 22 h 164"/>
              <a:gd name="T82" fmla="*/ 112 w 126"/>
              <a:gd name="T83" fmla="*/ 38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26" h="164">
                <a:moveTo>
                  <a:pt x="0" y="0"/>
                </a:moveTo>
                <a:lnTo>
                  <a:pt x="0" y="164"/>
                </a:lnTo>
                <a:lnTo>
                  <a:pt x="126" y="164"/>
                </a:lnTo>
                <a:lnTo>
                  <a:pt x="126" y="0"/>
                </a:lnTo>
                <a:lnTo>
                  <a:pt x="0" y="0"/>
                </a:lnTo>
                <a:close/>
                <a:moveTo>
                  <a:pt x="94" y="154"/>
                </a:moveTo>
                <a:lnTo>
                  <a:pt x="94" y="154"/>
                </a:lnTo>
                <a:lnTo>
                  <a:pt x="86" y="152"/>
                </a:lnTo>
                <a:lnTo>
                  <a:pt x="80" y="148"/>
                </a:lnTo>
                <a:lnTo>
                  <a:pt x="76" y="142"/>
                </a:lnTo>
                <a:lnTo>
                  <a:pt x="76" y="134"/>
                </a:lnTo>
                <a:lnTo>
                  <a:pt x="76" y="134"/>
                </a:lnTo>
                <a:lnTo>
                  <a:pt x="76" y="128"/>
                </a:lnTo>
                <a:lnTo>
                  <a:pt x="80" y="122"/>
                </a:lnTo>
                <a:lnTo>
                  <a:pt x="86" y="118"/>
                </a:lnTo>
                <a:lnTo>
                  <a:pt x="94" y="116"/>
                </a:lnTo>
                <a:lnTo>
                  <a:pt x="94" y="116"/>
                </a:lnTo>
                <a:lnTo>
                  <a:pt x="102" y="118"/>
                </a:lnTo>
                <a:lnTo>
                  <a:pt x="106" y="122"/>
                </a:lnTo>
                <a:lnTo>
                  <a:pt x="110" y="128"/>
                </a:lnTo>
                <a:lnTo>
                  <a:pt x="112" y="134"/>
                </a:lnTo>
                <a:lnTo>
                  <a:pt x="112" y="134"/>
                </a:lnTo>
                <a:lnTo>
                  <a:pt x="110" y="142"/>
                </a:lnTo>
                <a:lnTo>
                  <a:pt x="106" y="148"/>
                </a:lnTo>
                <a:lnTo>
                  <a:pt x="102" y="152"/>
                </a:lnTo>
                <a:lnTo>
                  <a:pt x="94" y="154"/>
                </a:lnTo>
                <a:lnTo>
                  <a:pt x="94" y="154"/>
                </a:lnTo>
                <a:close/>
                <a:moveTo>
                  <a:pt x="112" y="96"/>
                </a:moveTo>
                <a:lnTo>
                  <a:pt x="12" y="96"/>
                </a:lnTo>
                <a:lnTo>
                  <a:pt x="12" y="80"/>
                </a:lnTo>
                <a:lnTo>
                  <a:pt x="112" y="80"/>
                </a:lnTo>
                <a:lnTo>
                  <a:pt x="112" y="96"/>
                </a:lnTo>
                <a:close/>
                <a:moveTo>
                  <a:pt x="112" y="68"/>
                </a:moveTo>
                <a:lnTo>
                  <a:pt x="12" y="68"/>
                </a:lnTo>
                <a:lnTo>
                  <a:pt x="12" y="52"/>
                </a:lnTo>
                <a:lnTo>
                  <a:pt x="112" y="52"/>
                </a:lnTo>
                <a:lnTo>
                  <a:pt x="112" y="68"/>
                </a:lnTo>
                <a:close/>
                <a:moveTo>
                  <a:pt x="112" y="38"/>
                </a:moveTo>
                <a:lnTo>
                  <a:pt x="12" y="38"/>
                </a:lnTo>
                <a:lnTo>
                  <a:pt x="12" y="22"/>
                </a:lnTo>
                <a:lnTo>
                  <a:pt x="112" y="22"/>
                </a:lnTo>
                <a:lnTo>
                  <a:pt x="112" y="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Freeform 32">
            <a:extLst>
              <a:ext uri="{FF2B5EF4-FFF2-40B4-BE49-F238E27FC236}">
                <a16:creationId xmlns:a16="http://schemas.microsoft.com/office/drawing/2014/main" id="{2E8B34EB-8404-4742-BD97-11CCB21581B7}"/>
              </a:ext>
            </a:extLst>
          </p:cNvPr>
          <p:cNvSpPr>
            <a:spLocks/>
          </p:cNvSpPr>
          <p:nvPr/>
        </p:nvSpPr>
        <p:spPr bwMode="auto">
          <a:xfrm>
            <a:off x="822281" y="5053736"/>
            <a:ext cx="267791" cy="244664"/>
          </a:xfrm>
          <a:custGeom>
            <a:avLst/>
            <a:gdLst>
              <a:gd name="T0" fmla="*/ 850 w 2326"/>
              <a:gd name="T1" fmla="*/ 1034 h 1920"/>
              <a:gd name="T2" fmla="*/ 444 w 2326"/>
              <a:gd name="T3" fmla="*/ 628 h 1920"/>
              <a:gd name="T4" fmla="*/ 0 w 2326"/>
              <a:gd name="T5" fmla="*/ 1072 h 1920"/>
              <a:gd name="T6" fmla="*/ 850 w 2326"/>
              <a:gd name="T7" fmla="*/ 1920 h 1920"/>
              <a:gd name="T8" fmla="*/ 2326 w 2326"/>
              <a:gd name="T9" fmla="*/ 444 h 1920"/>
              <a:gd name="T10" fmla="*/ 1882 w 2326"/>
              <a:gd name="T11" fmla="*/ 0 h 1920"/>
              <a:gd name="T12" fmla="*/ 850 w 2326"/>
              <a:gd name="T13" fmla="*/ 1034 h 19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26" h="1920">
                <a:moveTo>
                  <a:pt x="850" y="1034"/>
                </a:moveTo>
                <a:lnTo>
                  <a:pt x="444" y="628"/>
                </a:lnTo>
                <a:lnTo>
                  <a:pt x="0" y="1072"/>
                </a:lnTo>
                <a:lnTo>
                  <a:pt x="850" y="1920"/>
                </a:lnTo>
                <a:lnTo>
                  <a:pt x="2326" y="444"/>
                </a:lnTo>
                <a:lnTo>
                  <a:pt x="1882" y="0"/>
                </a:lnTo>
                <a:lnTo>
                  <a:pt x="850" y="103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5" name="Group 17">
            <a:extLst>
              <a:ext uri="{FF2B5EF4-FFF2-40B4-BE49-F238E27FC236}">
                <a16:creationId xmlns:a16="http://schemas.microsoft.com/office/drawing/2014/main" id="{8534FA68-8318-4DD0-B7D6-04FDD9513EE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57688" y="5863634"/>
            <a:ext cx="396976" cy="396976"/>
            <a:chOff x="5990" y="2524"/>
            <a:chExt cx="160" cy="160"/>
          </a:xfrm>
        </p:grpSpPr>
        <p:sp>
          <p:nvSpPr>
            <p:cNvPr id="56" name="AutoShape 16">
              <a:extLst>
                <a:ext uri="{FF2B5EF4-FFF2-40B4-BE49-F238E27FC236}">
                  <a16:creationId xmlns:a16="http://schemas.microsoft.com/office/drawing/2014/main" id="{60DF4339-B41E-40BD-99BB-6A1E7BF51697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5990" y="2524"/>
              <a:ext cx="160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" name="Freeform 18">
              <a:extLst>
                <a:ext uri="{FF2B5EF4-FFF2-40B4-BE49-F238E27FC236}">
                  <a16:creationId xmlns:a16="http://schemas.microsoft.com/office/drawing/2014/main" id="{E025E6D6-4A95-4793-B3CB-8EEFCE46CCD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90" y="2524"/>
              <a:ext cx="160" cy="160"/>
            </a:xfrm>
            <a:custGeom>
              <a:avLst/>
              <a:gdLst>
                <a:gd name="T0" fmla="*/ 160 w 160"/>
                <a:gd name="T1" fmla="*/ 86 h 160"/>
                <a:gd name="T2" fmla="*/ 160 w 160"/>
                <a:gd name="T3" fmla="*/ 69 h 160"/>
                <a:gd name="T4" fmla="*/ 143 w 160"/>
                <a:gd name="T5" fmla="*/ 61 h 160"/>
                <a:gd name="T6" fmla="*/ 134 w 160"/>
                <a:gd name="T7" fmla="*/ 48 h 160"/>
                <a:gd name="T8" fmla="*/ 143 w 160"/>
                <a:gd name="T9" fmla="*/ 30 h 160"/>
                <a:gd name="T10" fmla="*/ 130 w 160"/>
                <a:gd name="T11" fmla="*/ 13 h 160"/>
                <a:gd name="T12" fmla="*/ 112 w 160"/>
                <a:gd name="T13" fmla="*/ 22 h 160"/>
                <a:gd name="T14" fmla="*/ 95 w 160"/>
                <a:gd name="T15" fmla="*/ 17 h 160"/>
                <a:gd name="T16" fmla="*/ 91 w 160"/>
                <a:gd name="T17" fmla="*/ 0 h 160"/>
                <a:gd name="T18" fmla="*/ 69 w 160"/>
                <a:gd name="T19" fmla="*/ 0 h 160"/>
                <a:gd name="T20" fmla="*/ 65 w 160"/>
                <a:gd name="T21" fmla="*/ 17 h 160"/>
                <a:gd name="T22" fmla="*/ 48 w 160"/>
                <a:gd name="T23" fmla="*/ 22 h 160"/>
                <a:gd name="T24" fmla="*/ 30 w 160"/>
                <a:gd name="T25" fmla="*/ 13 h 160"/>
                <a:gd name="T26" fmla="*/ 17 w 160"/>
                <a:gd name="T27" fmla="*/ 30 h 160"/>
                <a:gd name="T28" fmla="*/ 26 w 160"/>
                <a:gd name="T29" fmla="*/ 48 h 160"/>
                <a:gd name="T30" fmla="*/ 17 w 160"/>
                <a:gd name="T31" fmla="*/ 61 h 160"/>
                <a:gd name="T32" fmla="*/ 0 w 160"/>
                <a:gd name="T33" fmla="*/ 69 h 160"/>
                <a:gd name="T34" fmla="*/ 0 w 160"/>
                <a:gd name="T35" fmla="*/ 86 h 160"/>
                <a:gd name="T36" fmla="*/ 17 w 160"/>
                <a:gd name="T37" fmla="*/ 95 h 160"/>
                <a:gd name="T38" fmla="*/ 26 w 160"/>
                <a:gd name="T39" fmla="*/ 108 h 160"/>
                <a:gd name="T40" fmla="*/ 17 w 160"/>
                <a:gd name="T41" fmla="*/ 125 h 160"/>
                <a:gd name="T42" fmla="*/ 30 w 160"/>
                <a:gd name="T43" fmla="*/ 143 h 160"/>
                <a:gd name="T44" fmla="*/ 48 w 160"/>
                <a:gd name="T45" fmla="*/ 134 h 160"/>
                <a:gd name="T46" fmla="*/ 65 w 160"/>
                <a:gd name="T47" fmla="*/ 138 h 160"/>
                <a:gd name="T48" fmla="*/ 69 w 160"/>
                <a:gd name="T49" fmla="*/ 160 h 160"/>
                <a:gd name="T50" fmla="*/ 91 w 160"/>
                <a:gd name="T51" fmla="*/ 160 h 160"/>
                <a:gd name="T52" fmla="*/ 95 w 160"/>
                <a:gd name="T53" fmla="*/ 138 h 160"/>
                <a:gd name="T54" fmla="*/ 112 w 160"/>
                <a:gd name="T55" fmla="*/ 134 h 160"/>
                <a:gd name="T56" fmla="*/ 130 w 160"/>
                <a:gd name="T57" fmla="*/ 143 h 160"/>
                <a:gd name="T58" fmla="*/ 143 w 160"/>
                <a:gd name="T59" fmla="*/ 125 h 160"/>
                <a:gd name="T60" fmla="*/ 134 w 160"/>
                <a:gd name="T61" fmla="*/ 108 h 160"/>
                <a:gd name="T62" fmla="*/ 143 w 160"/>
                <a:gd name="T63" fmla="*/ 95 h 160"/>
                <a:gd name="T64" fmla="*/ 160 w 160"/>
                <a:gd name="T65" fmla="*/ 86 h 160"/>
                <a:gd name="T66" fmla="*/ 82 w 160"/>
                <a:gd name="T67" fmla="*/ 117 h 160"/>
                <a:gd name="T68" fmla="*/ 82 w 160"/>
                <a:gd name="T69" fmla="*/ 117 h 160"/>
                <a:gd name="T70" fmla="*/ 65 w 160"/>
                <a:gd name="T71" fmla="*/ 112 h 160"/>
                <a:gd name="T72" fmla="*/ 52 w 160"/>
                <a:gd name="T73" fmla="*/ 104 h 160"/>
                <a:gd name="T74" fmla="*/ 48 w 160"/>
                <a:gd name="T75" fmla="*/ 91 h 160"/>
                <a:gd name="T76" fmla="*/ 43 w 160"/>
                <a:gd name="T77" fmla="*/ 78 h 160"/>
                <a:gd name="T78" fmla="*/ 43 w 160"/>
                <a:gd name="T79" fmla="*/ 78 h 160"/>
                <a:gd name="T80" fmla="*/ 48 w 160"/>
                <a:gd name="T81" fmla="*/ 65 h 160"/>
                <a:gd name="T82" fmla="*/ 52 w 160"/>
                <a:gd name="T83" fmla="*/ 52 h 160"/>
                <a:gd name="T84" fmla="*/ 65 w 160"/>
                <a:gd name="T85" fmla="*/ 43 h 160"/>
                <a:gd name="T86" fmla="*/ 82 w 160"/>
                <a:gd name="T87" fmla="*/ 39 h 160"/>
                <a:gd name="T88" fmla="*/ 82 w 160"/>
                <a:gd name="T89" fmla="*/ 39 h 160"/>
                <a:gd name="T90" fmla="*/ 95 w 160"/>
                <a:gd name="T91" fmla="*/ 43 h 160"/>
                <a:gd name="T92" fmla="*/ 108 w 160"/>
                <a:gd name="T93" fmla="*/ 52 h 160"/>
                <a:gd name="T94" fmla="*/ 117 w 160"/>
                <a:gd name="T95" fmla="*/ 65 h 160"/>
                <a:gd name="T96" fmla="*/ 117 w 160"/>
                <a:gd name="T97" fmla="*/ 78 h 160"/>
                <a:gd name="T98" fmla="*/ 117 w 160"/>
                <a:gd name="T99" fmla="*/ 78 h 160"/>
                <a:gd name="T100" fmla="*/ 117 w 160"/>
                <a:gd name="T101" fmla="*/ 91 h 160"/>
                <a:gd name="T102" fmla="*/ 108 w 160"/>
                <a:gd name="T103" fmla="*/ 104 h 160"/>
                <a:gd name="T104" fmla="*/ 95 w 160"/>
                <a:gd name="T105" fmla="*/ 112 h 160"/>
                <a:gd name="T106" fmla="*/ 82 w 160"/>
                <a:gd name="T107" fmla="*/ 117 h 160"/>
                <a:gd name="T108" fmla="*/ 82 w 160"/>
                <a:gd name="T109" fmla="*/ 117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160">
                  <a:moveTo>
                    <a:pt x="160" y="86"/>
                  </a:moveTo>
                  <a:lnTo>
                    <a:pt x="160" y="69"/>
                  </a:lnTo>
                  <a:lnTo>
                    <a:pt x="143" y="61"/>
                  </a:lnTo>
                  <a:lnTo>
                    <a:pt x="134" y="48"/>
                  </a:lnTo>
                  <a:lnTo>
                    <a:pt x="143" y="30"/>
                  </a:lnTo>
                  <a:lnTo>
                    <a:pt x="130" y="13"/>
                  </a:lnTo>
                  <a:lnTo>
                    <a:pt x="112" y="22"/>
                  </a:lnTo>
                  <a:lnTo>
                    <a:pt x="95" y="17"/>
                  </a:lnTo>
                  <a:lnTo>
                    <a:pt x="91" y="0"/>
                  </a:lnTo>
                  <a:lnTo>
                    <a:pt x="69" y="0"/>
                  </a:lnTo>
                  <a:lnTo>
                    <a:pt x="65" y="17"/>
                  </a:lnTo>
                  <a:lnTo>
                    <a:pt x="48" y="22"/>
                  </a:lnTo>
                  <a:lnTo>
                    <a:pt x="30" y="13"/>
                  </a:lnTo>
                  <a:lnTo>
                    <a:pt x="17" y="30"/>
                  </a:lnTo>
                  <a:lnTo>
                    <a:pt x="26" y="48"/>
                  </a:lnTo>
                  <a:lnTo>
                    <a:pt x="17" y="61"/>
                  </a:lnTo>
                  <a:lnTo>
                    <a:pt x="0" y="69"/>
                  </a:lnTo>
                  <a:lnTo>
                    <a:pt x="0" y="86"/>
                  </a:lnTo>
                  <a:lnTo>
                    <a:pt x="17" y="95"/>
                  </a:lnTo>
                  <a:lnTo>
                    <a:pt x="26" y="108"/>
                  </a:lnTo>
                  <a:lnTo>
                    <a:pt x="17" y="125"/>
                  </a:lnTo>
                  <a:lnTo>
                    <a:pt x="30" y="143"/>
                  </a:lnTo>
                  <a:lnTo>
                    <a:pt x="48" y="134"/>
                  </a:lnTo>
                  <a:lnTo>
                    <a:pt x="65" y="138"/>
                  </a:lnTo>
                  <a:lnTo>
                    <a:pt x="69" y="160"/>
                  </a:lnTo>
                  <a:lnTo>
                    <a:pt x="91" y="160"/>
                  </a:lnTo>
                  <a:lnTo>
                    <a:pt x="95" y="138"/>
                  </a:lnTo>
                  <a:lnTo>
                    <a:pt x="112" y="134"/>
                  </a:lnTo>
                  <a:lnTo>
                    <a:pt x="130" y="143"/>
                  </a:lnTo>
                  <a:lnTo>
                    <a:pt x="143" y="125"/>
                  </a:lnTo>
                  <a:lnTo>
                    <a:pt x="134" y="108"/>
                  </a:lnTo>
                  <a:lnTo>
                    <a:pt x="143" y="95"/>
                  </a:lnTo>
                  <a:lnTo>
                    <a:pt x="160" y="86"/>
                  </a:lnTo>
                  <a:close/>
                  <a:moveTo>
                    <a:pt x="82" y="117"/>
                  </a:moveTo>
                  <a:lnTo>
                    <a:pt x="82" y="117"/>
                  </a:lnTo>
                  <a:lnTo>
                    <a:pt x="65" y="112"/>
                  </a:lnTo>
                  <a:lnTo>
                    <a:pt x="52" y="104"/>
                  </a:lnTo>
                  <a:lnTo>
                    <a:pt x="48" y="91"/>
                  </a:lnTo>
                  <a:lnTo>
                    <a:pt x="43" y="78"/>
                  </a:lnTo>
                  <a:lnTo>
                    <a:pt x="43" y="78"/>
                  </a:lnTo>
                  <a:lnTo>
                    <a:pt x="48" y="65"/>
                  </a:lnTo>
                  <a:lnTo>
                    <a:pt x="52" y="52"/>
                  </a:lnTo>
                  <a:lnTo>
                    <a:pt x="65" y="43"/>
                  </a:lnTo>
                  <a:lnTo>
                    <a:pt x="82" y="39"/>
                  </a:lnTo>
                  <a:lnTo>
                    <a:pt x="82" y="39"/>
                  </a:lnTo>
                  <a:lnTo>
                    <a:pt x="95" y="43"/>
                  </a:lnTo>
                  <a:lnTo>
                    <a:pt x="108" y="52"/>
                  </a:lnTo>
                  <a:lnTo>
                    <a:pt x="117" y="65"/>
                  </a:lnTo>
                  <a:lnTo>
                    <a:pt x="117" y="78"/>
                  </a:lnTo>
                  <a:lnTo>
                    <a:pt x="117" y="78"/>
                  </a:lnTo>
                  <a:lnTo>
                    <a:pt x="117" y="91"/>
                  </a:lnTo>
                  <a:lnTo>
                    <a:pt x="108" y="104"/>
                  </a:lnTo>
                  <a:lnTo>
                    <a:pt x="95" y="112"/>
                  </a:lnTo>
                  <a:lnTo>
                    <a:pt x="82" y="117"/>
                  </a:lnTo>
                  <a:lnTo>
                    <a:pt x="82" y="1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15804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C8E5FAE8-DECD-4D69-9D47-A3D33593DE75}"/>
              </a:ext>
            </a:extLst>
          </p:cNvPr>
          <p:cNvSpPr/>
          <p:nvPr/>
        </p:nvSpPr>
        <p:spPr>
          <a:xfrm>
            <a:off x="5012674" y="3967868"/>
            <a:ext cx="7179326" cy="1998247"/>
          </a:xfrm>
          <a:custGeom>
            <a:avLst/>
            <a:gdLst>
              <a:gd name="connsiteX0" fmla="*/ 0 w 7011388"/>
              <a:gd name="connsiteY0" fmla="*/ 0 h 1987230"/>
              <a:gd name="connsiteX1" fmla="*/ 7011388 w 7011388"/>
              <a:gd name="connsiteY1" fmla="*/ 0 h 1987230"/>
              <a:gd name="connsiteX2" fmla="*/ 7011388 w 7011388"/>
              <a:gd name="connsiteY2" fmla="*/ 1987230 h 1987230"/>
              <a:gd name="connsiteX3" fmla="*/ 0 w 7011388"/>
              <a:gd name="connsiteY3" fmla="*/ 1987230 h 1987230"/>
              <a:gd name="connsiteX4" fmla="*/ 0 w 7011388"/>
              <a:gd name="connsiteY4" fmla="*/ 0 h 1987230"/>
              <a:gd name="connsiteX0" fmla="*/ 914400 w 7925788"/>
              <a:gd name="connsiteY0" fmla="*/ 0 h 1998247"/>
              <a:gd name="connsiteX1" fmla="*/ 7925788 w 7925788"/>
              <a:gd name="connsiteY1" fmla="*/ 0 h 1998247"/>
              <a:gd name="connsiteX2" fmla="*/ 7925788 w 7925788"/>
              <a:gd name="connsiteY2" fmla="*/ 1987230 h 1998247"/>
              <a:gd name="connsiteX3" fmla="*/ 0 w 7925788"/>
              <a:gd name="connsiteY3" fmla="*/ 1998247 h 1998247"/>
              <a:gd name="connsiteX4" fmla="*/ 914400 w 7925788"/>
              <a:gd name="connsiteY4" fmla="*/ 0 h 1998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25788" h="1998247">
                <a:moveTo>
                  <a:pt x="914400" y="0"/>
                </a:moveTo>
                <a:lnTo>
                  <a:pt x="7925788" y="0"/>
                </a:lnTo>
                <a:lnTo>
                  <a:pt x="7925788" y="1987230"/>
                </a:lnTo>
                <a:lnTo>
                  <a:pt x="0" y="1998247"/>
                </a:lnTo>
                <a:lnTo>
                  <a:pt x="914400" y="0"/>
                </a:lnTo>
                <a:close/>
              </a:path>
            </a:pathLst>
          </a:custGeom>
          <a:solidFill>
            <a:srgbClr val="E8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9" name="Номер слайда 98"/>
          <p:cNvSpPr>
            <a:spLocks noGrp="1"/>
          </p:cNvSpPr>
          <p:nvPr>
            <p:ph type="sldNum" sz="quarter" idx="12"/>
          </p:nvPr>
        </p:nvSpPr>
        <p:spPr>
          <a:xfrm>
            <a:off x="9182620" y="6490089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21AC03-DBAC-452A-9E4A-6CF77251696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id="{3F567EC6-E2C9-40C1-A239-4D45C17D3FA2}"/>
              </a:ext>
            </a:extLst>
          </p:cNvPr>
          <p:cNvSpPr/>
          <p:nvPr/>
        </p:nvSpPr>
        <p:spPr>
          <a:xfrm>
            <a:off x="246186" y="304272"/>
            <a:ext cx="361595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В ЦЕЛЯХ ДЕТАЛИЗАЦИИ ТРЕБОВАНИЙ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К ИНФОРМАЦИОННОЙ МОДЕЛИ НА РАЗЛИЧНЫХ СТАДИЯХ ЖИЗНЕННОГО ЦИКЛА ПРОВЕДЕНА РАБОТА ПО ВНЕСЕНИЮ ИЗМЕНЕНИЙ В:</a:t>
            </a:r>
          </a:p>
        </p:txBody>
      </p:sp>
      <p:sp>
        <p:nvSpPr>
          <p:cNvPr id="92" name="Прямоугольник 91">
            <a:extLst>
              <a:ext uri="{FF2B5EF4-FFF2-40B4-BE49-F238E27FC236}">
                <a16:creationId xmlns:a16="http://schemas.microsoft.com/office/drawing/2014/main" id="{D30A3A6D-5C33-4118-87DD-C848B6BE5A16}"/>
              </a:ext>
            </a:extLst>
          </p:cNvPr>
          <p:cNvSpPr/>
          <p:nvPr/>
        </p:nvSpPr>
        <p:spPr>
          <a:xfrm>
            <a:off x="511946" y="2754248"/>
            <a:ext cx="311412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Roboto" pitchFamily="2" charset="0"/>
                <a:cs typeface="Times New Roman" panose="02020603050405020304" pitchFamily="18" charset="0"/>
              </a:rPr>
              <a:t>СП 333.1325800.2017 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«ИНФОРМАЦИОННОЕ МОДЕЛИРОВАНИЕ В СТРОИТЕЛЬСТВЕ. ПРАВИЛА ФОРМИРОВАНИЯ ИНФОРМАЦИОННОЙ МОДЕЛИ ОБЪЕКТОВ НА РАЗЛИЧНЫХ СТАДИЯХ ЖИЗНЕННОГО ЦИКЛА» </a:t>
            </a:r>
          </a:p>
        </p:txBody>
      </p:sp>
      <p:sp>
        <p:nvSpPr>
          <p:cNvPr id="94" name="Прямоугольник 93">
            <a:extLst>
              <a:ext uri="{FF2B5EF4-FFF2-40B4-BE49-F238E27FC236}">
                <a16:creationId xmlns:a16="http://schemas.microsoft.com/office/drawing/2014/main" id="{AB9265BA-D741-4C75-B9CF-845B1F0E1047}"/>
              </a:ext>
            </a:extLst>
          </p:cNvPr>
          <p:cNvSpPr/>
          <p:nvPr/>
        </p:nvSpPr>
        <p:spPr>
          <a:xfrm>
            <a:off x="511944" y="4812380"/>
            <a:ext cx="30405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Roboto" pitchFamily="2" charset="0"/>
                <a:cs typeface="Times New Roman" panose="02020603050405020304" pitchFamily="18" charset="0"/>
              </a:rPr>
              <a:t>СП 328.1325800.2017 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«ИНФОРМАЦИОННОЕ МОДЕЛИРОВАНИЕ В СТРОИТЕЛЬСТВЕ. ПРАВИЛА ОПИСАНИЯ КОМПОНЕНТОВ ИНФОРМАЦИОННОЙ МОДЕЛИ».</a:t>
            </a:r>
          </a:p>
        </p:txBody>
      </p:sp>
      <p:sp>
        <p:nvSpPr>
          <p:cNvPr id="105" name="Заголовок 1">
            <a:extLst>
              <a:ext uri="{FF2B5EF4-FFF2-40B4-BE49-F238E27FC236}">
                <a16:creationId xmlns:a16="http://schemas.microsoft.com/office/drawing/2014/main" id="{BC076C82-37DF-4B96-BC10-797BF8002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8124" y="554939"/>
            <a:ext cx="7273939" cy="422380"/>
          </a:xfrm>
        </p:spPr>
        <p:txBody>
          <a:bodyPr>
            <a:noAutofit/>
          </a:bodyPr>
          <a:lstStyle/>
          <a:p>
            <a:pPr algn="r"/>
            <a:r>
              <a:rPr lang="ru-RU" sz="2600" b="1" dirty="0">
                <a:solidFill>
                  <a:srgbClr val="053E95"/>
                </a:solidFill>
                <a:latin typeface="Roboto" pitchFamily="2" charset="0"/>
                <a:ea typeface="Roboto" pitchFamily="2" charset="0"/>
              </a:rPr>
              <a:t>АКТУАЛИЗАЦИЯ НОРМАТИВОВ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D4757408-FB8E-4FFC-B1D9-F7B80DC99445}"/>
              </a:ext>
            </a:extLst>
          </p:cNvPr>
          <p:cNvSpPr txBox="1"/>
          <p:nvPr/>
        </p:nvSpPr>
        <p:spPr>
          <a:xfrm>
            <a:off x="299959" y="3185135"/>
            <a:ext cx="4796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1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079D3C38-C578-4BA1-81B0-5FF8AC82729C}"/>
              </a:ext>
            </a:extLst>
          </p:cNvPr>
          <p:cNvSpPr txBox="1"/>
          <p:nvPr/>
        </p:nvSpPr>
        <p:spPr>
          <a:xfrm>
            <a:off x="299959" y="5058601"/>
            <a:ext cx="4796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2</a:t>
            </a: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29CD0B8C-495C-454D-A584-0F45F2AD10DA}"/>
              </a:ext>
            </a:extLst>
          </p:cNvPr>
          <p:cNvSpPr/>
          <p:nvPr/>
        </p:nvSpPr>
        <p:spPr>
          <a:xfrm>
            <a:off x="5929089" y="2463733"/>
            <a:ext cx="58677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1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53E95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СП В НАСТОЯЩЕЕ ВРЕМЯ ПРОХОДЯТ ПРОЦЕСС АКТУАЛИЗАЦИИ И БУДУТ СУЩЕСТВЕННО ПЕРЕРАБОТАНЫ С УЧЕТОМ ПОСЛЕДНИХ ИЗМЕНЕНИЙ</a:t>
            </a: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EA1CBD8E-BCEE-49D6-BA84-658100C4FE52}"/>
              </a:ext>
            </a:extLst>
          </p:cNvPr>
          <p:cNvSpPr/>
          <p:nvPr/>
        </p:nvSpPr>
        <p:spPr>
          <a:xfrm>
            <a:off x="5590168" y="4277314"/>
            <a:ext cx="620662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В ДАННЫХ СВОДАХ ПРАВИЛ ОПРЕДЕЛЯЮТСЯ ТРЕБОВАНИЯ К СТРУКТУРЕ, АТРИБУТИВНОМУ СОСТАВУ ЭЛЕМЕНТОВ ИНФОРМАЦИОННОЙ МОДЕЛИ НА РАЗЛИЧНЫХ СТАДИЯХ ЖИЗНЕННОГО ЦИКЛА, УТОЧНЯЮТСЯ ТРЕБОВАНИЯ К УРОВНЮ ГЕОМЕТРИЧЕСКОЙ И АТРИБУТИВНОЙ ДЕТАЛИЗАЦИИ КОМПОНЕНТОВ ИНФОРМАЦИОННОЙ МОДЕЛИ, ОПРЕДЕЛЯЮТСЯ ФУНКЦИОНАЛЬНЫЕ ТРЕБОВАНИЯ К КОМПОНЕНТАМ ИНФОРМАЦИОННОЙ МОДЕЛИ, НАИМЕНОВАНИЕ ТАКИХ КОМПОНЕНТОВ И ИХ АТРИБУТЫ</a:t>
            </a:r>
          </a:p>
        </p:txBody>
      </p:sp>
      <p:grpSp>
        <p:nvGrpSpPr>
          <p:cNvPr id="42" name="Group 4">
            <a:extLst>
              <a:ext uri="{FF2B5EF4-FFF2-40B4-BE49-F238E27FC236}">
                <a16:creationId xmlns:a16="http://schemas.microsoft.com/office/drawing/2014/main" id="{063E6E28-A786-4D11-A665-0C650B3D41E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1112282" y="1688839"/>
            <a:ext cx="600164" cy="600164"/>
            <a:chOff x="2032" y="352"/>
            <a:chExt cx="3616" cy="3616"/>
          </a:xfrm>
        </p:grpSpPr>
        <p:sp>
          <p:nvSpPr>
            <p:cNvPr id="43" name="AutoShape 3">
              <a:extLst>
                <a:ext uri="{FF2B5EF4-FFF2-40B4-BE49-F238E27FC236}">
                  <a16:creationId xmlns:a16="http://schemas.microsoft.com/office/drawing/2014/main" id="{5354D614-12E9-4238-A9EA-ABD63EF5E371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032" y="352"/>
              <a:ext cx="3616" cy="36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9AF8E9D2-4F50-4A75-B72A-0BD75B1CA4F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32" y="352"/>
              <a:ext cx="3616" cy="3616"/>
            </a:xfrm>
            <a:custGeom>
              <a:avLst/>
              <a:gdLst>
                <a:gd name="T0" fmla="*/ 3020 w 3616"/>
                <a:gd name="T1" fmla="*/ 466 h 3616"/>
                <a:gd name="T2" fmla="*/ 2810 w 3616"/>
                <a:gd name="T3" fmla="*/ 302 h 3616"/>
                <a:gd name="T4" fmla="*/ 2580 w 3616"/>
                <a:gd name="T5" fmla="*/ 172 h 3616"/>
                <a:gd name="T6" fmla="*/ 2334 w 3616"/>
                <a:gd name="T7" fmla="*/ 76 h 3616"/>
                <a:gd name="T8" fmla="*/ 2076 w 3616"/>
                <a:gd name="T9" fmla="*/ 18 h 3616"/>
                <a:gd name="T10" fmla="*/ 1808 w 3616"/>
                <a:gd name="T11" fmla="*/ 0 h 3616"/>
                <a:gd name="T12" fmla="*/ 1628 w 3616"/>
                <a:gd name="T13" fmla="*/ 8 h 3616"/>
                <a:gd name="T14" fmla="*/ 1366 w 3616"/>
                <a:gd name="T15" fmla="*/ 54 h 3616"/>
                <a:gd name="T16" fmla="*/ 1116 w 3616"/>
                <a:gd name="T17" fmla="*/ 136 h 3616"/>
                <a:gd name="T18" fmla="*/ 880 w 3616"/>
                <a:gd name="T19" fmla="*/ 254 h 3616"/>
                <a:gd name="T20" fmla="*/ 662 w 3616"/>
                <a:gd name="T21" fmla="*/ 408 h 3616"/>
                <a:gd name="T22" fmla="*/ 528 w 3616"/>
                <a:gd name="T23" fmla="*/ 528 h 3616"/>
                <a:gd name="T24" fmla="*/ 354 w 3616"/>
                <a:gd name="T25" fmla="*/ 732 h 3616"/>
                <a:gd name="T26" fmla="*/ 212 w 3616"/>
                <a:gd name="T27" fmla="*/ 956 h 3616"/>
                <a:gd name="T28" fmla="*/ 104 w 3616"/>
                <a:gd name="T29" fmla="*/ 1196 h 3616"/>
                <a:gd name="T30" fmla="*/ 34 w 3616"/>
                <a:gd name="T31" fmla="*/ 1452 h 3616"/>
                <a:gd name="T32" fmla="*/ 2 w 3616"/>
                <a:gd name="T33" fmla="*/ 1716 h 3616"/>
                <a:gd name="T34" fmla="*/ 2 w 3616"/>
                <a:gd name="T35" fmla="*/ 1898 h 3616"/>
                <a:gd name="T36" fmla="*/ 34 w 3616"/>
                <a:gd name="T37" fmla="*/ 2162 h 3616"/>
                <a:gd name="T38" fmla="*/ 104 w 3616"/>
                <a:gd name="T39" fmla="*/ 2418 h 3616"/>
                <a:gd name="T40" fmla="*/ 212 w 3616"/>
                <a:gd name="T41" fmla="*/ 2658 h 3616"/>
                <a:gd name="T42" fmla="*/ 354 w 3616"/>
                <a:gd name="T43" fmla="*/ 2882 h 3616"/>
                <a:gd name="T44" fmla="*/ 528 w 3616"/>
                <a:gd name="T45" fmla="*/ 3086 h 3616"/>
                <a:gd name="T46" fmla="*/ 662 w 3616"/>
                <a:gd name="T47" fmla="*/ 3206 h 3616"/>
                <a:gd name="T48" fmla="*/ 880 w 3616"/>
                <a:gd name="T49" fmla="*/ 3360 h 3616"/>
                <a:gd name="T50" fmla="*/ 1116 w 3616"/>
                <a:gd name="T51" fmla="*/ 3478 h 3616"/>
                <a:gd name="T52" fmla="*/ 1366 w 3616"/>
                <a:gd name="T53" fmla="*/ 3560 h 3616"/>
                <a:gd name="T54" fmla="*/ 1628 w 3616"/>
                <a:gd name="T55" fmla="*/ 3606 h 3616"/>
                <a:gd name="T56" fmla="*/ 1808 w 3616"/>
                <a:gd name="T57" fmla="*/ 3616 h 3616"/>
                <a:gd name="T58" fmla="*/ 2076 w 3616"/>
                <a:gd name="T59" fmla="*/ 3596 h 3616"/>
                <a:gd name="T60" fmla="*/ 2334 w 3616"/>
                <a:gd name="T61" fmla="*/ 3538 h 3616"/>
                <a:gd name="T62" fmla="*/ 2580 w 3616"/>
                <a:gd name="T63" fmla="*/ 3442 h 3616"/>
                <a:gd name="T64" fmla="*/ 2810 w 3616"/>
                <a:gd name="T65" fmla="*/ 3312 h 3616"/>
                <a:gd name="T66" fmla="*/ 3020 w 3616"/>
                <a:gd name="T67" fmla="*/ 3148 h 3616"/>
                <a:gd name="T68" fmla="*/ 3148 w 3616"/>
                <a:gd name="T69" fmla="*/ 3020 h 3616"/>
                <a:gd name="T70" fmla="*/ 3312 w 3616"/>
                <a:gd name="T71" fmla="*/ 2810 h 3616"/>
                <a:gd name="T72" fmla="*/ 3442 w 3616"/>
                <a:gd name="T73" fmla="*/ 2580 h 3616"/>
                <a:gd name="T74" fmla="*/ 3538 w 3616"/>
                <a:gd name="T75" fmla="*/ 2334 h 3616"/>
                <a:gd name="T76" fmla="*/ 3596 w 3616"/>
                <a:gd name="T77" fmla="*/ 2076 h 3616"/>
                <a:gd name="T78" fmla="*/ 3616 w 3616"/>
                <a:gd name="T79" fmla="*/ 1808 h 3616"/>
                <a:gd name="T80" fmla="*/ 3606 w 3616"/>
                <a:gd name="T81" fmla="*/ 1628 h 3616"/>
                <a:gd name="T82" fmla="*/ 3562 w 3616"/>
                <a:gd name="T83" fmla="*/ 1366 h 3616"/>
                <a:gd name="T84" fmla="*/ 3478 w 3616"/>
                <a:gd name="T85" fmla="*/ 1114 h 3616"/>
                <a:gd name="T86" fmla="*/ 3360 w 3616"/>
                <a:gd name="T87" fmla="*/ 880 h 3616"/>
                <a:gd name="T88" fmla="*/ 3206 w 3616"/>
                <a:gd name="T89" fmla="*/ 662 h 3616"/>
                <a:gd name="T90" fmla="*/ 3086 w 3616"/>
                <a:gd name="T91" fmla="*/ 528 h 3616"/>
                <a:gd name="T92" fmla="*/ 1928 w 3616"/>
                <a:gd name="T93" fmla="*/ 560 h 3616"/>
                <a:gd name="T94" fmla="*/ 572 w 3616"/>
                <a:gd name="T95" fmla="*/ 1928 h 3616"/>
                <a:gd name="T96" fmla="*/ 572 w 3616"/>
                <a:gd name="T97" fmla="*/ 1688 h 3616"/>
                <a:gd name="T98" fmla="*/ 1688 w 3616"/>
                <a:gd name="T99" fmla="*/ 3374 h 3616"/>
                <a:gd name="T100" fmla="*/ 1928 w 3616"/>
                <a:gd name="T101" fmla="*/ 3374 h 3616"/>
                <a:gd name="T102" fmla="*/ 1652 w 3616"/>
                <a:gd name="T103" fmla="*/ 778 h 3616"/>
                <a:gd name="T104" fmla="*/ 2824 w 3616"/>
                <a:gd name="T105" fmla="*/ 2704 h 3616"/>
                <a:gd name="T106" fmla="*/ 3052 w 3616"/>
                <a:gd name="T107" fmla="*/ 1688 h 3616"/>
                <a:gd name="T108" fmla="*/ 3052 w 3616"/>
                <a:gd name="T109" fmla="*/ 1928 h 3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616" h="3616">
                  <a:moveTo>
                    <a:pt x="3086" y="528"/>
                  </a:moveTo>
                  <a:lnTo>
                    <a:pt x="3086" y="528"/>
                  </a:lnTo>
                  <a:lnTo>
                    <a:pt x="3020" y="466"/>
                  </a:lnTo>
                  <a:lnTo>
                    <a:pt x="2952" y="408"/>
                  </a:lnTo>
                  <a:lnTo>
                    <a:pt x="2882" y="352"/>
                  </a:lnTo>
                  <a:lnTo>
                    <a:pt x="2810" y="302"/>
                  </a:lnTo>
                  <a:lnTo>
                    <a:pt x="2736" y="254"/>
                  </a:lnTo>
                  <a:lnTo>
                    <a:pt x="2658" y="210"/>
                  </a:lnTo>
                  <a:lnTo>
                    <a:pt x="2580" y="172"/>
                  </a:lnTo>
                  <a:lnTo>
                    <a:pt x="2500" y="136"/>
                  </a:lnTo>
                  <a:lnTo>
                    <a:pt x="2418" y="104"/>
                  </a:lnTo>
                  <a:lnTo>
                    <a:pt x="2334" y="76"/>
                  </a:lnTo>
                  <a:lnTo>
                    <a:pt x="2250" y="54"/>
                  </a:lnTo>
                  <a:lnTo>
                    <a:pt x="2162" y="34"/>
                  </a:lnTo>
                  <a:lnTo>
                    <a:pt x="2076" y="18"/>
                  </a:lnTo>
                  <a:lnTo>
                    <a:pt x="1986" y="8"/>
                  </a:lnTo>
                  <a:lnTo>
                    <a:pt x="1898" y="2"/>
                  </a:lnTo>
                  <a:lnTo>
                    <a:pt x="1808" y="0"/>
                  </a:lnTo>
                  <a:lnTo>
                    <a:pt x="1808" y="0"/>
                  </a:lnTo>
                  <a:lnTo>
                    <a:pt x="1718" y="2"/>
                  </a:lnTo>
                  <a:lnTo>
                    <a:pt x="1628" y="8"/>
                  </a:lnTo>
                  <a:lnTo>
                    <a:pt x="1540" y="18"/>
                  </a:lnTo>
                  <a:lnTo>
                    <a:pt x="1452" y="34"/>
                  </a:lnTo>
                  <a:lnTo>
                    <a:pt x="1366" y="54"/>
                  </a:lnTo>
                  <a:lnTo>
                    <a:pt x="1280" y="76"/>
                  </a:lnTo>
                  <a:lnTo>
                    <a:pt x="1198" y="104"/>
                  </a:lnTo>
                  <a:lnTo>
                    <a:pt x="1116" y="136"/>
                  </a:lnTo>
                  <a:lnTo>
                    <a:pt x="1034" y="172"/>
                  </a:lnTo>
                  <a:lnTo>
                    <a:pt x="956" y="210"/>
                  </a:lnTo>
                  <a:lnTo>
                    <a:pt x="880" y="254"/>
                  </a:lnTo>
                  <a:lnTo>
                    <a:pt x="804" y="302"/>
                  </a:lnTo>
                  <a:lnTo>
                    <a:pt x="732" y="352"/>
                  </a:lnTo>
                  <a:lnTo>
                    <a:pt x="662" y="408"/>
                  </a:lnTo>
                  <a:lnTo>
                    <a:pt x="594" y="466"/>
                  </a:lnTo>
                  <a:lnTo>
                    <a:pt x="528" y="528"/>
                  </a:lnTo>
                  <a:lnTo>
                    <a:pt x="528" y="528"/>
                  </a:lnTo>
                  <a:lnTo>
                    <a:pt x="466" y="594"/>
                  </a:lnTo>
                  <a:lnTo>
                    <a:pt x="408" y="662"/>
                  </a:lnTo>
                  <a:lnTo>
                    <a:pt x="354" y="732"/>
                  </a:lnTo>
                  <a:lnTo>
                    <a:pt x="302" y="804"/>
                  </a:lnTo>
                  <a:lnTo>
                    <a:pt x="254" y="880"/>
                  </a:lnTo>
                  <a:lnTo>
                    <a:pt x="212" y="956"/>
                  </a:lnTo>
                  <a:lnTo>
                    <a:pt x="172" y="1034"/>
                  </a:lnTo>
                  <a:lnTo>
                    <a:pt x="136" y="1114"/>
                  </a:lnTo>
                  <a:lnTo>
                    <a:pt x="104" y="1196"/>
                  </a:lnTo>
                  <a:lnTo>
                    <a:pt x="76" y="1280"/>
                  </a:lnTo>
                  <a:lnTo>
                    <a:pt x="54" y="1366"/>
                  </a:lnTo>
                  <a:lnTo>
                    <a:pt x="34" y="1452"/>
                  </a:lnTo>
                  <a:lnTo>
                    <a:pt x="18" y="1538"/>
                  </a:lnTo>
                  <a:lnTo>
                    <a:pt x="8" y="1628"/>
                  </a:lnTo>
                  <a:lnTo>
                    <a:pt x="2" y="1716"/>
                  </a:lnTo>
                  <a:lnTo>
                    <a:pt x="0" y="1808"/>
                  </a:lnTo>
                  <a:lnTo>
                    <a:pt x="0" y="1808"/>
                  </a:lnTo>
                  <a:lnTo>
                    <a:pt x="2" y="1898"/>
                  </a:lnTo>
                  <a:lnTo>
                    <a:pt x="8" y="1986"/>
                  </a:lnTo>
                  <a:lnTo>
                    <a:pt x="18" y="2076"/>
                  </a:lnTo>
                  <a:lnTo>
                    <a:pt x="34" y="2162"/>
                  </a:lnTo>
                  <a:lnTo>
                    <a:pt x="54" y="2248"/>
                  </a:lnTo>
                  <a:lnTo>
                    <a:pt x="76" y="2334"/>
                  </a:lnTo>
                  <a:lnTo>
                    <a:pt x="104" y="2418"/>
                  </a:lnTo>
                  <a:lnTo>
                    <a:pt x="136" y="2500"/>
                  </a:lnTo>
                  <a:lnTo>
                    <a:pt x="172" y="2580"/>
                  </a:lnTo>
                  <a:lnTo>
                    <a:pt x="212" y="2658"/>
                  </a:lnTo>
                  <a:lnTo>
                    <a:pt x="254" y="2734"/>
                  </a:lnTo>
                  <a:lnTo>
                    <a:pt x="302" y="2810"/>
                  </a:lnTo>
                  <a:lnTo>
                    <a:pt x="354" y="2882"/>
                  </a:lnTo>
                  <a:lnTo>
                    <a:pt x="408" y="2952"/>
                  </a:lnTo>
                  <a:lnTo>
                    <a:pt x="466" y="3020"/>
                  </a:lnTo>
                  <a:lnTo>
                    <a:pt x="528" y="3086"/>
                  </a:lnTo>
                  <a:lnTo>
                    <a:pt x="528" y="3086"/>
                  </a:lnTo>
                  <a:lnTo>
                    <a:pt x="594" y="3148"/>
                  </a:lnTo>
                  <a:lnTo>
                    <a:pt x="662" y="3206"/>
                  </a:lnTo>
                  <a:lnTo>
                    <a:pt x="732" y="3262"/>
                  </a:lnTo>
                  <a:lnTo>
                    <a:pt x="804" y="3312"/>
                  </a:lnTo>
                  <a:lnTo>
                    <a:pt x="880" y="3360"/>
                  </a:lnTo>
                  <a:lnTo>
                    <a:pt x="956" y="3404"/>
                  </a:lnTo>
                  <a:lnTo>
                    <a:pt x="1034" y="3442"/>
                  </a:lnTo>
                  <a:lnTo>
                    <a:pt x="1116" y="3478"/>
                  </a:lnTo>
                  <a:lnTo>
                    <a:pt x="1198" y="3510"/>
                  </a:lnTo>
                  <a:lnTo>
                    <a:pt x="1280" y="3538"/>
                  </a:lnTo>
                  <a:lnTo>
                    <a:pt x="1366" y="3560"/>
                  </a:lnTo>
                  <a:lnTo>
                    <a:pt x="1452" y="3580"/>
                  </a:lnTo>
                  <a:lnTo>
                    <a:pt x="1540" y="3596"/>
                  </a:lnTo>
                  <a:lnTo>
                    <a:pt x="1628" y="3606"/>
                  </a:lnTo>
                  <a:lnTo>
                    <a:pt x="1718" y="3612"/>
                  </a:lnTo>
                  <a:lnTo>
                    <a:pt x="1808" y="3616"/>
                  </a:lnTo>
                  <a:lnTo>
                    <a:pt x="1808" y="3616"/>
                  </a:lnTo>
                  <a:lnTo>
                    <a:pt x="1898" y="3612"/>
                  </a:lnTo>
                  <a:lnTo>
                    <a:pt x="1986" y="3606"/>
                  </a:lnTo>
                  <a:lnTo>
                    <a:pt x="2076" y="3596"/>
                  </a:lnTo>
                  <a:lnTo>
                    <a:pt x="2162" y="3580"/>
                  </a:lnTo>
                  <a:lnTo>
                    <a:pt x="2250" y="3560"/>
                  </a:lnTo>
                  <a:lnTo>
                    <a:pt x="2334" y="3538"/>
                  </a:lnTo>
                  <a:lnTo>
                    <a:pt x="2418" y="3510"/>
                  </a:lnTo>
                  <a:lnTo>
                    <a:pt x="2500" y="3478"/>
                  </a:lnTo>
                  <a:lnTo>
                    <a:pt x="2580" y="3442"/>
                  </a:lnTo>
                  <a:lnTo>
                    <a:pt x="2658" y="3404"/>
                  </a:lnTo>
                  <a:lnTo>
                    <a:pt x="2736" y="3360"/>
                  </a:lnTo>
                  <a:lnTo>
                    <a:pt x="2810" y="3312"/>
                  </a:lnTo>
                  <a:lnTo>
                    <a:pt x="2882" y="3262"/>
                  </a:lnTo>
                  <a:lnTo>
                    <a:pt x="2952" y="3206"/>
                  </a:lnTo>
                  <a:lnTo>
                    <a:pt x="3020" y="3148"/>
                  </a:lnTo>
                  <a:lnTo>
                    <a:pt x="3086" y="3086"/>
                  </a:lnTo>
                  <a:lnTo>
                    <a:pt x="3086" y="3086"/>
                  </a:lnTo>
                  <a:lnTo>
                    <a:pt x="3148" y="3020"/>
                  </a:lnTo>
                  <a:lnTo>
                    <a:pt x="3206" y="2952"/>
                  </a:lnTo>
                  <a:lnTo>
                    <a:pt x="3262" y="2882"/>
                  </a:lnTo>
                  <a:lnTo>
                    <a:pt x="3312" y="2810"/>
                  </a:lnTo>
                  <a:lnTo>
                    <a:pt x="3360" y="2734"/>
                  </a:lnTo>
                  <a:lnTo>
                    <a:pt x="3404" y="2658"/>
                  </a:lnTo>
                  <a:lnTo>
                    <a:pt x="3442" y="2580"/>
                  </a:lnTo>
                  <a:lnTo>
                    <a:pt x="3478" y="2500"/>
                  </a:lnTo>
                  <a:lnTo>
                    <a:pt x="3510" y="2418"/>
                  </a:lnTo>
                  <a:lnTo>
                    <a:pt x="3538" y="2334"/>
                  </a:lnTo>
                  <a:lnTo>
                    <a:pt x="3562" y="2248"/>
                  </a:lnTo>
                  <a:lnTo>
                    <a:pt x="3580" y="2162"/>
                  </a:lnTo>
                  <a:lnTo>
                    <a:pt x="3596" y="2076"/>
                  </a:lnTo>
                  <a:lnTo>
                    <a:pt x="3606" y="1986"/>
                  </a:lnTo>
                  <a:lnTo>
                    <a:pt x="3614" y="1898"/>
                  </a:lnTo>
                  <a:lnTo>
                    <a:pt x="3616" y="1808"/>
                  </a:lnTo>
                  <a:lnTo>
                    <a:pt x="3616" y="1808"/>
                  </a:lnTo>
                  <a:lnTo>
                    <a:pt x="3614" y="1716"/>
                  </a:lnTo>
                  <a:lnTo>
                    <a:pt x="3606" y="1628"/>
                  </a:lnTo>
                  <a:lnTo>
                    <a:pt x="3596" y="1538"/>
                  </a:lnTo>
                  <a:lnTo>
                    <a:pt x="3580" y="1452"/>
                  </a:lnTo>
                  <a:lnTo>
                    <a:pt x="3562" y="1366"/>
                  </a:lnTo>
                  <a:lnTo>
                    <a:pt x="3538" y="1280"/>
                  </a:lnTo>
                  <a:lnTo>
                    <a:pt x="3510" y="1196"/>
                  </a:lnTo>
                  <a:lnTo>
                    <a:pt x="3478" y="1114"/>
                  </a:lnTo>
                  <a:lnTo>
                    <a:pt x="3442" y="1034"/>
                  </a:lnTo>
                  <a:lnTo>
                    <a:pt x="3404" y="956"/>
                  </a:lnTo>
                  <a:lnTo>
                    <a:pt x="3360" y="880"/>
                  </a:lnTo>
                  <a:lnTo>
                    <a:pt x="3312" y="804"/>
                  </a:lnTo>
                  <a:lnTo>
                    <a:pt x="3262" y="732"/>
                  </a:lnTo>
                  <a:lnTo>
                    <a:pt x="3206" y="662"/>
                  </a:lnTo>
                  <a:lnTo>
                    <a:pt x="3148" y="594"/>
                  </a:lnTo>
                  <a:lnTo>
                    <a:pt x="3086" y="528"/>
                  </a:lnTo>
                  <a:lnTo>
                    <a:pt x="3086" y="528"/>
                  </a:lnTo>
                  <a:close/>
                  <a:moveTo>
                    <a:pt x="1688" y="240"/>
                  </a:moveTo>
                  <a:lnTo>
                    <a:pt x="1928" y="240"/>
                  </a:lnTo>
                  <a:lnTo>
                    <a:pt x="1928" y="560"/>
                  </a:lnTo>
                  <a:lnTo>
                    <a:pt x="1688" y="560"/>
                  </a:lnTo>
                  <a:lnTo>
                    <a:pt x="1688" y="240"/>
                  </a:lnTo>
                  <a:close/>
                  <a:moveTo>
                    <a:pt x="572" y="1928"/>
                  </a:moveTo>
                  <a:lnTo>
                    <a:pt x="236" y="1928"/>
                  </a:lnTo>
                  <a:lnTo>
                    <a:pt x="236" y="1688"/>
                  </a:lnTo>
                  <a:lnTo>
                    <a:pt x="572" y="1688"/>
                  </a:lnTo>
                  <a:lnTo>
                    <a:pt x="572" y="1928"/>
                  </a:lnTo>
                  <a:close/>
                  <a:moveTo>
                    <a:pt x="1928" y="3374"/>
                  </a:moveTo>
                  <a:lnTo>
                    <a:pt x="1688" y="3374"/>
                  </a:lnTo>
                  <a:lnTo>
                    <a:pt x="1688" y="3054"/>
                  </a:lnTo>
                  <a:lnTo>
                    <a:pt x="1928" y="3054"/>
                  </a:lnTo>
                  <a:lnTo>
                    <a:pt x="1928" y="3374"/>
                  </a:lnTo>
                  <a:close/>
                  <a:moveTo>
                    <a:pt x="2582" y="2924"/>
                  </a:moveTo>
                  <a:lnTo>
                    <a:pt x="1652" y="1922"/>
                  </a:lnTo>
                  <a:lnTo>
                    <a:pt x="1652" y="778"/>
                  </a:lnTo>
                  <a:lnTo>
                    <a:pt x="1964" y="778"/>
                  </a:lnTo>
                  <a:lnTo>
                    <a:pt x="1964" y="1772"/>
                  </a:lnTo>
                  <a:lnTo>
                    <a:pt x="2824" y="2704"/>
                  </a:lnTo>
                  <a:lnTo>
                    <a:pt x="2582" y="2924"/>
                  </a:lnTo>
                  <a:close/>
                  <a:moveTo>
                    <a:pt x="3052" y="1928"/>
                  </a:moveTo>
                  <a:lnTo>
                    <a:pt x="3052" y="1688"/>
                  </a:lnTo>
                  <a:lnTo>
                    <a:pt x="3372" y="1688"/>
                  </a:lnTo>
                  <a:lnTo>
                    <a:pt x="3372" y="1928"/>
                  </a:lnTo>
                  <a:lnTo>
                    <a:pt x="3052" y="1928"/>
                  </a:lnTo>
                  <a:close/>
                </a:path>
              </a:pathLst>
            </a:custGeom>
            <a:solidFill>
              <a:srgbClr val="053E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4871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58540EF1-1989-4598-B0C9-12C3196AE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868" y="624510"/>
            <a:ext cx="11455952" cy="352809"/>
          </a:xfrm>
        </p:spPr>
        <p:txBody>
          <a:bodyPr>
            <a:noAutofit/>
          </a:bodyPr>
          <a:lstStyle/>
          <a:p>
            <a:r>
              <a:rPr lang="ru-RU" sz="2600" b="1" dirty="0">
                <a:solidFill>
                  <a:srgbClr val="053E95"/>
                </a:solidFill>
                <a:latin typeface="Roboto" pitchFamily="2" charset="0"/>
                <a:ea typeface="Roboto" pitchFamily="2" charset="0"/>
              </a:rPr>
              <a:t>ОБУЧЕНИЕ ПРИМЕНЕНИЮ ТИМ	</a:t>
            </a:r>
          </a:p>
        </p:txBody>
      </p:sp>
      <p:sp>
        <p:nvSpPr>
          <p:cNvPr id="2" name="Диагональная полоса 1">
            <a:extLst>
              <a:ext uri="{FF2B5EF4-FFF2-40B4-BE49-F238E27FC236}">
                <a16:creationId xmlns:a16="http://schemas.microsoft.com/office/drawing/2014/main" id="{7B103FC4-4C6F-44C2-8BF0-DC84303FB97D}"/>
              </a:ext>
            </a:extLst>
          </p:cNvPr>
          <p:cNvSpPr/>
          <p:nvPr/>
        </p:nvSpPr>
        <p:spPr>
          <a:xfrm flipH="1">
            <a:off x="6122103" y="1943857"/>
            <a:ext cx="6031406" cy="4914143"/>
          </a:xfrm>
          <a:prstGeom prst="diagStrip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B0A0E5D8-E0E2-4163-B57A-31124644B802}"/>
              </a:ext>
            </a:extLst>
          </p:cNvPr>
          <p:cNvSpPr/>
          <p:nvPr/>
        </p:nvSpPr>
        <p:spPr>
          <a:xfrm>
            <a:off x="586732" y="2258793"/>
            <a:ext cx="58551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В НАСТОЯЩИЙ МОМЕНТ ПРОХОДИТ АДАПТАЦИЯ ОБРАЗОВАТЕЛЬНЫХ ПРОГРАММ ПОДГОТОВКИ И ПЕРЕПОДГОТОВКИ КАДРОВ: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1FC5A590-EBD8-4052-B4BE-F1C991A29FF3}"/>
              </a:ext>
            </a:extLst>
          </p:cNvPr>
          <p:cNvSpPr/>
          <p:nvPr/>
        </p:nvSpPr>
        <p:spPr>
          <a:xfrm>
            <a:off x="1838917" y="2932115"/>
            <a:ext cx="56990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РАЗРАБОТКА ПРОГРАММ ДОПОЛНИТЕЛЬНОГО ПРОФЕССИОНАЛЬНОГО ОБУЧЕНИЯ ЭКСПЕРТНЫХ ОРГАНИЗАЦИЙ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844EFC00-006F-4532-A88C-518462155EA3}"/>
              </a:ext>
            </a:extLst>
          </p:cNvPr>
          <p:cNvSpPr/>
          <p:nvPr/>
        </p:nvSpPr>
        <p:spPr>
          <a:xfrm>
            <a:off x="1838917" y="3725907"/>
            <a:ext cx="56990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РАЗРАБОТКА ПРОГРАММ ДОПОЛНИТЕЛЬНОГО ПРОФЕССИОНАЛЬНОГО СТРОИТЕЛЕЙ И ЭКСПЛУАТАНТОВ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0F4156-FF06-435B-9C1C-B8D605E00B0E}"/>
              </a:ext>
            </a:extLst>
          </p:cNvPr>
          <p:cNvSpPr txBox="1"/>
          <p:nvPr/>
        </p:nvSpPr>
        <p:spPr>
          <a:xfrm>
            <a:off x="586732" y="4651973"/>
            <a:ext cx="7712097" cy="830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450215"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prstClr val="white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ПРОГРАММЫ ДОПОЛНИТЕЛЬНОГО ПРОФЕССИОНАЛЬНОГО ОБРАЗОВАНИЯ СООТВЕТСТВУЮТ ТРЕБОВАНИЯМ ЗАКОНОДАТЕЛЬНЫХ И НОРМАТИВНО-ПРАВОВЫХ АКТОВ В СФЕРЕ ОБРАЗОВАНИЯ И РЕАЛИЗУЮТСЯ С ПРИВЛЕЧЕНИЕМ СПЕЦИАЛИСТОВ-ПРАКТИКОВ И ЭКСПЕРТОВ, ТРЕНДЫ ЦИФРОВИЗАЦИИ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EA630FAE-CD68-4318-931F-E00C4CA2A8F4}"/>
              </a:ext>
            </a:extLst>
          </p:cNvPr>
          <p:cNvSpPr/>
          <p:nvPr/>
        </p:nvSpPr>
        <p:spPr>
          <a:xfrm>
            <a:off x="1926976" y="5790746"/>
            <a:ext cx="61875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ОТ ВСЕГО ВРЕМЕНИ НА ОБУЧЕНИЕ ПО ПРЕДВАРИТЕЛЬНЫМ ПЛАНАМ УНИВЕРСИТЕТА МИНСТРОЯ РФ ОТВОДИТСЯ НА ПРАКТИЧЕСКИЕ ЗАНЯТИЯ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7D90ADC6-90D0-471C-B937-4349DC2F77F7}"/>
              </a:ext>
            </a:extLst>
          </p:cNvPr>
          <p:cNvSpPr/>
          <p:nvPr/>
        </p:nvSpPr>
        <p:spPr>
          <a:xfrm>
            <a:off x="1066024" y="5636858"/>
            <a:ext cx="128617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50%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" pitchFamily="2" charset="0"/>
              <a:ea typeface="Roboto" pitchFamily="2" charset="0"/>
              <a:cs typeface="Arial" panose="020B0604020202020204" pitchFamily="34" charset="0"/>
            </a:endParaRPr>
          </a:p>
        </p:txBody>
      </p:sp>
      <p:pic>
        <p:nvPicPr>
          <p:cNvPr id="5" name="Рисунок 4" descr="Город">
            <a:extLst>
              <a:ext uri="{FF2B5EF4-FFF2-40B4-BE49-F238E27FC236}">
                <a16:creationId xmlns:a16="http://schemas.microsoft.com/office/drawing/2014/main" id="{E4EA103F-0766-43B6-A489-C4AC9E51A8CD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0499" y="4682750"/>
            <a:ext cx="769441" cy="769441"/>
          </a:xfrm>
          <a:prstGeom prst="rect">
            <a:avLst/>
          </a:prstGeom>
        </p:spPr>
      </p:pic>
      <p:pic>
        <p:nvPicPr>
          <p:cNvPr id="7" name="Рисунок 6" descr="Лупа">
            <a:extLst>
              <a:ext uri="{FF2B5EF4-FFF2-40B4-BE49-F238E27FC236}">
                <a16:creationId xmlns:a16="http://schemas.microsoft.com/office/drawing/2014/main" id="{20EDC6BF-371B-4C60-A6CD-00208C3B61C1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76760" y="2108935"/>
            <a:ext cx="823180" cy="823180"/>
          </a:xfrm>
          <a:prstGeom prst="rect">
            <a:avLst/>
          </a:prstGeom>
        </p:spPr>
      </p:pic>
      <p:pic>
        <p:nvPicPr>
          <p:cNvPr id="9" name="Рисунок 8" descr="Мультимедийная презентация">
            <a:extLst>
              <a:ext uri="{FF2B5EF4-FFF2-40B4-BE49-F238E27FC236}">
                <a16:creationId xmlns:a16="http://schemas.microsoft.com/office/drawing/2014/main" id="{DB8DDB47-5F6B-467F-9E93-72BAA6393F6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593177" y="2009426"/>
            <a:ext cx="1422063" cy="1422063"/>
          </a:xfrm>
          <a:prstGeom prst="rect">
            <a:avLst/>
          </a:prstGeom>
        </p:spPr>
      </p:pic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2312A9CF-1ACC-4C33-9099-9F4D77253D3C}"/>
              </a:ext>
            </a:extLst>
          </p:cNvPr>
          <p:cNvSpPr/>
          <p:nvPr/>
        </p:nvSpPr>
        <p:spPr>
          <a:xfrm>
            <a:off x="6736775" y="2116789"/>
            <a:ext cx="28690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УЧАСТИЕ В РАЗРАБОТКЕ ПРОГРАММЫ ПРИНИМАЮТ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34CED249-112E-42CD-9175-0503F5DBA474}"/>
              </a:ext>
            </a:extLst>
          </p:cNvPr>
          <p:cNvSpPr/>
          <p:nvPr/>
        </p:nvSpPr>
        <p:spPr>
          <a:xfrm>
            <a:off x="9107906" y="3936078"/>
            <a:ext cx="286901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Roboto" pitchFamily="2" charset="0"/>
                <a:cs typeface="Times New Roman" panose="02020603050405020304" pitchFamily="18" charset="0"/>
              </a:rPr>
              <a:t>Vysotskiy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Roboto" pitchFamily="2" charset="0"/>
                <a:cs typeface="Times New Roman" panose="02020603050405020304" pitchFamily="18" charset="0"/>
              </a:rPr>
              <a:t> consulting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Roboto" pitchFamily="2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AB0C5278-F4CC-42EE-B8EF-06CBBCCB4349}"/>
              </a:ext>
            </a:extLst>
          </p:cNvPr>
          <p:cNvSpPr/>
          <p:nvPr/>
        </p:nvSpPr>
        <p:spPr>
          <a:xfrm>
            <a:off x="7537929" y="3013389"/>
            <a:ext cx="313995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ГАУ «Институт Генплана Москвы»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75565C71-8322-490E-B6C5-F5538A0EFF2B}"/>
              </a:ext>
            </a:extLst>
          </p:cNvPr>
          <p:cNvSpPr/>
          <p:nvPr/>
        </p:nvSpPr>
        <p:spPr>
          <a:xfrm>
            <a:off x="8435193" y="3458647"/>
            <a:ext cx="286901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Банк «ДОМ.РФ»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E2411C4F-4D04-4096-A895-F8FA9700C3C0}"/>
              </a:ext>
            </a:extLst>
          </p:cNvPr>
          <p:cNvSpPr/>
          <p:nvPr/>
        </p:nvSpPr>
        <p:spPr>
          <a:xfrm>
            <a:off x="7179912" y="2672155"/>
            <a:ext cx="286901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МГСУ 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55B7EFBD-430E-4CF6-ABA2-0B5C150A679C}"/>
              </a:ext>
            </a:extLst>
          </p:cNvPr>
          <p:cNvSpPr/>
          <p:nvPr/>
        </p:nvSpPr>
        <p:spPr>
          <a:xfrm>
            <a:off x="10372994" y="4790471"/>
            <a:ext cx="286901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Roboto" pitchFamily="2" charset="0"/>
                <a:cs typeface="Times New Roman" panose="02020603050405020304" pitchFamily="18" charset="0"/>
              </a:rPr>
              <a:t>Renga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Roboto" pitchFamily="2" charset="0"/>
                <a:cs typeface="Times New Roman" panose="02020603050405020304" pitchFamily="18" charset="0"/>
              </a:rPr>
              <a:t> Software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Roboto" pitchFamily="2" charset="0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607283AD-9D40-4DA4-AFEF-534BF5AEE7A0}"/>
              </a:ext>
            </a:extLst>
          </p:cNvPr>
          <p:cNvSpPr/>
          <p:nvPr/>
        </p:nvSpPr>
        <p:spPr>
          <a:xfrm>
            <a:off x="9828744" y="4359529"/>
            <a:ext cx="286901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Roboto" pitchFamily="2" charset="0"/>
                <a:cs typeface="Times New Roman" panose="02020603050405020304" pitchFamily="18" charset="0"/>
              </a:rPr>
              <a:t>Nanosoft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Roboto" pitchFamily="2" charset="0"/>
              <a:cs typeface="Times New Roman" panose="02020603050405020304" pitchFamily="18" charset="0"/>
            </a:endParaRP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98449F5D-0020-44DC-95FF-5E5D8ECEA9A3}"/>
              </a:ext>
            </a:extLst>
          </p:cNvPr>
          <p:cNvSpPr/>
          <p:nvPr/>
        </p:nvSpPr>
        <p:spPr>
          <a:xfrm>
            <a:off x="10854383" y="5406243"/>
            <a:ext cx="286901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НОПРИЗ</a:t>
            </a:r>
          </a:p>
        </p:txBody>
      </p:sp>
    </p:spTree>
    <p:extLst>
      <p:ext uri="{BB962C8B-B14F-4D97-AF65-F5344CB8AC3E}">
        <p14:creationId xmlns:p14="http://schemas.microsoft.com/office/powerpoint/2010/main" val="1328905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Номер слайда 98"/>
          <p:cNvSpPr>
            <a:spLocks noGrp="1"/>
          </p:cNvSpPr>
          <p:nvPr>
            <p:ph type="sldNum" sz="quarter" idx="12"/>
          </p:nvPr>
        </p:nvSpPr>
        <p:spPr>
          <a:xfrm>
            <a:off x="9182620" y="6490089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21AC03-DBAC-452A-9E4A-6CF77251696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95BE13BC-8EBA-4573-A216-A8606C1EF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868" y="554939"/>
            <a:ext cx="9751610" cy="422380"/>
          </a:xfrm>
        </p:spPr>
        <p:txBody>
          <a:bodyPr>
            <a:noAutofit/>
          </a:bodyPr>
          <a:lstStyle/>
          <a:p>
            <a:r>
              <a:rPr lang="ru-RU" sz="2600" b="1" dirty="0">
                <a:solidFill>
                  <a:srgbClr val="053E95"/>
                </a:solidFill>
                <a:latin typeface="Roboto" pitchFamily="2" charset="0"/>
                <a:ea typeface="Roboto" pitchFamily="2" charset="0"/>
              </a:rPr>
              <a:t>КЛАССИФИКАТОР СТРОИТЕЛЬНОЙ ИНФОРМАЦИИ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140A14D9-2649-41ED-AB87-D2E840890DCA}"/>
              </a:ext>
            </a:extLst>
          </p:cNvPr>
          <p:cNvSpPr/>
          <p:nvPr/>
        </p:nvSpPr>
        <p:spPr>
          <a:xfrm>
            <a:off x="159289" y="6210986"/>
            <a:ext cx="109833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СФОРМИРОВАННАЯ СТРУКТУРА КСИ СООТВЕТСТВУЕТ ТРЕБОВАНИЯМ МЕЖДУНАРОДНОГО СТАНДАРТА 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Roboto" pitchFamily="2" charset="0"/>
                <a:cs typeface="Times New Roman" panose="02020603050405020304" pitchFamily="18" charset="0"/>
              </a:rPr>
              <a:t>ISO 12006-2:2015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. 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" pitchFamily="2" charset="0"/>
              <a:ea typeface="Roboto" pitchFamily="2" charset="0"/>
              <a:cs typeface="Arial" panose="020B0604020202020204" pitchFamily="34" charset="0"/>
            </a:endParaRP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ПРИ РАЗРАБОТКЕ СТРУКТУРЫ ТАКЖЕ БЫЛИ УЧТЕНЫ РЕКОМЕНДАЦИИ МЕЖДУНАРОДНОГО СТАНДАРТА 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Roboto" pitchFamily="2" charset="0"/>
                <a:cs typeface="Times New Roman" panose="02020603050405020304" pitchFamily="18" charset="0"/>
              </a:rPr>
              <a:t>ISO 81346-12:2018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6403EFA6-5BE7-41AD-A01E-C73D9B369E4F}"/>
              </a:ext>
            </a:extLst>
          </p:cNvPr>
          <p:cNvSpPr/>
          <p:nvPr/>
        </p:nvSpPr>
        <p:spPr>
          <a:xfrm>
            <a:off x="570761" y="1364392"/>
            <a:ext cx="251767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rgbClr val="053E95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01.12.20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053E95"/>
              </a:solidFill>
              <a:effectLst/>
              <a:uLnTx/>
              <a:uFillTx/>
              <a:latin typeface="Roboto" pitchFamily="2" charset="0"/>
              <a:ea typeface="Roboto" pitchFamily="2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6B62B7E-BA50-4785-87DE-50CB3A0FE8C5}"/>
              </a:ext>
            </a:extLst>
          </p:cNvPr>
          <p:cNvSpPr txBox="1"/>
          <p:nvPr/>
        </p:nvSpPr>
        <p:spPr>
          <a:xfrm>
            <a:off x="3088431" y="1425948"/>
            <a:ext cx="7795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ВСТУПИЛИ В СИЛУ ПОЛОЖЕНИЯ СТАТЬИ 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Times New Roman" panose="02020603050405020304" pitchFamily="18" charset="0"/>
                <a:ea typeface="Roboto" pitchFamily="2" charset="0"/>
                <a:cs typeface="Times New Roman" panose="02020603050405020304" pitchFamily="18" charset="0"/>
              </a:rPr>
              <a:t>57.6 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ГРАДОСТРОИТЕЛЬНОГО КОДЕКСА РОССИЙСКОЙ ФЕДЕРАЦИИ, ОПРЕДЕЛЯЮЩИЕ ПОНЯТИЕ И ОБЛАСТЬ ПРИМЕНЕНИЯ КСИ (КЛАССИФИКАТОРА СТРОИТЕЛЬНОЙ ИНФОРМАЦИИ)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F65244C4-F982-4593-97B4-35B9F6B2B735}"/>
              </a:ext>
            </a:extLst>
          </p:cNvPr>
          <p:cNvSpPr/>
          <p:nvPr/>
        </p:nvSpPr>
        <p:spPr>
          <a:xfrm>
            <a:off x="625473" y="4009593"/>
            <a:ext cx="1171616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КЛАССИФИКАТОР СТРОИТЕЛЬНОЙ ИНФОРМАЦИИ ОТКРЫТ ДЛЯ ПОЛЬЗОВАТЕЛЕЙ НА САЙТЕ ФАУ «ФЦС» 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Times New Roman" panose="02020603050405020304" pitchFamily="18" charset="0"/>
                <a:ea typeface="Roboto" pitchFamily="2" charset="0"/>
                <a:cs typeface="Times New Roman" panose="02020603050405020304" pitchFamily="18" charset="0"/>
              </a:rPr>
              <a:t>С 1 ДЕКАБРЯ 2020 ГОДА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4AFFDFDF-8839-4EC8-B21D-AE3760455788}"/>
              </a:ext>
            </a:extLst>
          </p:cNvPr>
          <p:cNvSpPr/>
          <p:nvPr/>
        </p:nvSpPr>
        <p:spPr>
          <a:xfrm>
            <a:off x="625473" y="4751383"/>
            <a:ext cx="113650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ПРИНЦИП РАБОТЫ КЛАССИФИКАТОРА ПРОСТ – ОН ВНЕДРЯЕТСЯ В ПРОГРАММНОЕ ОБЕСПЕЧЕНИЕ ВЕНДОРОВ И ЗА СЧЁТ ЭТОГО ВСЕ УЧАСТНИКИ ИНВЕСТИЦИОННО-СТРОИТЕЛЬНОГО ПРОЦЕССА АВТОМАТИЧЕСКИ НАЧИНАЮТ ОБЩАТЬСЯ НА ОДНОМ ЯЗЫКЕ, ПРИЧЁМ НА УРОВНЕ СИСТЕМ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E3F69D0D-7371-4E59-ABE9-39868351804C}"/>
              </a:ext>
            </a:extLst>
          </p:cNvPr>
          <p:cNvGrpSpPr/>
          <p:nvPr/>
        </p:nvGrpSpPr>
        <p:grpSpPr>
          <a:xfrm>
            <a:off x="410277" y="4765379"/>
            <a:ext cx="481176" cy="418413"/>
            <a:chOff x="570761" y="4101456"/>
            <a:chExt cx="340766" cy="279122"/>
          </a:xfrm>
        </p:grpSpPr>
        <p:sp>
          <p:nvSpPr>
            <p:cNvPr id="42" name="Freeform 5">
              <a:extLst>
                <a:ext uri="{FF2B5EF4-FFF2-40B4-BE49-F238E27FC236}">
                  <a16:creationId xmlns:a16="http://schemas.microsoft.com/office/drawing/2014/main" id="{5A63794F-C986-4363-BA3C-D856B70F9D4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0761" y="4101456"/>
              <a:ext cx="340766" cy="279122"/>
            </a:xfrm>
            <a:custGeom>
              <a:avLst/>
              <a:gdLst>
                <a:gd name="T0" fmla="*/ 0 w 995"/>
                <a:gd name="T1" fmla="*/ 0 h 815"/>
                <a:gd name="T2" fmla="*/ 0 w 995"/>
                <a:gd name="T3" fmla="*/ 815 h 815"/>
                <a:gd name="T4" fmla="*/ 995 w 995"/>
                <a:gd name="T5" fmla="*/ 815 h 815"/>
                <a:gd name="T6" fmla="*/ 995 w 995"/>
                <a:gd name="T7" fmla="*/ 0 h 815"/>
                <a:gd name="T8" fmla="*/ 0 w 995"/>
                <a:gd name="T9" fmla="*/ 0 h 815"/>
                <a:gd name="T10" fmla="*/ 839 w 995"/>
                <a:gd name="T11" fmla="*/ 40 h 815"/>
                <a:gd name="T12" fmla="*/ 934 w 995"/>
                <a:gd name="T13" fmla="*/ 40 h 815"/>
                <a:gd name="T14" fmla="*/ 934 w 995"/>
                <a:gd name="T15" fmla="*/ 135 h 815"/>
                <a:gd name="T16" fmla="*/ 839 w 995"/>
                <a:gd name="T17" fmla="*/ 135 h 815"/>
                <a:gd name="T18" fmla="*/ 839 w 995"/>
                <a:gd name="T19" fmla="*/ 40 h 815"/>
                <a:gd name="T20" fmla="*/ 718 w 995"/>
                <a:gd name="T21" fmla="*/ 40 h 815"/>
                <a:gd name="T22" fmla="*/ 812 w 995"/>
                <a:gd name="T23" fmla="*/ 40 h 815"/>
                <a:gd name="T24" fmla="*/ 812 w 995"/>
                <a:gd name="T25" fmla="*/ 135 h 815"/>
                <a:gd name="T26" fmla="*/ 718 w 995"/>
                <a:gd name="T27" fmla="*/ 135 h 815"/>
                <a:gd name="T28" fmla="*/ 718 w 995"/>
                <a:gd name="T29" fmla="*/ 40 h 815"/>
                <a:gd name="T30" fmla="*/ 597 w 995"/>
                <a:gd name="T31" fmla="*/ 40 h 815"/>
                <a:gd name="T32" fmla="*/ 692 w 995"/>
                <a:gd name="T33" fmla="*/ 40 h 815"/>
                <a:gd name="T34" fmla="*/ 692 w 995"/>
                <a:gd name="T35" fmla="*/ 135 h 815"/>
                <a:gd name="T36" fmla="*/ 597 w 995"/>
                <a:gd name="T37" fmla="*/ 135 h 815"/>
                <a:gd name="T38" fmla="*/ 597 w 995"/>
                <a:gd name="T39" fmla="*/ 40 h 815"/>
                <a:gd name="T40" fmla="*/ 61 w 995"/>
                <a:gd name="T41" fmla="*/ 40 h 815"/>
                <a:gd name="T42" fmla="*/ 259 w 995"/>
                <a:gd name="T43" fmla="*/ 40 h 815"/>
                <a:gd name="T44" fmla="*/ 259 w 995"/>
                <a:gd name="T45" fmla="*/ 135 h 815"/>
                <a:gd name="T46" fmla="*/ 61 w 995"/>
                <a:gd name="T47" fmla="*/ 135 h 815"/>
                <a:gd name="T48" fmla="*/ 61 w 995"/>
                <a:gd name="T49" fmla="*/ 40 h 815"/>
                <a:gd name="T50" fmla="*/ 952 w 995"/>
                <a:gd name="T51" fmla="*/ 772 h 815"/>
                <a:gd name="T52" fmla="*/ 43 w 995"/>
                <a:gd name="T53" fmla="*/ 772 h 815"/>
                <a:gd name="T54" fmla="*/ 43 w 995"/>
                <a:gd name="T55" fmla="*/ 176 h 815"/>
                <a:gd name="T56" fmla="*/ 952 w 995"/>
                <a:gd name="T57" fmla="*/ 176 h 815"/>
                <a:gd name="T58" fmla="*/ 952 w 995"/>
                <a:gd name="T59" fmla="*/ 772 h 8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95" h="815">
                  <a:moveTo>
                    <a:pt x="0" y="0"/>
                  </a:moveTo>
                  <a:lnTo>
                    <a:pt x="0" y="815"/>
                  </a:lnTo>
                  <a:lnTo>
                    <a:pt x="995" y="815"/>
                  </a:lnTo>
                  <a:lnTo>
                    <a:pt x="995" y="0"/>
                  </a:lnTo>
                  <a:lnTo>
                    <a:pt x="0" y="0"/>
                  </a:lnTo>
                  <a:close/>
                  <a:moveTo>
                    <a:pt x="839" y="40"/>
                  </a:moveTo>
                  <a:lnTo>
                    <a:pt x="934" y="40"/>
                  </a:lnTo>
                  <a:lnTo>
                    <a:pt x="934" y="135"/>
                  </a:lnTo>
                  <a:lnTo>
                    <a:pt x="839" y="135"/>
                  </a:lnTo>
                  <a:lnTo>
                    <a:pt x="839" y="40"/>
                  </a:lnTo>
                  <a:close/>
                  <a:moveTo>
                    <a:pt x="718" y="40"/>
                  </a:moveTo>
                  <a:lnTo>
                    <a:pt x="812" y="40"/>
                  </a:lnTo>
                  <a:lnTo>
                    <a:pt x="812" y="135"/>
                  </a:lnTo>
                  <a:lnTo>
                    <a:pt x="718" y="135"/>
                  </a:lnTo>
                  <a:lnTo>
                    <a:pt x="718" y="40"/>
                  </a:lnTo>
                  <a:close/>
                  <a:moveTo>
                    <a:pt x="597" y="40"/>
                  </a:moveTo>
                  <a:lnTo>
                    <a:pt x="692" y="40"/>
                  </a:lnTo>
                  <a:lnTo>
                    <a:pt x="692" y="135"/>
                  </a:lnTo>
                  <a:lnTo>
                    <a:pt x="597" y="135"/>
                  </a:lnTo>
                  <a:lnTo>
                    <a:pt x="597" y="40"/>
                  </a:lnTo>
                  <a:close/>
                  <a:moveTo>
                    <a:pt x="61" y="40"/>
                  </a:moveTo>
                  <a:lnTo>
                    <a:pt x="259" y="40"/>
                  </a:lnTo>
                  <a:lnTo>
                    <a:pt x="259" y="135"/>
                  </a:lnTo>
                  <a:lnTo>
                    <a:pt x="61" y="135"/>
                  </a:lnTo>
                  <a:lnTo>
                    <a:pt x="61" y="40"/>
                  </a:lnTo>
                  <a:close/>
                  <a:moveTo>
                    <a:pt x="952" y="772"/>
                  </a:moveTo>
                  <a:lnTo>
                    <a:pt x="43" y="772"/>
                  </a:lnTo>
                  <a:lnTo>
                    <a:pt x="43" y="176"/>
                  </a:lnTo>
                  <a:lnTo>
                    <a:pt x="952" y="176"/>
                  </a:lnTo>
                  <a:lnTo>
                    <a:pt x="952" y="772"/>
                  </a:lnTo>
                  <a:close/>
                </a:path>
              </a:pathLst>
            </a:custGeom>
            <a:solidFill>
              <a:srgbClr val="053E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Freeform 6">
              <a:extLst>
                <a:ext uri="{FF2B5EF4-FFF2-40B4-BE49-F238E27FC236}">
                  <a16:creationId xmlns:a16="http://schemas.microsoft.com/office/drawing/2014/main" id="{1C463770-FC00-4901-BED4-913AF97BA36B}"/>
                </a:ext>
              </a:extLst>
            </p:cNvPr>
            <p:cNvSpPr>
              <a:spLocks/>
            </p:cNvSpPr>
            <p:nvPr/>
          </p:nvSpPr>
          <p:spPr bwMode="auto">
            <a:xfrm>
              <a:off x="759124" y="4219612"/>
              <a:ext cx="104456" cy="102744"/>
            </a:xfrm>
            <a:custGeom>
              <a:avLst/>
              <a:gdLst>
                <a:gd name="T0" fmla="*/ 214 w 305"/>
                <a:gd name="T1" fmla="*/ 158 h 304"/>
                <a:gd name="T2" fmla="*/ 283 w 305"/>
                <a:gd name="T3" fmla="*/ 88 h 304"/>
                <a:gd name="T4" fmla="*/ 0 w 305"/>
                <a:gd name="T5" fmla="*/ 0 h 304"/>
                <a:gd name="T6" fmla="*/ 87 w 305"/>
                <a:gd name="T7" fmla="*/ 284 h 304"/>
                <a:gd name="T8" fmla="*/ 158 w 305"/>
                <a:gd name="T9" fmla="*/ 213 h 304"/>
                <a:gd name="T10" fmla="*/ 158 w 305"/>
                <a:gd name="T11" fmla="*/ 213 h 304"/>
                <a:gd name="T12" fmla="*/ 167 w 305"/>
                <a:gd name="T13" fmla="*/ 219 h 304"/>
                <a:gd name="T14" fmla="*/ 175 w 305"/>
                <a:gd name="T15" fmla="*/ 224 h 304"/>
                <a:gd name="T16" fmla="*/ 254 w 305"/>
                <a:gd name="T17" fmla="*/ 304 h 304"/>
                <a:gd name="T18" fmla="*/ 305 w 305"/>
                <a:gd name="T19" fmla="*/ 253 h 304"/>
                <a:gd name="T20" fmla="*/ 222 w 305"/>
                <a:gd name="T21" fmla="*/ 169 h 304"/>
                <a:gd name="T22" fmla="*/ 222 w 305"/>
                <a:gd name="T23" fmla="*/ 169 h 304"/>
                <a:gd name="T24" fmla="*/ 217 w 305"/>
                <a:gd name="T25" fmla="*/ 164 h 304"/>
                <a:gd name="T26" fmla="*/ 214 w 305"/>
                <a:gd name="T27" fmla="*/ 158 h 304"/>
                <a:gd name="T28" fmla="*/ 214 w 305"/>
                <a:gd name="T29" fmla="*/ 158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05" h="304">
                  <a:moveTo>
                    <a:pt x="214" y="158"/>
                  </a:moveTo>
                  <a:lnTo>
                    <a:pt x="283" y="88"/>
                  </a:lnTo>
                  <a:lnTo>
                    <a:pt x="0" y="0"/>
                  </a:lnTo>
                  <a:lnTo>
                    <a:pt x="87" y="284"/>
                  </a:lnTo>
                  <a:lnTo>
                    <a:pt x="158" y="213"/>
                  </a:lnTo>
                  <a:lnTo>
                    <a:pt x="158" y="213"/>
                  </a:lnTo>
                  <a:lnTo>
                    <a:pt x="167" y="219"/>
                  </a:lnTo>
                  <a:lnTo>
                    <a:pt x="175" y="224"/>
                  </a:lnTo>
                  <a:lnTo>
                    <a:pt x="254" y="304"/>
                  </a:lnTo>
                  <a:lnTo>
                    <a:pt x="305" y="253"/>
                  </a:lnTo>
                  <a:lnTo>
                    <a:pt x="222" y="169"/>
                  </a:lnTo>
                  <a:lnTo>
                    <a:pt x="222" y="169"/>
                  </a:lnTo>
                  <a:lnTo>
                    <a:pt x="217" y="164"/>
                  </a:lnTo>
                  <a:lnTo>
                    <a:pt x="214" y="158"/>
                  </a:lnTo>
                  <a:lnTo>
                    <a:pt x="214" y="158"/>
                  </a:lnTo>
                  <a:close/>
                </a:path>
              </a:pathLst>
            </a:custGeom>
            <a:solidFill>
              <a:srgbClr val="053E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7">
              <a:extLst>
                <a:ext uri="{FF2B5EF4-FFF2-40B4-BE49-F238E27FC236}">
                  <a16:creationId xmlns:a16="http://schemas.microsoft.com/office/drawing/2014/main" id="{67FA81A3-8790-44EB-A359-F6696FC088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6996" y="4197351"/>
              <a:ext cx="94182" cy="35961"/>
            </a:xfrm>
            <a:prstGeom prst="rect">
              <a:avLst/>
            </a:prstGeom>
            <a:solidFill>
              <a:srgbClr val="053E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8">
              <a:extLst>
                <a:ext uri="{FF2B5EF4-FFF2-40B4-BE49-F238E27FC236}">
                  <a16:creationId xmlns:a16="http://schemas.microsoft.com/office/drawing/2014/main" id="{55400420-B9D0-47E8-B5AA-C68F1AB386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6996" y="4247010"/>
              <a:ext cx="94182" cy="35961"/>
            </a:xfrm>
            <a:prstGeom prst="rect">
              <a:avLst/>
            </a:prstGeom>
            <a:solidFill>
              <a:srgbClr val="053E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9">
              <a:extLst>
                <a:ext uri="{FF2B5EF4-FFF2-40B4-BE49-F238E27FC236}">
                  <a16:creationId xmlns:a16="http://schemas.microsoft.com/office/drawing/2014/main" id="{B6AE730A-E18F-471A-A632-9284304DC0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6996" y="4296670"/>
              <a:ext cx="94182" cy="37673"/>
            </a:xfrm>
            <a:prstGeom prst="rect">
              <a:avLst/>
            </a:prstGeom>
            <a:solidFill>
              <a:srgbClr val="053E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8CD997D1-C5E6-419D-AE3D-DC0D171F812C}"/>
              </a:ext>
            </a:extLst>
          </p:cNvPr>
          <p:cNvSpPr/>
          <p:nvPr/>
        </p:nvSpPr>
        <p:spPr>
          <a:xfrm>
            <a:off x="1046601" y="2713805"/>
            <a:ext cx="103368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КЛАССИФИКАТОР СТРОИТЕЛЬНОЙ ИНФОРМАЦИИ, СОГЛАСНО 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Times New Roman" panose="02020603050405020304" pitchFamily="18" charset="0"/>
                <a:ea typeface="Roboto" pitchFamily="2" charset="0"/>
                <a:cs typeface="Times New Roman" panose="02020603050405020304" pitchFamily="18" charset="0"/>
              </a:rPr>
              <a:t>ПП. «А» П. 4 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ПРАВИЛ ВЕДЕНИЯ ГОСУДАРСТВЕННОЙ ИНФОРМАЦИОННОЙ СИСТЕМЫ ОБЕСПЕЧЕНИЯ ГРАДОСТРОИТЕЛЬНОЙ ДЕЯТЕЛЬНОСТИ РОССИЙСКОЙ ФЕДЕРАЦИИ, УТВЕРЖДЕННЫХ ПОСТАНОВЛЕНИЕМ ПРАВИТЕЛЬСТВА РОССИЙСКОЙ ФЕДЕРАЦИИ 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Times New Roman" panose="02020603050405020304" pitchFamily="18" charset="0"/>
                <a:ea typeface="Roboto" pitchFamily="2" charset="0"/>
                <a:cs typeface="Times New Roman" panose="02020603050405020304" pitchFamily="18" charset="0"/>
              </a:rPr>
              <a:t>ОТ 28 СЕНТЯБРЯ 2020 Г. № 1558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, ВСТУПАЮЩИМ В СИЛУ 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Times New Roman" panose="02020603050405020304" pitchFamily="18" charset="0"/>
                <a:ea typeface="Roboto" pitchFamily="2" charset="0"/>
                <a:cs typeface="Times New Roman" panose="02020603050405020304" pitchFamily="18" charset="0"/>
              </a:rPr>
              <a:t>С 1 ДЕКАБРЯ 2022 Г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., ИМЕЕТ СТАТУС ПОДСИСТЕМЫ ГИСОГД РФ</a:t>
            </a:r>
          </a:p>
        </p:txBody>
      </p:sp>
      <p:sp>
        <p:nvSpPr>
          <p:cNvPr id="41" name="Freeform 14">
            <a:extLst>
              <a:ext uri="{FF2B5EF4-FFF2-40B4-BE49-F238E27FC236}">
                <a16:creationId xmlns:a16="http://schemas.microsoft.com/office/drawing/2014/main" id="{C94F5AE4-8744-4C06-9B49-691754D585E6}"/>
              </a:ext>
            </a:extLst>
          </p:cNvPr>
          <p:cNvSpPr>
            <a:spLocks noEditPoints="1"/>
          </p:cNvSpPr>
          <p:nvPr/>
        </p:nvSpPr>
        <p:spPr bwMode="auto">
          <a:xfrm>
            <a:off x="455739" y="3923080"/>
            <a:ext cx="441029" cy="461665"/>
          </a:xfrm>
          <a:custGeom>
            <a:avLst/>
            <a:gdLst>
              <a:gd name="T0" fmla="*/ 130 w 130"/>
              <a:gd name="T1" fmla="*/ 94 h 136"/>
              <a:gd name="T2" fmla="*/ 130 w 130"/>
              <a:gd name="T3" fmla="*/ 0 h 136"/>
              <a:gd name="T4" fmla="*/ 0 w 130"/>
              <a:gd name="T5" fmla="*/ 0 h 136"/>
              <a:gd name="T6" fmla="*/ 0 w 130"/>
              <a:gd name="T7" fmla="*/ 94 h 136"/>
              <a:gd name="T8" fmla="*/ 52 w 130"/>
              <a:gd name="T9" fmla="*/ 94 h 136"/>
              <a:gd name="T10" fmla="*/ 52 w 130"/>
              <a:gd name="T11" fmla="*/ 118 h 136"/>
              <a:gd name="T12" fmla="*/ 24 w 130"/>
              <a:gd name="T13" fmla="*/ 118 h 136"/>
              <a:gd name="T14" fmla="*/ 24 w 130"/>
              <a:gd name="T15" fmla="*/ 136 h 136"/>
              <a:gd name="T16" fmla="*/ 106 w 130"/>
              <a:gd name="T17" fmla="*/ 136 h 136"/>
              <a:gd name="T18" fmla="*/ 106 w 130"/>
              <a:gd name="T19" fmla="*/ 118 h 136"/>
              <a:gd name="T20" fmla="*/ 78 w 130"/>
              <a:gd name="T21" fmla="*/ 118 h 136"/>
              <a:gd name="T22" fmla="*/ 78 w 130"/>
              <a:gd name="T23" fmla="*/ 94 h 136"/>
              <a:gd name="T24" fmla="*/ 130 w 130"/>
              <a:gd name="T25" fmla="*/ 94 h 136"/>
              <a:gd name="T26" fmla="*/ 12 w 130"/>
              <a:gd name="T27" fmla="*/ 78 h 136"/>
              <a:gd name="T28" fmla="*/ 12 w 130"/>
              <a:gd name="T29" fmla="*/ 10 h 136"/>
              <a:gd name="T30" fmla="*/ 116 w 130"/>
              <a:gd name="T31" fmla="*/ 10 h 136"/>
              <a:gd name="T32" fmla="*/ 116 w 130"/>
              <a:gd name="T33" fmla="*/ 78 h 136"/>
              <a:gd name="T34" fmla="*/ 12 w 130"/>
              <a:gd name="T35" fmla="*/ 78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30" h="136">
                <a:moveTo>
                  <a:pt x="130" y="94"/>
                </a:moveTo>
                <a:lnTo>
                  <a:pt x="130" y="0"/>
                </a:lnTo>
                <a:lnTo>
                  <a:pt x="0" y="0"/>
                </a:lnTo>
                <a:lnTo>
                  <a:pt x="0" y="94"/>
                </a:lnTo>
                <a:lnTo>
                  <a:pt x="52" y="94"/>
                </a:lnTo>
                <a:lnTo>
                  <a:pt x="52" y="118"/>
                </a:lnTo>
                <a:lnTo>
                  <a:pt x="24" y="118"/>
                </a:lnTo>
                <a:lnTo>
                  <a:pt x="24" y="136"/>
                </a:lnTo>
                <a:lnTo>
                  <a:pt x="106" y="136"/>
                </a:lnTo>
                <a:lnTo>
                  <a:pt x="106" y="118"/>
                </a:lnTo>
                <a:lnTo>
                  <a:pt x="78" y="118"/>
                </a:lnTo>
                <a:lnTo>
                  <a:pt x="78" y="94"/>
                </a:lnTo>
                <a:lnTo>
                  <a:pt x="130" y="94"/>
                </a:lnTo>
                <a:close/>
                <a:moveTo>
                  <a:pt x="12" y="78"/>
                </a:moveTo>
                <a:lnTo>
                  <a:pt x="12" y="10"/>
                </a:lnTo>
                <a:lnTo>
                  <a:pt x="116" y="10"/>
                </a:lnTo>
                <a:lnTo>
                  <a:pt x="116" y="78"/>
                </a:lnTo>
                <a:lnTo>
                  <a:pt x="12" y="78"/>
                </a:lnTo>
                <a:close/>
              </a:path>
            </a:pathLst>
          </a:custGeom>
          <a:solidFill>
            <a:srgbClr val="053E9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Freeform 23">
            <a:extLst>
              <a:ext uri="{FF2B5EF4-FFF2-40B4-BE49-F238E27FC236}">
                <a16:creationId xmlns:a16="http://schemas.microsoft.com/office/drawing/2014/main" id="{E73CC586-0DA1-482A-92BB-7DAA5B6BC5F7}"/>
              </a:ext>
            </a:extLst>
          </p:cNvPr>
          <p:cNvSpPr>
            <a:spLocks noEditPoints="1"/>
          </p:cNvSpPr>
          <p:nvPr/>
        </p:nvSpPr>
        <p:spPr bwMode="auto">
          <a:xfrm>
            <a:off x="447608" y="2890468"/>
            <a:ext cx="457290" cy="461665"/>
          </a:xfrm>
          <a:custGeom>
            <a:avLst/>
            <a:gdLst>
              <a:gd name="T0" fmla="*/ 166 w 204"/>
              <a:gd name="T1" fmla="*/ 90 h 194"/>
              <a:gd name="T2" fmla="*/ 204 w 204"/>
              <a:gd name="T3" fmla="*/ 90 h 194"/>
              <a:gd name="T4" fmla="*/ 102 w 204"/>
              <a:gd name="T5" fmla="*/ 0 h 194"/>
              <a:gd name="T6" fmla="*/ 0 w 204"/>
              <a:gd name="T7" fmla="*/ 90 h 194"/>
              <a:gd name="T8" fmla="*/ 38 w 204"/>
              <a:gd name="T9" fmla="*/ 90 h 194"/>
              <a:gd name="T10" fmla="*/ 38 w 204"/>
              <a:gd name="T11" fmla="*/ 146 h 194"/>
              <a:gd name="T12" fmla="*/ 0 w 204"/>
              <a:gd name="T13" fmla="*/ 146 h 194"/>
              <a:gd name="T14" fmla="*/ 0 w 204"/>
              <a:gd name="T15" fmla="*/ 194 h 194"/>
              <a:gd name="T16" fmla="*/ 200 w 204"/>
              <a:gd name="T17" fmla="*/ 194 h 194"/>
              <a:gd name="T18" fmla="*/ 200 w 204"/>
              <a:gd name="T19" fmla="*/ 146 h 194"/>
              <a:gd name="T20" fmla="*/ 166 w 204"/>
              <a:gd name="T21" fmla="*/ 146 h 194"/>
              <a:gd name="T22" fmla="*/ 166 w 204"/>
              <a:gd name="T23" fmla="*/ 90 h 194"/>
              <a:gd name="T24" fmla="*/ 150 w 204"/>
              <a:gd name="T25" fmla="*/ 146 h 194"/>
              <a:gd name="T26" fmla="*/ 128 w 204"/>
              <a:gd name="T27" fmla="*/ 146 h 194"/>
              <a:gd name="T28" fmla="*/ 128 w 204"/>
              <a:gd name="T29" fmla="*/ 90 h 194"/>
              <a:gd name="T30" fmla="*/ 150 w 204"/>
              <a:gd name="T31" fmla="*/ 90 h 194"/>
              <a:gd name="T32" fmla="*/ 150 w 204"/>
              <a:gd name="T33" fmla="*/ 146 h 194"/>
              <a:gd name="T34" fmla="*/ 112 w 204"/>
              <a:gd name="T35" fmla="*/ 90 h 194"/>
              <a:gd name="T36" fmla="*/ 112 w 204"/>
              <a:gd name="T37" fmla="*/ 146 h 194"/>
              <a:gd name="T38" fmla="*/ 92 w 204"/>
              <a:gd name="T39" fmla="*/ 146 h 194"/>
              <a:gd name="T40" fmla="*/ 92 w 204"/>
              <a:gd name="T41" fmla="*/ 90 h 194"/>
              <a:gd name="T42" fmla="*/ 112 w 204"/>
              <a:gd name="T43" fmla="*/ 90 h 194"/>
              <a:gd name="T44" fmla="*/ 102 w 204"/>
              <a:gd name="T45" fmla="*/ 20 h 194"/>
              <a:gd name="T46" fmla="*/ 166 w 204"/>
              <a:gd name="T47" fmla="*/ 74 h 194"/>
              <a:gd name="T48" fmla="*/ 38 w 204"/>
              <a:gd name="T49" fmla="*/ 74 h 194"/>
              <a:gd name="T50" fmla="*/ 102 w 204"/>
              <a:gd name="T51" fmla="*/ 20 h 194"/>
              <a:gd name="T52" fmla="*/ 54 w 204"/>
              <a:gd name="T53" fmla="*/ 90 h 194"/>
              <a:gd name="T54" fmla="*/ 76 w 204"/>
              <a:gd name="T55" fmla="*/ 90 h 194"/>
              <a:gd name="T56" fmla="*/ 76 w 204"/>
              <a:gd name="T57" fmla="*/ 146 h 194"/>
              <a:gd name="T58" fmla="*/ 54 w 204"/>
              <a:gd name="T59" fmla="*/ 146 h 194"/>
              <a:gd name="T60" fmla="*/ 54 w 204"/>
              <a:gd name="T61" fmla="*/ 90 h 194"/>
              <a:gd name="T62" fmla="*/ 184 w 204"/>
              <a:gd name="T63" fmla="*/ 178 h 194"/>
              <a:gd name="T64" fmla="*/ 16 w 204"/>
              <a:gd name="T65" fmla="*/ 178 h 194"/>
              <a:gd name="T66" fmla="*/ 16 w 204"/>
              <a:gd name="T67" fmla="*/ 162 h 194"/>
              <a:gd name="T68" fmla="*/ 184 w 204"/>
              <a:gd name="T69" fmla="*/ 162 h 194"/>
              <a:gd name="T70" fmla="*/ 184 w 204"/>
              <a:gd name="T71" fmla="*/ 178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04" h="194">
                <a:moveTo>
                  <a:pt x="166" y="90"/>
                </a:moveTo>
                <a:lnTo>
                  <a:pt x="204" y="90"/>
                </a:lnTo>
                <a:lnTo>
                  <a:pt x="102" y="0"/>
                </a:lnTo>
                <a:lnTo>
                  <a:pt x="0" y="90"/>
                </a:lnTo>
                <a:lnTo>
                  <a:pt x="38" y="90"/>
                </a:lnTo>
                <a:lnTo>
                  <a:pt x="38" y="146"/>
                </a:lnTo>
                <a:lnTo>
                  <a:pt x="0" y="146"/>
                </a:lnTo>
                <a:lnTo>
                  <a:pt x="0" y="194"/>
                </a:lnTo>
                <a:lnTo>
                  <a:pt x="200" y="194"/>
                </a:lnTo>
                <a:lnTo>
                  <a:pt x="200" y="146"/>
                </a:lnTo>
                <a:lnTo>
                  <a:pt x="166" y="146"/>
                </a:lnTo>
                <a:lnTo>
                  <a:pt x="166" y="90"/>
                </a:lnTo>
                <a:close/>
                <a:moveTo>
                  <a:pt x="150" y="146"/>
                </a:moveTo>
                <a:lnTo>
                  <a:pt x="128" y="146"/>
                </a:lnTo>
                <a:lnTo>
                  <a:pt x="128" y="90"/>
                </a:lnTo>
                <a:lnTo>
                  <a:pt x="150" y="90"/>
                </a:lnTo>
                <a:lnTo>
                  <a:pt x="150" y="146"/>
                </a:lnTo>
                <a:close/>
                <a:moveTo>
                  <a:pt x="112" y="90"/>
                </a:moveTo>
                <a:lnTo>
                  <a:pt x="112" y="146"/>
                </a:lnTo>
                <a:lnTo>
                  <a:pt x="92" y="146"/>
                </a:lnTo>
                <a:lnTo>
                  <a:pt x="92" y="90"/>
                </a:lnTo>
                <a:lnTo>
                  <a:pt x="112" y="90"/>
                </a:lnTo>
                <a:close/>
                <a:moveTo>
                  <a:pt x="102" y="20"/>
                </a:moveTo>
                <a:lnTo>
                  <a:pt x="166" y="74"/>
                </a:lnTo>
                <a:lnTo>
                  <a:pt x="38" y="74"/>
                </a:lnTo>
                <a:lnTo>
                  <a:pt x="102" y="20"/>
                </a:lnTo>
                <a:close/>
                <a:moveTo>
                  <a:pt x="54" y="90"/>
                </a:moveTo>
                <a:lnTo>
                  <a:pt x="76" y="90"/>
                </a:lnTo>
                <a:lnTo>
                  <a:pt x="76" y="146"/>
                </a:lnTo>
                <a:lnTo>
                  <a:pt x="54" y="146"/>
                </a:lnTo>
                <a:lnTo>
                  <a:pt x="54" y="90"/>
                </a:lnTo>
                <a:close/>
                <a:moveTo>
                  <a:pt x="184" y="178"/>
                </a:moveTo>
                <a:lnTo>
                  <a:pt x="16" y="178"/>
                </a:lnTo>
                <a:lnTo>
                  <a:pt x="16" y="162"/>
                </a:lnTo>
                <a:lnTo>
                  <a:pt x="184" y="162"/>
                </a:lnTo>
                <a:lnTo>
                  <a:pt x="184" y="178"/>
                </a:lnTo>
                <a:close/>
              </a:path>
            </a:pathLst>
          </a:custGeom>
          <a:solidFill>
            <a:srgbClr val="053E9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5935099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1230</Words>
  <Application>Microsoft Office PowerPoint</Application>
  <PresentationFormat>Breitbild</PresentationFormat>
  <Paragraphs>164</Paragraphs>
  <Slides>10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Roboto</vt:lpstr>
      <vt:lpstr>Times New Roman</vt:lpstr>
      <vt:lpstr>1_Тема Office</vt:lpstr>
      <vt:lpstr>PowerPoint-Präsentation</vt:lpstr>
      <vt:lpstr>ЦЕЛИ ЦИФРОВОЙ ТРАНСФОРМАЦИИ СТРОИТЕЛЬНОЙ ОТРАСЛИ</vt:lpstr>
      <vt:lpstr>ВЫЗОВЫ</vt:lpstr>
      <vt:lpstr>ЧТО ДЕЛАЕМ</vt:lpstr>
      <vt:lpstr>PowerPoint-Präsentation</vt:lpstr>
      <vt:lpstr>НОРМАТИВНО-ПРАВОВОЕ РЕГУЛИРОВАНИЕ ИНФОРМАЦИОННОГО МОДЕЛИРОВАНИЯ В РОССИЙСКОЙ ФЕДЕРАЦИИ </vt:lpstr>
      <vt:lpstr>АКТУАЛИЗАЦИЯ НОРМАТИВОВ</vt:lpstr>
      <vt:lpstr>ОБУЧЕНИЕ ПРИМЕНЕНИЮ ТИМ </vt:lpstr>
      <vt:lpstr>КЛАССИФИКАТОР СТРОИТЕЛЬНОЙ ИНФОРМАЦИИ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Денис Чамара</dc:creator>
  <cp:lastModifiedBy>ems52</cp:lastModifiedBy>
  <cp:revision>25</cp:revision>
  <dcterms:created xsi:type="dcterms:W3CDTF">2021-05-24T08:52:23Z</dcterms:created>
  <dcterms:modified xsi:type="dcterms:W3CDTF">2021-06-08T06:06:36Z</dcterms:modified>
</cp:coreProperties>
</file>