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0"/>
  </p:notesMasterIdLst>
  <p:sldIdLst>
    <p:sldId id="256" r:id="rId3"/>
    <p:sldId id="352" r:id="rId4"/>
    <p:sldId id="338" r:id="rId5"/>
    <p:sldId id="350" r:id="rId6"/>
    <p:sldId id="351" r:id="rId7"/>
    <p:sldId id="339" r:id="rId8"/>
    <p:sldId id="272" r:id="rId9"/>
  </p:sldIdLst>
  <p:sldSz cx="9144000" cy="6858000" type="screen4x3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9F86A26-C89A-2F48-8612-55579C7237FB}">
          <p14:sldIdLst>
            <p14:sldId id="256"/>
            <p14:sldId id="352"/>
            <p14:sldId id="338"/>
            <p14:sldId id="350"/>
            <p14:sldId id="351"/>
            <p14:sldId id="339"/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75E"/>
    <a:srgbClr val="1F497D"/>
    <a:srgbClr val="A4D3EA"/>
    <a:srgbClr val="99C9EA"/>
    <a:srgbClr val="D6FEF0"/>
    <a:srgbClr val="00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>
      <p:cViewPr varScale="1">
        <p:scale>
          <a:sx n="108" d="100"/>
          <a:sy n="108" d="100"/>
        </p:scale>
        <p:origin x="17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12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latin typeface="Times New Roman"/>
              </a:rPr>
              <a:t> </a:t>
            </a:r>
          </a:p>
        </p:txBody>
      </p:sp>
      <p:sp>
        <p:nvSpPr>
          <p:cNvPr id="128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b="0" strike="noStrike" spc="-1">
                <a:latin typeface="Times New Roman"/>
              </a:rPr>
              <a:t> </a:t>
            </a:r>
          </a:p>
        </p:txBody>
      </p:sp>
      <p:sp>
        <p:nvSpPr>
          <p:cNvPr id="129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b="0" strike="noStrike" spc="-1">
                <a:latin typeface="Times New Roman"/>
              </a:rPr>
              <a:t> </a:t>
            </a:r>
          </a:p>
        </p:txBody>
      </p:sp>
      <p:sp>
        <p:nvSpPr>
          <p:cNvPr id="130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FF48863F-E8B7-4E66-847B-27336ACF9968}" type="slidenum">
              <a:rPr lang="ru-RU" sz="1400" b="0" strike="noStrike" spc="-1">
                <a:latin typeface="Times New Roman"/>
              </a:rPr>
              <a:pPr algn="r"/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26260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F5481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17375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825015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PlaceHolder 2"/>
          <p:cNvSpPr>
            <a:spLocks noGrp="1"/>
          </p:cNvSpPr>
          <p:nvPr>
            <p:ph type="ftr"/>
          </p:nvPr>
        </p:nvSpPr>
        <p:spPr>
          <a:xfrm>
            <a:off x="3108960" y="6378120"/>
            <a:ext cx="2925720" cy="3427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78120"/>
            <a:ext cx="2102760" cy="342720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fld id="{834AFAAF-38CD-4A18-A3BF-197C619A19AA}" type="datetime">
              <a:rPr lang="ru-RU" sz="1800" b="0" strike="noStrike" spc="-1">
                <a:solidFill>
                  <a:srgbClr val="B2B2B2"/>
                </a:solidFill>
                <a:latin typeface="Calibri"/>
              </a:rPr>
              <a:pPr>
                <a:lnSpc>
                  <a:spcPct val="100000"/>
                </a:lnSpc>
              </a:pPr>
              <a:t>27.06.2023</a:t>
            </a:fld>
            <a:endParaRPr lang="ru-RU" sz="18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83680" y="6378120"/>
            <a:ext cx="2102760" cy="342720"/>
          </a:xfrm>
          <a:prstGeom prst="rect">
            <a:avLst/>
          </a:prstGeom>
        </p:spPr>
        <p:txBody>
          <a:bodyPr lIns="0" tIns="0" rIns="0" bIns="0"/>
          <a:lstStyle/>
          <a:p>
            <a:pPr algn="r">
              <a:lnSpc>
                <a:spcPct val="100000"/>
              </a:lnSpc>
            </a:pPr>
            <a:fld id="{10A6FC03-90D8-4250-9E71-BD345C1B9C1C}" type="slidenum">
              <a:rPr lang="ru-RU" sz="1800" b="0" strike="noStrike" spc="-1">
                <a:solidFill>
                  <a:srgbClr val="B2B2B2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8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Click to edit the title text format</a:t>
            </a: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" name="PlaceHolder 2"/>
          <p:cNvSpPr>
            <a:spLocks noGrp="1"/>
          </p:cNvSpPr>
          <p:nvPr>
            <p:ph type="title"/>
          </p:nvPr>
        </p:nvSpPr>
        <p:spPr>
          <a:xfrm>
            <a:off x="536040" y="464760"/>
            <a:ext cx="8071560" cy="7966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Click to edit the title text format</a:t>
            </a: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536040" y="1866600"/>
            <a:ext cx="8071920" cy="384840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5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5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5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5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5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5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5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  <p:sp>
        <p:nvSpPr>
          <p:cNvPr id="45" name="PlaceHolder 4"/>
          <p:cNvSpPr>
            <a:spLocks noGrp="1"/>
          </p:cNvSpPr>
          <p:nvPr>
            <p:ph type="ftr"/>
          </p:nvPr>
        </p:nvSpPr>
        <p:spPr>
          <a:xfrm>
            <a:off x="3108960" y="6378120"/>
            <a:ext cx="2925720" cy="3427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dt"/>
          </p:nvPr>
        </p:nvSpPr>
        <p:spPr>
          <a:xfrm>
            <a:off x="457200" y="6378120"/>
            <a:ext cx="2102760" cy="342720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fld id="{6A6D094E-93CB-4B63-A78E-151EEEAC866E}" type="datetime">
              <a:rPr lang="ru-RU" sz="1800" b="0" strike="noStrike" spc="-1">
                <a:solidFill>
                  <a:srgbClr val="B2B2B2"/>
                </a:solidFill>
                <a:latin typeface="Calibri"/>
              </a:rPr>
              <a:pPr>
                <a:lnSpc>
                  <a:spcPct val="100000"/>
                </a:lnSpc>
              </a:pPr>
              <a:t>27.06.2023</a:t>
            </a:fld>
            <a:endParaRPr lang="ru-RU" sz="1800" b="0" strike="noStrike" spc="-1">
              <a:latin typeface="Times New Roman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 type="sldNum"/>
          </p:nvPr>
        </p:nvSpPr>
        <p:spPr>
          <a:xfrm>
            <a:off x="6583680" y="6378120"/>
            <a:ext cx="2102760" cy="342720"/>
          </a:xfrm>
          <a:prstGeom prst="rect">
            <a:avLst/>
          </a:prstGeom>
        </p:spPr>
        <p:txBody>
          <a:bodyPr lIns="0" tIns="0" rIns="0" bIns="0"/>
          <a:lstStyle/>
          <a:p>
            <a:pPr algn="r">
              <a:lnSpc>
                <a:spcPct val="100000"/>
              </a:lnSpc>
            </a:pPr>
            <a:fld id="{7B7BEAC7-2A7F-45E2-9E99-9048CB075458}" type="slidenum">
              <a:rPr lang="ru-RU" sz="1800" b="0" strike="noStrike" spc="-1">
                <a:solidFill>
                  <a:srgbClr val="B2B2B2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8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ibocharov@russiancouncil.ru" TargetMode="External"/><Relationship Id="rId2" Type="http://schemas.openxmlformats.org/officeDocument/2006/relationships/hyperlink" Target="http://www.russiancouncil.ru/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20330" y="2775"/>
            <a:ext cx="9143640" cy="68576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ru-RU" dirty="0"/>
          </a:p>
        </p:txBody>
      </p:sp>
      <p:sp>
        <p:nvSpPr>
          <p:cNvPr id="132" name="CustomShape 2"/>
          <p:cNvSpPr/>
          <p:nvPr/>
        </p:nvSpPr>
        <p:spPr>
          <a:xfrm>
            <a:off x="3614534" y="3284984"/>
            <a:ext cx="5436096" cy="14460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algn="ctr"/>
            <a:r>
              <a:rPr lang="ru-RU" sz="2400" b="1" dirty="0">
                <a:solidFill>
                  <a:srgbClr val="17375E"/>
                </a:solidFill>
                <a:latin typeface="Fira Sans" panose="020B0503050000020004" pitchFamily="34" charset="0"/>
              </a:rPr>
              <a:t>Вебинар МТПП «Элементы исламского права и исламского банкинга в странах Востока: что необходимо учитывать российским компаниям»?</a:t>
            </a:r>
          </a:p>
        </p:txBody>
      </p:sp>
      <p:sp>
        <p:nvSpPr>
          <p:cNvPr id="133" name="CustomShape 3"/>
          <p:cNvSpPr/>
          <p:nvPr/>
        </p:nvSpPr>
        <p:spPr>
          <a:xfrm>
            <a:off x="172790" y="5097833"/>
            <a:ext cx="8838720" cy="54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 algn="ctr">
              <a:lnSpc>
                <a:spcPct val="100000"/>
              </a:lnSpc>
            </a:pPr>
            <a:endParaRPr lang="ru-RU" sz="3600" strike="noStrike" spc="-1" dirty="0">
              <a:latin typeface="Fira Sans" panose="020B0503050000020004" pitchFamily="34" charset="0"/>
            </a:endParaRPr>
          </a:p>
        </p:txBody>
      </p:sp>
      <p:pic>
        <p:nvPicPr>
          <p:cNvPr id="1026" name="Picture 2" descr="person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175068"/>
            <a:ext cx="1811397" cy="1932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570" y="5107872"/>
            <a:ext cx="9143640" cy="1760167"/>
          </a:xfrm>
          <a:prstGeom prst="rect">
            <a:avLst/>
          </a:prstGeom>
        </p:spPr>
      </p:pic>
      <p:sp>
        <p:nvSpPr>
          <p:cNvPr id="7" name="CustomShape 3"/>
          <p:cNvSpPr/>
          <p:nvPr/>
        </p:nvSpPr>
        <p:spPr>
          <a:xfrm>
            <a:off x="211910" y="5117911"/>
            <a:ext cx="8838720" cy="54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 algn="ctr">
              <a:lnSpc>
                <a:spcPct val="100000"/>
              </a:lnSpc>
            </a:pPr>
            <a:r>
              <a:rPr lang="ru-RU" sz="3600" spc="-4" dirty="0">
                <a:solidFill>
                  <a:srgbClr val="FFFFFF"/>
                </a:solidFill>
                <a:latin typeface="Fira Sans" panose="020B0503050000020004" pitchFamily="34" charset="0"/>
                <a:ea typeface="Lucida Grande"/>
              </a:rPr>
              <a:t>Политические риски и ситуация на Востоке в контексте реализации российских экономических интересов</a:t>
            </a:r>
            <a:endParaRPr lang="ru-RU" sz="3600" strike="noStrike" spc="-1" dirty="0">
              <a:latin typeface="Fira Sans" panose="020B05030500000200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273600"/>
            <a:ext cx="6516216" cy="1144800"/>
          </a:xfrm>
        </p:spPr>
        <p:txBody>
          <a:bodyPr/>
          <a:lstStyle/>
          <a:p>
            <a:r>
              <a:rPr lang="ru-RU" sz="2400" dirty="0"/>
              <a:t>Российский совет по международным делам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57200" y="1628800"/>
            <a:ext cx="8229240" cy="5112568"/>
          </a:xfrm>
        </p:spPr>
        <p:txBody>
          <a:bodyPr/>
          <a:lstStyle/>
          <a:p>
            <a:r>
              <a:rPr lang="ru-RU" sz="2000" dirty="0"/>
              <a:t>Российский совет по международным делам (РСМД) — некоммерческая организация, ориентированная на проведение исследований в области международных отношений, выработку практических рекомендаций по вопросам внешней политики и международных отношений в интересах российских органов государственной власти, бизнеса и некоммерческих организаций.</a:t>
            </a:r>
          </a:p>
          <a:p>
            <a:r>
              <a:rPr lang="ru-RU" sz="2000" dirty="0"/>
              <a:t> </a:t>
            </a:r>
          </a:p>
          <a:p>
            <a:r>
              <a:rPr lang="ru-RU" sz="2000" dirty="0"/>
              <a:t>РСМД — один из ведущих аналитических центров страны, ежегодно осуществляющий работу по более чем 20 исследовательским направлениям. Экспертиза Совета востребована российскими профильными ведомствами, академическим сообществом, российским и зарубежным бизнесом, ведущим международную деятельность.</a:t>
            </a:r>
          </a:p>
        </p:txBody>
      </p:sp>
    </p:spTree>
    <p:extLst>
      <p:ext uri="{BB962C8B-B14F-4D97-AF65-F5344CB8AC3E}">
        <p14:creationId xmlns:p14="http://schemas.microsoft.com/office/powerpoint/2010/main" val="1381203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273600"/>
            <a:ext cx="6058656" cy="1144800"/>
          </a:xfrm>
        </p:spPr>
        <p:txBody>
          <a:bodyPr/>
          <a:lstStyle/>
          <a:p>
            <a:r>
              <a:rPr lang="ru-RU" sz="2500" dirty="0"/>
              <a:t>Страны члены Организации исламского сотрудничество и наблюдатели</a:t>
            </a:r>
          </a:p>
        </p:txBody>
      </p:sp>
      <p:pic>
        <p:nvPicPr>
          <p:cNvPr id="2050" name="Picture 2" descr="https://rossaprimavera.ru/static/files/56b21bef28a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20" y="2276873"/>
            <a:ext cx="9009076" cy="3948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8730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273600"/>
            <a:ext cx="6516216" cy="1144800"/>
          </a:xfrm>
        </p:spPr>
        <p:txBody>
          <a:bodyPr/>
          <a:lstStyle/>
          <a:p>
            <a:r>
              <a:rPr lang="en-US" sz="2100" dirty="0"/>
              <a:t>SWOT</a:t>
            </a:r>
            <a:r>
              <a:rPr lang="ru-RU" sz="2100" dirty="0"/>
              <a:t>-анализ экономических возможностей России на Ближнем Востоке и в Северной Африке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568856"/>
              </p:ext>
            </p:extLst>
          </p:nvPr>
        </p:nvGraphicFramePr>
        <p:xfrm>
          <a:off x="457200" y="1621060"/>
          <a:ext cx="822924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9412">
                <a:tc>
                  <a:txBody>
                    <a:bodyPr/>
                    <a:lstStyle/>
                    <a:p>
                      <a:r>
                        <a:rPr lang="ru-RU" dirty="0"/>
                        <a:t>Сильные стороны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Слабые стороны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0588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Традиционное лидерство России</a:t>
                      </a:r>
                      <a:r>
                        <a:rPr lang="ru-RU" baseline="0" dirty="0"/>
                        <a:t> в отдельных отраслях экономики (сельское хозяйство, энергетика, космос)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Санкции</a:t>
                      </a:r>
                      <a:r>
                        <a:rPr lang="ru-RU" baseline="0" dirty="0"/>
                        <a:t> в отношении России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412">
                <a:tc>
                  <a:txBody>
                    <a:bodyPr/>
                    <a:lstStyle/>
                    <a:p>
                      <a:r>
                        <a:rPr lang="ru-RU" dirty="0"/>
                        <a:t>Имидж России на Ближнем Востоке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Изоляция</a:t>
                      </a:r>
                      <a:r>
                        <a:rPr lang="ru-RU" baseline="0" dirty="0"/>
                        <a:t> России от глобальной финансовой системы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191566"/>
              </p:ext>
            </p:extLst>
          </p:nvPr>
        </p:nvGraphicFramePr>
        <p:xfrm>
          <a:off x="457200" y="3743960"/>
          <a:ext cx="8229240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Возможности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Угрозы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Стремление</a:t>
                      </a:r>
                      <a:r>
                        <a:rPr lang="ru-RU" baseline="0" dirty="0"/>
                        <a:t> арабских стран диверсифицировать торгово-экономическую активность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Политическая нестабильность на Ближнем Востоке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Общие для России и стран региона экономические</a:t>
                      </a:r>
                      <a:r>
                        <a:rPr lang="ru-RU" baseline="0" dirty="0"/>
                        <a:t> вызовы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Экономическая нестабильность отдельных</a:t>
                      </a:r>
                      <a:r>
                        <a:rPr lang="ru-RU" baseline="0" dirty="0"/>
                        <a:t> стран региона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Отсутствие</a:t>
                      </a:r>
                      <a:r>
                        <a:rPr lang="ru-RU" baseline="0" dirty="0"/>
                        <a:t> политических препятствий для взаимодействия с Ираном и Сирией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Наличие сильных конкурентов (Китай, Индия, США)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6510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273600"/>
            <a:ext cx="6058656" cy="1144800"/>
          </a:xfrm>
        </p:spPr>
        <p:txBody>
          <a:bodyPr/>
          <a:lstStyle/>
          <a:p>
            <a:r>
              <a:rPr lang="ru-RU" sz="2500" dirty="0"/>
              <a:t>Риски и угрозы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57200" y="1628800"/>
            <a:ext cx="8229240" cy="439248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500" dirty="0"/>
              <a:t>Конкуренция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500" dirty="0"/>
              <a:t>Возникновение новых военных конфликтов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500" dirty="0"/>
              <a:t>Эскалация неразрешенных конфликтов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500" dirty="0"/>
              <a:t>Терроризм и радикализм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500" dirty="0"/>
              <a:t>Непредсказуемость международных отношений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500" dirty="0"/>
              <a:t>Внутриполитические кризисы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500" dirty="0"/>
              <a:t>Социальные потрясения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500" dirty="0"/>
              <a:t>Хрупкость национальных экономик</a:t>
            </a:r>
          </a:p>
        </p:txBody>
      </p:sp>
    </p:spTree>
    <p:extLst>
      <p:ext uri="{BB962C8B-B14F-4D97-AF65-F5344CB8AC3E}">
        <p14:creationId xmlns:p14="http://schemas.microsoft.com/office/powerpoint/2010/main" val="1103448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273600"/>
            <a:ext cx="6058656" cy="1144800"/>
          </a:xfrm>
        </p:spPr>
        <p:txBody>
          <a:bodyPr/>
          <a:lstStyle/>
          <a:p>
            <a:r>
              <a:rPr lang="ru-RU" sz="2300" dirty="0"/>
              <a:t>Возможности России на фоне социально-экономических проблем арабских стран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611560" y="3501008"/>
            <a:ext cx="8229240" cy="1144800"/>
          </a:xfrm>
        </p:spPr>
        <p:txBody>
          <a:bodyPr/>
          <a:lstStyle/>
          <a:p>
            <a:r>
              <a:rPr lang="ru-RU" sz="2000" dirty="0"/>
              <a:t>Социально-экономические вызовы арабских стран: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Необходимость модернизации национальных экономик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Важность повышения эффективности управления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Решение экологических проблем; развитие «зеленой» экономики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Купирование угроз продовольственной безопасности и дефицита водных ресурсов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Обеспечение технологического суверенитета</a:t>
            </a:r>
          </a:p>
          <a:p>
            <a:pPr marL="342900" indent="-342900">
              <a:buAutoNum type="arabicPeriod"/>
            </a:pPr>
            <a:endParaRPr lang="ru-RU" sz="2000" dirty="0"/>
          </a:p>
          <a:p>
            <a:r>
              <a:rPr lang="ru-RU" sz="2000" dirty="0"/>
              <a:t>Возможности для России: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Активизация технологического сотрудничества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Экспорт образовательных услуг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Наращивание экспорта продовольствия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Реализация крупных энергетических проектов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Космические технологии</a:t>
            </a:r>
          </a:p>
        </p:txBody>
      </p:sp>
    </p:spTree>
    <p:extLst>
      <p:ext uri="{BB962C8B-B14F-4D97-AF65-F5344CB8AC3E}">
        <p14:creationId xmlns:p14="http://schemas.microsoft.com/office/powerpoint/2010/main" val="2135059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CustomShape 1"/>
          <p:cNvSpPr/>
          <p:nvPr/>
        </p:nvSpPr>
        <p:spPr>
          <a:xfrm>
            <a:off x="4648320" y="3048120"/>
            <a:ext cx="3885840" cy="102895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 algn="r">
              <a:lnSpc>
                <a:spcPts val="1939"/>
              </a:lnSpc>
            </a:pPr>
            <a:r>
              <a:rPr lang="ru-RU" sz="1700" b="0" u="heavy" strike="noStrike" spc="12" dirty="0">
                <a:solidFill>
                  <a:srgbClr val="91C6F7"/>
                </a:solidFill>
                <a:uFillTx/>
                <a:latin typeface="Fira Sans"/>
                <a:ea typeface="Lucida Grande"/>
                <a:hlinkClick r:id="rId2"/>
              </a:rPr>
              <a:t>ww</a:t>
            </a:r>
            <a:r>
              <a:rPr lang="ru-RU" sz="1700" b="0" u="heavy" strike="noStrike" spc="-111" dirty="0">
                <a:solidFill>
                  <a:srgbClr val="91C6F7"/>
                </a:solidFill>
                <a:uFillTx/>
                <a:latin typeface="Fira Sans"/>
                <a:ea typeface="Lucida Grande"/>
                <a:hlinkClick r:id="rId2"/>
              </a:rPr>
              <a:t>w</a:t>
            </a:r>
            <a:r>
              <a:rPr lang="ru-RU" sz="1700" b="0" u="heavy" strike="noStrike" spc="-1" dirty="0">
                <a:solidFill>
                  <a:srgbClr val="91C6F7"/>
                </a:solidFill>
                <a:uFillTx/>
                <a:latin typeface="Fira Sans"/>
                <a:ea typeface="Lucida Grande"/>
                <a:hlinkClick r:id="rId2"/>
              </a:rPr>
              <a:t>.</a:t>
            </a:r>
            <a:r>
              <a:rPr lang="ru-RU" sz="1700" b="0" u="heavy" strike="noStrike" spc="-9" dirty="0">
                <a:solidFill>
                  <a:srgbClr val="91C6F7"/>
                </a:solidFill>
                <a:uFillTx/>
                <a:latin typeface="Fira Sans"/>
                <a:ea typeface="Lucida Grande"/>
                <a:hlinkClick r:id="rId2"/>
              </a:rPr>
              <a:t>r</a:t>
            </a:r>
            <a:r>
              <a:rPr lang="ru-RU" sz="1700" b="0" u="heavy" strike="noStrike" spc="-18" dirty="0">
                <a:solidFill>
                  <a:srgbClr val="91C6F7"/>
                </a:solidFill>
                <a:uFillTx/>
                <a:latin typeface="Fira Sans"/>
                <a:ea typeface="Lucida Grande"/>
                <a:hlinkClick r:id="rId2"/>
              </a:rPr>
              <a:t>u</a:t>
            </a:r>
            <a:r>
              <a:rPr lang="ru-RU" sz="1700" b="0" u="heavy" strike="noStrike" spc="4" dirty="0">
                <a:solidFill>
                  <a:srgbClr val="91C6F7"/>
                </a:solidFill>
                <a:uFillTx/>
                <a:latin typeface="Fira Sans"/>
                <a:ea typeface="Lucida Grande"/>
                <a:hlinkClick r:id="rId2"/>
              </a:rPr>
              <a:t>s</a:t>
            </a:r>
            <a:r>
              <a:rPr lang="ru-RU" sz="1700" b="0" u="heavy" strike="noStrike" spc="-9" dirty="0">
                <a:solidFill>
                  <a:srgbClr val="91C6F7"/>
                </a:solidFill>
                <a:uFillTx/>
                <a:latin typeface="Fira Sans"/>
                <a:ea typeface="Lucida Grande"/>
                <a:hlinkClick r:id="rId2"/>
              </a:rPr>
              <a:t>si</a:t>
            </a:r>
            <a:r>
              <a:rPr lang="ru-RU" sz="1700" b="0" u="heavy" strike="noStrike" spc="-4" dirty="0">
                <a:solidFill>
                  <a:srgbClr val="91C6F7"/>
                </a:solidFill>
                <a:uFillTx/>
                <a:latin typeface="Fira Sans"/>
                <a:ea typeface="Lucida Grande"/>
                <a:hlinkClick r:id="rId2"/>
              </a:rPr>
              <a:t>a</a:t>
            </a:r>
            <a:r>
              <a:rPr lang="ru-RU" sz="1700" b="0" u="heavy" strike="noStrike" spc="-9" dirty="0">
                <a:solidFill>
                  <a:srgbClr val="91C6F7"/>
                </a:solidFill>
                <a:uFillTx/>
                <a:latin typeface="Fira Sans"/>
                <a:ea typeface="Lucida Grande"/>
                <a:hlinkClick r:id="rId2"/>
              </a:rPr>
              <a:t>n</a:t>
            </a:r>
            <a:r>
              <a:rPr lang="ru-RU" sz="1700" b="0" u="heavy" strike="noStrike" spc="-12" dirty="0">
                <a:solidFill>
                  <a:srgbClr val="91C6F7"/>
                </a:solidFill>
                <a:uFillTx/>
                <a:latin typeface="Fira Sans"/>
                <a:ea typeface="Lucida Grande"/>
                <a:hlinkClick r:id="rId2"/>
              </a:rPr>
              <a:t>c</a:t>
            </a:r>
            <a:r>
              <a:rPr lang="ru-RU" sz="1700" b="0" u="heavy" strike="noStrike" spc="-1" dirty="0">
                <a:solidFill>
                  <a:srgbClr val="91C6F7"/>
                </a:solidFill>
                <a:uFillTx/>
                <a:latin typeface="Fira Sans"/>
                <a:ea typeface="Lucida Grande"/>
                <a:hlinkClick r:id="rId2"/>
              </a:rPr>
              <a:t>o</a:t>
            </a:r>
            <a:r>
              <a:rPr lang="ru-RU" sz="1700" b="0" u="heavy" strike="noStrike" spc="-9" dirty="0">
                <a:solidFill>
                  <a:srgbClr val="91C6F7"/>
                </a:solidFill>
                <a:uFillTx/>
                <a:latin typeface="Fira Sans"/>
                <a:ea typeface="Lucida Grande"/>
                <a:hlinkClick r:id="rId2"/>
              </a:rPr>
              <a:t>un</a:t>
            </a:r>
            <a:r>
              <a:rPr lang="ru-RU" sz="1700" b="0" u="heavy" strike="noStrike" spc="-4" dirty="0">
                <a:solidFill>
                  <a:srgbClr val="91C6F7"/>
                </a:solidFill>
                <a:uFillTx/>
                <a:latin typeface="Fira Sans"/>
                <a:ea typeface="Lucida Grande"/>
                <a:hlinkClick r:id="rId2"/>
              </a:rPr>
              <a:t>c</a:t>
            </a:r>
            <a:r>
              <a:rPr lang="ru-RU" sz="1700" b="0" u="heavy" strike="noStrike" spc="4" dirty="0">
                <a:solidFill>
                  <a:srgbClr val="91C6F7"/>
                </a:solidFill>
                <a:uFillTx/>
                <a:latin typeface="Fira Sans"/>
                <a:ea typeface="Lucida Grande"/>
                <a:hlinkClick r:id="rId2"/>
              </a:rPr>
              <a:t>i</a:t>
            </a:r>
            <a:r>
              <a:rPr lang="ru-RU" sz="1700" b="0" u="heavy" strike="noStrike" spc="-9" dirty="0">
                <a:solidFill>
                  <a:srgbClr val="91C6F7"/>
                </a:solidFill>
                <a:uFillTx/>
                <a:latin typeface="Fira Sans"/>
                <a:ea typeface="Lucida Grande"/>
                <a:hlinkClick r:id="rId2"/>
              </a:rPr>
              <a:t>l</a:t>
            </a:r>
            <a:r>
              <a:rPr lang="ru-RU" sz="1700" b="0" u="heavy" strike="noStrike" spc="-12" dirty="0">
                <a:solidFill>
                  <a:srgbClr val="91C6F7"/>
                </a:solidFill>
                <a:uFillTx/>
                <a:latin typeface="Fira Sans"/>
                <a:ea typeface="Lucida Grande"/>
                <a:hlinkClick r:id="rId2"/>
              </a:rPr>
              <a:t>.</a:t>
            </a:r>
            <a:r>
              <a:rPr lang="ru-RU" sz="1700" b="0" u="heavy" strike="noStrike" spc="-9" dirty="0">
                <a:solidFill>
                  <a:srgbClr val="91C6F7"/>
                </a:solidFill>
                <a:uFillTx/>
                <a:latin typeface="Fira Sans"/>
                <a:ea typeface="Lucida Grande"/>
                <a:hlinkClick r:id="rId2"/>
              </a:rPr>
              <a:t>ru</a:t>
            </a:r>
            <a:endParaRPr lang="ru-RU" sz="1700" b="0" strike="noStrike" spc="-1" dirty="0">
              <a:latin typeface="Fira Sans"/>
            </a:endParaRPr>
          </a:p>
          <a:p>
            <a:pPr marL="12600" algn="r">
              <a:lnSpc>
                <a:spcPts val="1834"/>
              </a:lnSpc>
            </a:pPr>
            <a:r>
              <a:rPr lang="ru-RU" sz="1700" spc="-1" dirty="0">
                <a:solidFill>
                  <a:srgbClr val="002060"/>
                </a:solidFill>
                <a:latin typeface="Fira Sans"/>
                <a:ea typeface="Lucida Grande"/>
              </a:rPr>
              <a:t>119049, Москва, 4-й Добрынинский переулок, дом 8</a:t>
            </a:r>
          </a:p>
          <a:p>
            <a:pPr marL="12600" algn="r">
              <a:lnSpc>
                <a:spcPct val="100000"/>
              </a:lnSpc>
            </a:pPr>
            <a:r>
              <a:rPr lang="en-US" sz="1700" spc="-4" dirty="0">
                <a:solidFill>
                  <a:srgbClr val="002060"/>
                </a:solidFill>
                <a:latin typeface="Fira Sans"/>
                <a:ea typeface="Lucida Grande"/>
                <a:hlinkClick r:id="rId3"/>
              </a:rPr>
              <a:t>welcome</a:t>
            </a:r>
            <a:r>
              <a:rPr lang="ru-RU" sz="1700" spc="-4" dirty="0">
                <a:solidFill>
                  <a:srgbClr val="002060"/>
                </a:solidFill>
                <a:latin typeface="Fira Sans"/>
                <a:ea typeface="Lucida Grande"/>
                <a:hlinkClick r:id="rId3"/>
              </a:rPr>
              <a:t>@russiancouncil.ru</a:t>
            </a:r>
            <a:endParaRPr lang="ru-RU" sz="1700" spc="-4" dirty="0">
              <a:solidFill>
                <a:srgbClr val="002060"/>
              </a:solidFill>
              <a:latin typeface="Fira Sans"/>
              <a:ea typeface="Lucida Grande"/>
            </a:endParaRPr>
          </a:p>
          <a:p>
            <a:pPr marL="12600" algn="r">
              <a:lnSpc>
                <a:spcPts val="1834"/>
              </a:lnSpc>
            </a:pPr>
            <a:r>
              <a:rPr lang="ru-RU" sz="1700" b="0" strike="noStrike" spc="-157" dirty="0">
                <a:solidFill>
                  <a:srgbClr val="002060"/>
                </a:solidFill>
                <a:latin typeface="Fira Sans"/>
                <a:ea typeface="Lucida Grande"/>
              </a:rPr>
              <a:t>Т</a:t>
            </a:r>
            <a:r>
              <a:rPr lang="ru-RU" sz="1700" b="0" strike="noStrike" spc="-24" dirty="0">
                <a:solidFill>
                  <a:srgbClr val="002060"/>
                </a:solidFill>
                <a:latin typeface="Fira Sans"/>
                <a:ea typeface="Lucida Grande"/>
              </a:rPr>
              <a:t>е</a:t>
            </a:r>
            <a:r>
              <a:rPr lang="ru-RU" sz="1700" b="0" strike="noStrike" spc="-9" dirty="0">
                <a:solidFill>
                  <a:srgbClr val="002060"/>
                </a:solidFill>
                <a:latin typeface="Fira Sans"/>
                <a:ea typeface="Lucida Grande"/>
              </a:rPr>
              <a:t>л</a:t>
            </a:r>
            <a:r>
              <a:rPr lang="ru-RU" sz="1700" b="0" strike="noStrike" spc="-1" dirty="0">
                <a:solidFill>
                  <a:srgbClr val="002060"/>
                </a:solidFill>
                <a:latin typeface="Fira Sans"/>
                <a:ea typeface="Lucida Grande"/>
              </a:rPr>
              <a:t>.:</a:t>
            </a:r>
            <a:r>
              <a:rPr lang="ru-RU" sz="1700" b="0" strike="noStrike" spc="-12" dirty="0">
                <a:solidFill>
                  <a:srgbClr val="002060"/>
                </a:solidFill>
                <a:latin typeface="Fira Sans"/>
                <a:ea typeface="Lucida Grande"/>
              </a:rPr>
              <a:t> </a:t>
            </a:r>
            <a:r>
              <a:rPr lang="ru-RU" sz="1700" b="0" strike="noStrike" spc="-1" dirty="0">
                <a:solidFill>
                  <a:srgbClr val="002060"/>
                </a:solidFill>
                <a:latin typeface="Fira Sans"/>
                <a:ea typeface="Lucida Grande"/>
              </a:rPr>
              <a:t>+7</a:t>
            </a:r>
            <a:r>
              <a:rPr lang="ru-RU" sz="1700" b="0" strike="noStrike" spc="-4" dirty="0">
                <a:solidFill>
                  <a:srgbClr val="002060"/>
                </a:solidFill>
                <a:latin typeface="Fira Sans"/>
                <a:ea typeface="Lucida Grande"/>
              </a:rPr>
              <a:t> </a:t>
            </a:r>
            <a:r>
              <a:rPr lang="ru-RU" sz="1700" b="0" strike="noStrike" spc="-1" dirty="0">
                <a:solidFill>
                  <a:srgbClr val="002060"/>
                </a:solidFill>
                <a:latin typeface="Fira Sans"/>
                <a:ea typeface="Lucida Grande"/>
              </a:rPr>
              <a:t>(495)</a:t>
            </a:r>
            <a:r>
              <a:rPr lang="ru-RU" sz="1700" b="0" strike="noStrike" spc="-12" dirty="0">
                <a:solidFill>
                  <a:srgbClr val="002060"/>
                </a:solidFill>
                <a:latin typeface="Fira Sans"/>
                <a:ea typeface="Lucida Grande"/>
              </a:rPr>
              <a:t> </a:t>
            </a:r>
            <a:r>
              <a:rPr lang="ru-RU" sz="1700" b="0" strike="noStrike" spc="-1" dirty="0">
                <a:solidFill>
                  <a:srgbClr val="002060"/>
                </a:solidFill>
                <a:latin typeface="Fira Sans"/>
                <a:ea typeface="Lucida Grande"/>
              </a:rPr>
              <a:t>225</a:t>
            </a:r>
            <a:r>
              <a:rPr lang="ru-RU" sz="1700" b="0" strike="noStrike" spc="-4" dirty="0">
                <a:solidFill>
                  <a:srgbClr val="002060"/>
                </a:solidFill>
                <a:latin typeface="Fira Sans"/>
                <a:ea typeface="Lucida Grande"/>
              </a:rPr>
              <a:t> </a:t>
            </a:r>
            <a:r>
              <a:rPr lang="ru-RU" sz="1700" b="0" strike="noStrike" spc="-1" dirty="0">
                <a:solidFill>
                  <a:srgbClr val="002060"/>
                </a:solidFill>
                <a:latin typeface="Fira Sans"/>
                <a:ea typeface="Lucida Grande"/>
              </a:rPr>
              <a:t>6283</a:t>
            </a:r>
            <a:endParaRPr lang="ru-RU" sz="1700" b="0" strike="noStrike" spc="-1" dirty="0">
              <a:latin typeface="Fira Sans"/>
            </a:endParaRPr>
          </a:p>
        </p:txBody>
      </p:sp>
      <p:sp>
        <p:nvSpPr>
          <p:cNvPr id="173" name="CustomShape 2"/>
          <p:cNvSpPr/>
          <p:nvPr/>
        </p:nvSpPr>
        <p:spPr>
          <a:xfrm>
            <a:off x="380880" y="3048120"/>
            <a:ext cx="365724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2600">
              <a:lnSpc>
                <a:spcPct val="100000"/>
              </a:lnSpc>
            </a:pPr>
            <a:r>
              <a:rPr lang="ru-RU" sz="1700" b="1" strike="noStrike" spc="-4" dirty="0">
                <a:solidFill>
                  <a:srgbClr val="002060"/>
                </a:solidFill>
                <a:latin typeface="Fira Sans"/>
                <a:ea typeface="Lucida Grande"/>
              </a:rPr>
              <a:t>Иван Бочаров</a:t>
            </a:r>
            <a:r>
              <a:rPr lang="ru-RU" sz="1700" b="0" strike="noStrike" spc="-4" dirty="0">
                <a:solidFill>
                  <a:srgbClr val="002060"/>
                </a:solidFill>
                <a:latin typeface="Fira Sans"/>
                <a:ea typeface="Lucida Grande"/>
              </a:rPr>
              <a:t>, программный координатор Российского совета по международным </a:t>
            </a:r>
            <a:r>
              <a:rPr lang="ru-RU" sz="1700" spc="-4" dirty="0">
                <a:solidFill>
                  <a:srgbClr val="002060"/>
                </a:solidFill>
                <a:latin typeface="Fira Sans"/>
                <a:ea typeface="Lucida Grande"/>
              </a:rPr>
              <a:t>делам</a:t>
            </a:r>
            <a:endParaRPr lang="ru-RU" sz="1700" b="0" strike="noStrike" spc="-1" dirty="0">
              <a:latin typeface="Fira Sans"/>
            </a:endParaRPr>
          </a:p>
          <a:p>
            <a:pPr marL="12600">
              <a:lnSpc>
                <a:spcPct val="100000"/>
              </a:lnSpc>
            </a:pPr>
            <a:r>
              <a:rPr lang="en-US" sz="1700" b="0" strike="noStrike" spc="-4" dirty="0">
                <a:solidFill>
                  <a:srgbClr val="002060"/>
                </a:solidFill>
                <a:latin typeface="Fira Sans"/>
                <a:ea typeface="Lucida Grande"/>
                <a:hlinkClick r:id="rId3"/>
              </a:rPr>
              <a:t>ibocharov</a:t>
            </a:r>
            <a:r>
              <a:rPr lang="ru-RU" sz="1700" b="0" strike="noStrike" spc="-4" dirty="0">
                <a:solidFill>
                  <a:srgbClr val="002060"/>
                </a:solidFill>
                <a:latin typeface="Fira Sans"/>
                <a:ea typeface="Lucida Grande"/>
                <a:hlinkClick r:id="rId3"/>
              </a:rPr>
              <a:t>@russiancouncil.ru</a:t>
            </a:r>
            <a:endParaRPr lang="ru-RU" sz="1700" b="0" strike="noStrike" spc="-4" dirty="0">
              <a:solidFill>
                <a:srgbClr val="002060"/>
              </a:solidFill>
              <a:latin typeface="Fira Sans"/>
              <a:ea typeface="Lucida Grande"/>
            </a:endParaRPr>
          </a:p>
          <a:p>
            <a:pPr marL="12600"/>
            <a:r>
              <a:rPr lang="ru-RU" sz="1700" spc="-157" dirty="0">
                <a:solidFill>
                  <a:srgbClr val="002060"/>
                </a:solidFill>
                <a:latin typeface="Fira Sans"/>
                <a:ea typeface="Lucida Grande"/>
              </a:rPr>
              <a:t>Т</a:t>
            </a:r>
            <a:r>
              <a:rPr lang="ru-RU" sz="1700" spc="-24" dirty="0">
                <a:solidFill>
                  <a:srgbClr val="002060"/>
                </a:solidFill>
                <a:latin typeface="Fira Sans"/>
                <a:ea typeface="Lucida Grande"/>
              </a:rPr>
              <a:t>е</a:t>
            </a:r>
            <a:r>
              <a:rPr lang="ru-RU" sz="1700" spc="-9" dirty="0">
                <a:solidFill>
                  <a:srgbClr val="002060"/>
                </a:solidFill>
                <a:latin typeface="Fira Sans"/>
                <a:ea typeface="Lucida Grande"/>
              </a:rPr>
              <a:t>л</a:t>
            </a:r>
            <a:r>
              <a:rPr lang="ru-RU" sz="1700" spc="-1" dirty="0">
                <a:solidFill>
                  <a:srgbClr val="002060"/>
                </a:solidFill>
                <a:latin typeface="Fira Sans"/>
                <a:ea typeface="Lucida Grande"/>
              </a:rPr>
              <a:t>.:</a:t>
            </a:r>
            <a:r>
              <a:rPr lang="ru-RU" sz="1700" spc="-12" dirty="0">
                <a:solidFill>
                  <a:srgbClr val="002060"/>
                </a:solidFill>
                <a:latin typeface="Fira Sans"/>
                <a:ea typeface="Lucida Grande"/>
              </a:rPr>
              <a:t> </a:t>
            </a:r>
            <a:r>
              <a:rPr lang="ru-RU" sz="1700" spc="-1" dirty="0">
                <a:solidFill>
                  <a:srgbClr val="002060"/>
                </a:solidFill>
                <a:latin typeface="Fira Sans"/>
                <a:ea typeface="Lucida Grande"/>
              </a:rPr>
              <a:t>+7</a:t>
            </a:r>
            <a:r>
              <a:rPr lang="ru-RU" sz="1700" spc="-4" dirty="0">
                <a:solidFill>
                  <a:srgbClr val="002060"/>
                </a:solidFill>
                <a:latin typeface="Fira Sans"/>
                <a:ea typeface="Lucida Grande"/>
              </a:rPr>
              <a:t> </a:t>
            </a:r>
            <a:r>
              <a:rPr lang="ru-RU" sz="1700" spc="-1" dirty="0">
                <a:solidFill>
                  <a:srgbClr val="002060"/>
                </a:solidFill>
                <a:latin typeface="Fira Sans"/>
                <a:ea typeface="Lucida Grande"/>
              </a:rPr>
              <a:t>(495)</a:t>
            </a:r>
            <a:r>
              <a:rPr lang="ru-RU" sz="1700" spc="-12" dirty="0">
                <a:solidFill>
                  <a:srgbClr val="002060"/>
                </a:solidFill>
                <a:latin typeface="Fira Sans"/>
                <a:ea typeface="Lucida Grande"/>
              </a:rPr>
              <a:t> </a:t>
            </a:r>
            <a:r>
              <a:rPr lang="ru-RU" sz="1700" spc="-1" dirty="0">
                <a:solidFill>
                  <a:srgbClr val="002060"/>
                </a:solidFill>
                <a:latin typeface="Fira Sans"/>
                <a:ea typeface="Lucida Grande"/>
              </a:rPr>
              <a:t>225</a:t>
            </a:r>
            <a:r>
              <a:rPr lang="ru-RU" sz="1700" spc="-4" dirty="0">
                <a:solidFill>
                  <a:srgbClr val="002060"/>
                </a:solidFill>
                <a:latin typeface="Fira Sans"/>
                <a:ea typeface="Lucida Grande"/>
              </a:rPr>
              <a:t> </a:t>
            </a:r>
            <a:r>
              <a:rPr lang="ru-RU" sz="1700" spc="-1" dirty="0">
                <a:solidFill>
                  <a:srgbClr val="002060"/>
                </a:solidFill>
                <a:latin typeface="Fira Sans"/>
                <a:ea typeface="Lucida Grande"/>
              </a:rPr>
              <a:t>6283 (доб. 116)</a:t>
            </a:r>
            <a:endParaRPr lang="ru-RU" sz="1700" spc="-1" dirty="0">
              <a:latin typeface="Fira Sans"/>
            </a:endParaRPr>
          </a:p>
          <a:p>
            <a:pPr marL="12600">
              <a:lnSpc>
                <a:spcPct val="100000"/>
              </a:lnSpc>
            </a:pPr>
            <a:endParaRPr lang="ru-RU" sz="1700" b="0" strike="noStrike" spc="-4" dirty="0">
              <a:solidFill>
                <a:srgbClr val="002060"/>
              </a:solidFill>
              <a:latin typeface="Fira Sans"/>
              <a:ea typeface="Lucida Grande"/>
            </a:endParaRPr>
          </a:p>
          <a:p>
            <a:pPr marL="12600">
              <a:lnSpc>
                <a:spcPct val="100000"/>
              </a:lnSpc>
            </a:pPr>
            <a:endParaRPr lang="ru-RU" sz="1700" spc="-4" dirty="0">
              <a:solidFill>
                <a:srgbClr val="002060"/>
              </a:solidFill>
              <a:latin typeface="Fira Sans"/>
            </a:endParaRPr>
          </a:p>
          <a:p>
            <a:pPr marL="12600">
              <a:lnSpc>
                <a:spcPct val="100000"/>
              </a:lnSpc>
            </a:pPr>
            <a:r>
              <a:rPr lang="ru-RU" sz="1700" b="0" strike="noStrike" spc="-4" dirty="0" err="1">
                <a:solidFill>
                  <a:srgbClr val="002060"/>
                </a:solidFill>
                <a:latin typeface="Fira Sans"/>
              </a:rPr>
              <a:t>Телеграм</a:t>
            </a:r>
            <a:r>
              <a:rPr lang="ru-RU" sz="1700" b="0" strike="noStrike" spc="-4" dirty="0">
                <a:solidFill>
                  <a:srgbClr val="002060"/>
                </a:solidFill>
                <a:latin typeface="Fira Sans"/>
              </a:rPr>
              <a:t>-канал «Ближневосточный калейдоскоп»: </a:t>
            </a:r>
            <a:r>
              <a:rPr lang="en-US" sz="1700" spc="-4" dirty="0">
                <a:solidFill>
                  <a:srgbClr val="002060"/>
                </a:solidFill>
                <a:latin typeface="Fira Sans"/>
              </a:rPr>
              <a:t>https://t.me/mena_kaleidoscope</a:t>
            </a:r>
            <a:endParaRPr lang="ru-RU" sz="1700" b="0" strike="noStrike" spc="-1" dirty="0">
              <a:latin typeface="Fira Sans"/>
            </a:endParaRPr>
          </a:p>
          <a:p>
            <a:pPr>
              <a:lnSpc>
                <a:spcPct val="100000"/>
              </a:lnSpc>
            </a:pPr>
            <a:endParaRPr lang="ru-RU" sz="1700" b="0" strike="noStrike" spc="-1" dirty="0">
              <a:latin typeface="Fira Sans"/>
            </a:endParaRPr>
          </a:p>
        </p:txBody>
      </p:sp>
      <p:sp>
        <p:nvSpPr>
          <p:cNvPr id="4" name="CustomShape 1"/>
          <p:cNvSpPr/>
          <p:nvPr/>
        </p:nvSpPr>
        <p:spPr>
          <a:xfrm>
            <a:off x="4669113" y="4365104"/>
            <a:ext cx="4248472" cy="102895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>
              <a:lnSpc>
                <a:spcPts val="1939"/>
              </a:lnSpc>
            </a:pPr>
            <a:endParaRPr lang="ru-RU" sz="1700" spc="-1" dirty="0">
              <a:solidFill>
                <a:srgbClr val="002060"/>
              </a:solidFill>
              <a:latin typeface="Fira Sans"/>
              <a:ea typeface="Lucida Grande"/>
            </a:endParaRPr>
          </a:p>
          <a:p>
            <a:pPr marL="12600">
              <a:lnSpc>
                <a:spcPts val="1939"/>
              </a:lnSpc>
            </a:pPr>
            <a:endParaRPr lang="ru-RU" sz="1700" spc="-1" dirty="0">
              <a:solidFill>
                <a:srgbClr val="002060"/>
              </a:solidFill>
              <a:latin typeface="Fira Sans"/>
              <a:ea typeface="Lucida Grande"/>
            </a:endParaRPr>
          </a:p>
          <a:p>
            <a:pPr marL="12600">
              <a:lnSpc>
                <a:spcPts val="1939"/>
              </a:lnSpc>
            </a:pPr>
            <a:endParaRPr lang="ru-RU" sz="1700" spc="-1" dirty="0">
              <a:solidFill>
                <a:srgbClr val="002060"/>
              </a:solidFill>
              <a:latin typeface="Fira Sans"/>
              <a:ea typeface="Lucida Grande"/>
            </a:endParaRPr>
          </a:p>
          <a:p>
            <a:pPr marL="12600">
              <a:lnSpc>
                <a:spcPts val="1939"/>
              </a:lnSpc>
            </a:pPr>
            <a:r>
              <a:rPr lang="ru-RU" sz="1700" spc="-1" dirty="0">
                <a:solidFill>
                  <a:srgbClr val="002060"/>
                </a:solidFill>
                <a:latin typeface="Fira Sans"/>
                <a:ea typeface="Lucida Grande"/>
              </a:rPr>
              <a:t>Подписаться на рассылку: </a:t>
            </a:r>
            <a:r>
              <a:rPr lang="en-US" sz="1700" spc="-1" dirty="0">
                <a:solidFill>
                  <a:srgbClr val="002060"/>
                </a:solidFill>
                <a:latin typeface="Fira Sans"/>
                <a:ea typeface="Lucida Grande"/>
              </a:rPr>
              <a:t>https://russiancouncil.ru/profile/subscription/</a:t>
            </a:r>
            <a:endParaRPr lang="ru-RU" sz="1700" b="0" strike="noStrike" spc="-1" dirty="0">
              <a:latin typeface="Fira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F6FC6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10445</TotalTime>
  <Words>386</Words>
  <Application>Microsoft Office PowerPoint</Application>
  <PresentationFormat>Экран (4:3)</PresentationFormat>
  <Paragraphs>59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7" baseType="lpstr">
      <vt:lpstr>Arial</vt:lpstr>
      <vt:lpstr>Calibri</vt:lpstr>
      <vt:lpstr>DejaVu Sans</vt:lpstr>
      <vt:lpstr>Fira Sans</vt:lpstr>
      <vt:lpstr>Lucida Grande</vt:lpstr>
      <vt:lpstr>Symbol</vt:lpstr>
      <vt:lpstr>Times New Roman</vt:lpstr>
      <vt:lpstr>Wingdings</vt:lpstr>
      <vt:lpstr>Office Theme</vt:lpstr>
      <vt:lpstr>Office Theme</vt:lpstr>
      <vt:lpstr>Презентация PowerPoint</vt:lpstr>
      <vt:lpstr>Российский совет по международным делам</vt:lpstr>
      <vt:lpstr>Страны члены Организации исламского сотрудничество и наблюдатели</vt:lpstr>
      <vt:lpstr>SWOT-анализ экономических возможностей России на Ближнем Востоке и в Северной Африке</vt:lpstr>
      <vt:lpstr>Риски и угрозы</vt:lpstr>
      <vt:lpstr>Возможности России на фоне социально-экономических проблем арабских стран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Корпоративная социальная ответственность на сайте компании</dc:title>
  <dc:creator>Елена Карпинская</dc:creator>
  <cp:lastModifiedBy>Евтеева Марина Сергеевна</cp:lastModifiedBy>
  <cp:revision>467</cp:revision>
  <cp:lastPrinted>2018-10-22T16:02:19Z</cp:lastPrinted>
  <dcterms:created xsi:type="dcterms:W3CDTF">2018-05-31T15:45:23Z</dcterms:created>
  <dcterms:modified xsi:type="dcterms:W3CDTF">2023-06-27T07:33:09Z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reated">
    <vt:filetime>2017-09-04T00:00:00Z</vt:filetime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astSaved">
    <vt:filetime>2018-05-31T00:00:00Z</vt:filetime>
  </property>
  <property fmtid="{D5CDD505-2E9C-101B-9397-08002B2CF9AE}" pid="7" name="LinksUpToDate">
    <vt:bool>false</vt:bool>
  </property>
  <property fmtid="{D5CDD505-2E9C-101B-9397-08002B2CF9AE}" pid="8" name="MMClips">
    <vt:i4>0</vt:i4>
  </property>
  <property fmtid="{D5CDD505-2E9C-101B-9397-08002B2CF9AE}" pid="9" name="Notes">
    <vt:i4>14</vt:i4>
  </property>
  <property fmtid="{D5CDD505-2E9C-101B-9397-08002B2CF9AE}" pid="10" name="PresentationFormat">
    <vt:lpwstr>Экран (4:3)</vt:lpwstr>
  </property>
  <property fmtid="{D5CDD505-2E9C-101B-9397-08002B2CF9AE}" pid="11" name="ScaleCrop">
    <vt:bool>false</vt:bool>
  </property>
  <property fmtid="{D5CDD505-2E9C-101B-9397-08002B2CF9AE}" pid="12" name="ShareDoc">
    <vt:bool>false</vt:bool>
  </property>
  <property fmtid="{D5CDD505-2E9C-101B-9397-08002B2CF9AE}" pid="13" name="Slides">
    <vt:i4>17</vt:i4>
  </property>
</Properties>
</file>