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684" r:id="rId3"/>
    <p:sldId id="375" r:id="rId4"/>
    <p:sldId id="632" r:id="rId5"/>
    <p:sldId id="675" r:id="rId6"/>
    <p:sldId id="638" r:id="rId7"/>
    <p:sldId id="383" r:id="rId8"/>
    <p:sldId id="663" r:id="rId9"/>
    <p:sldId id="432" r:id="rId10"/>
    <p:sldId id="676" r:id="rId11"/>
    <p:sldId id="639" r:id="rId12"/>
    <p:sldId id="646" r:id="rId13"/>
    <p:sldId id="411" r:id="rId14"/>
    <p:sldId id="642" r:id="rId15"/>
    <p:sldId id="644" r:id="rId16"/>
    <p:sldId id="649" r:id="rId17"/>
    <p:sldId id="650" r:id="rId18"/>
    <p:sldId id="419" r:id="rId19"/>
    <p:sldId id="637" r:id="rId20"/>
    <p:sldId id="653" r:id="rId21"/>
    <p:sldId id="659" r:id="rId22"/>
    <p:sldId id="425" r:id="rId23"/>
    <p:sldId id="426" r:id="rId24"/>
    <p:sldId id="686" r:id="rId25"/>
    <p:sldId id="685" r:id="rId26"/>
    <p:sldId id="324" r:id="rId27"/>
    <p:sldId id="647" r:id="rId28"/>
    <p:sldId id="664" r:id="rId29"/>
    <p:sldId id="618" r:id="rId30"/>
    <p:sldId id="273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HNIaEVLDzyX46KLzBUnsr+Nsn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6E5"/>
    <a:srgbClr val="000000"/>
    <a:srgbClr val="FF9933"/>
    <a:srgbClr val="4985AA"/>
    <a:srgbClr val="FFFFFF"/>
    <a:srgbClr val="122F4D"/>
    <a:srgbClr val="1F5382"/>
    <a:srgbClr val="B9B9B9"/>
    <a:srgbClr val="BFD7DD"/>
    <a:srgbClr val="5D7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EC1D5EFF-531B-4F1D-B13A-B1F95438A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D7572BD2-7B96-4A30-8C76-F7EF3561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4199E40A-0611-4C9D-93AB-23837EE64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3754C3-4346-47E2-8EE1-93BC736A3D7D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5E636737-52EB-46C3-9E91-3238F24196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A7E1E3C7-2C7F-4491-8AF2-6E36B866A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CB625E31-E3B9-4C5F-B7F1-7FDD793B1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D7F2A-7E8B-4A1F-9611-9228AB9AFAAC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0E82ACA9-7EEE-4038-ADA5-F195F319B4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6D90B524-794A-4DA1-A7BD-14F9A4AD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D17658E2-4E68-4B09-BCE1-67833A41A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79DF2D-90A2-4BC4-85DA-B2EDC7993DE7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78807737-E419-454B-BCF4-D7E4B4983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D4EDF9A7-7EAD-4C35-8A32-2F68DE193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533D9EB4-5977-4D58-8460-78A0C2952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669CAF-B2FD-4E92-BB94-386A971C9A7E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326EDDE0-E67A-41D8-876E-19021996C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DBD03FC9-A04E-41BC-8844-9442C926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1E070857-3F88-407E-AE0D-2DCD16EB9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5FBB50-B4D2-45B3-9A77-F950D5796AFB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A7EFE302-44EA-4C70-90A0-DBA1677609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5C8CEE5A-566E-4012-B198-D3B7915CB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7828C25E-E874-4726-AABA-9B30F8881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6B7A57-0D65-4918-B0D7-0518BB918E22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9C76FDE4-C2F1-49CF-9A7C-F767C4193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7F9E49F9-AC93-4570-8C20-1BD72CAB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CD41919A-65CE-47AF-A9E6-73D8F1383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BAA663-DA0D-4D04-ABDE-F18658C9B2BF}" type="slidenum">
              <a:rPr lang="ru-RU" altLang="ru-RU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310A5BE6-1261-430E-A2BB-D06AA9447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151975A0-971A-4A9F-9634-F717BBE2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8CFA1D2A-BC77-4E9E-AFCC-74F503637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2D372-B6EA-4CFA-B94A-62198009546F}" type="slidenum">
              <a:rPr lang="ru-RU" altLang="ru-RU"/>
              <a:pPr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id="{FD6748BB-6BA7-4D32-8D8F-D0D26920CC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id="{0B2BD043-DC6B-417A-BE41-84153F78B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3254C7E5-8C3E-4D0E-B431-2D9BD3F07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3B9C64-D3DD-4DFD-890D-462C69B0F875}" type="slidenum">
              <a:rPr lang="ru-RU" altLang="ru-RU"/>
              <a:pPr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80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429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D2F09166-FE8A-44F2-87C5-3A4016D2C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E2D22367-85E6-4938-B98A-4603FF2B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DA4E8F40-F302-4539-B6D0-7C4715646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FEA427-57DD-4D2A-8966-0EAA7F3FB3CA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27C2249B-3F5A-45C2-89F5-466681EF3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BA5681BC-3D73-4C3E-B139-9C34599A5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7C289E69-5B4E-4E4B-AF66-5D112AECE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7F083B-E74D-404E-9ECE-03598A944284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CFCFE4C4-D62B-40C8-BE4D-0546DF5121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7301E271-2291-4E4A-B983-5AF9D3EE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19A67D9C-FCF0-4C04-B4FB-BD0DAFCF4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2D387-41DA-409D-9DC1-7B63C0589FBA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DBA60129-7552-40A8-94D2-1E4F55D0F1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23C772E3-C322-4AAB-A5EA-6DE1260F1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675CBE0E-151E-4DC6-A883-F91D31105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D5CF5-A0AC-4F74-B0DB-FB8CE39F99CA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12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45FDAA65-994A-45CB-AD28-712DE5E6F6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E50F2407-0670-42AA-9D2A-B5B837CBA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7BBEF273-BA5D-4117-9974-850B81913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46892-3737-4DB3-A59D-F059C970E943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B5C7B6A4-EF41-4DDC-88C5-0BB06B6A2D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49465530-89EC-43D6-BB16-CEFAE496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10C0C809-AF5F-408B-9F59-46D7A5EE8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98F106-E24C-4323-9321-4CDDD07C0BF9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644310EE-1E82-4FBB-A076-3970CFA42C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8953CDF3-D01E-4682-90E3-FCE82BFEF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BA1E5C35-E526-41FE-89A3-AF2417AB5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CAB44C-FB38-481B-A158-788E7AE64A95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D522BFAB-24BE-C847-643F-6FB36254B9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FB32B207-E6A5-B69E-B8BB-446ADBA8732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mprof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991544" y="1801905"/>
            <a:ext cx="9144000" cy="131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ru-RU" sz="3600" b="1" dirty="0">
                <a:solidFill>
                  <a:srgbClr val="122F4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Процессное и проектное управление - где границы и в чем польза.</a:t>
            </a:r>
            <a:endParaRPr sz="3600" b="1" dirty="0">
              <a:solidFill>
                <a:srgbClr val="122F4D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7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121565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4C0155BA-473C-1401-E589-058E36F3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728" y="4077072"/>
            <a:ext cx="60478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122F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Лев Вячеслав Владимирович</a:t>
            </a:r>
            <a:r>
              <a:rPr lang="ru-RU" altLang="ru-RU" sz="3600" b="1" dirty="0">
                <a:solidFill>
                  <a:srgbClr val="122F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.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122F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инженер ПГС, кандидат экономических наук,</a:t>
            </a:r>
            <a:endParaRPr lang="en-US" altLang="ru-RU" sz="2000" dirty="0">
              <a:solidFill>
                <a:srgbClr val="122F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122F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сертифицированный консультант по управлению (стандарт </a:t>
            </a:r>
            <a:r>
              <a:rPr lang="en-US" altLang="ru-RU" sz="2000" dirty="0">
                <a:solidFill>
                  <a:srgbClr val="122F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ICMCI)</a:t>
            </a:r>
            <a:endParaRPr lang="ru-RU" altLang="ru-RU" sz="2000" dirty="0">
              <a:solidFill>
                <a:srgbClr val="122F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B1840-59E6-497A-BE2E-1B5727E1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357" y="373473"/>
            <a:ext cx="5613810" cy="55554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22F4D"/>
                </a:solidFill>
              </a:rPr>
              <a:t>Где процессы и где проекты ???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E4A4B7-2E4F-40AE-A9A6-79F08247C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AF2C-2037-4956-8A9E-2272DB436459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C3E745-2C46-43F4-8290-BCBD8BF7C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700808"/>
            <a:ext cx="1848255" cy="39786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3A8D3E-D08D-402B-9A2C-E5E94BA63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348880"/>
            <a:ext cx="942334" cy="2855342"/>
          </a:xfrm>
          <a:prstGeom prst="rect">
            <a:avLst/>
          </a:prstGeom>
        </p:spPr>
      </p:pic>
      <p:pic>
        <p:nvPicPr>
          <p:cNvPr id="3" name="Google Shape;93;p2">
            <a:extLst>
              <a:ext uri="{FF2B5EF4-FFF2-40B4-BE49-F238E27FC236}">
                <a16:creationId xmlns:a16="http://schemas.microsoft.com/office/drawing/2014/main" id="{598ECF73-6294-AFF3-9B4E-2D16E6FAE2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2">
            <a:extLst>
              <a:ext uri="{FF2B5EF4-FFF2-40B4-BE49-F238E27FC236}">
                <a16:creationId xmlns:a16="http://schemas.microsoft.com/office/drawing/2014/main" id="{FB169F6D-AC90-CB1D-EAD4-E7EEE3C2EA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7B3EFE-11DD-00F6-4CDC-065CEFFF3134}"/>
              </a:ext>
            </a:extLst>
          </p:cNvPr>
          <p:cNvSpPr txBox="1">
            <a:spLocks/>
          </p:cNvSpPr>
          <p:nvPr/>
        </p:nvSpPr>
        <p:spPr>
          <a:xfrm>
            <a:off x="5519936" y="6096013"/>
            <a:ext cx="3672408" cy="55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i="1" dirty="0">
                <a:solidFill>
                  <a:srgbClr val="122F4D"/>
                </a:solidFill>
              </a:rPr>
              <a:t>Почему это важно?</a:t>
            </a:r>
          </a:p>
        </p:txBody>
      </p:sp>
    </p:spTree>
    <p:extLst>
      <p:ext uri="{BB962C8B-B14F-4D97-AF65-F5344CB8AC3E}">
        <p14:creationId xmlns:p14="http://schemas.microsoft.com/office/powerpoint/2010/main" val="342801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98448-6A71-4792-820D-C2C71E7C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106787"/>
            <a:ext cx="2158317" cy="431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ru-RU" sz="2400" b="1" dirty="0">
                <a:solidFill>
                  <a:schemeClr val="bg2">
                    <a:lumMod val="75000"/>
                  </a:schemeClr>
                </a:solidFill>
              </a:rPr>
              <a:t>PMBOK6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A56BF5F1-C1DC-4713-9703-E66336564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39109-8EAD-4039-BF96-F404967AAE5B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pic>
        <p:nvPicPr>
          <p:cNvPr id="23556" name="Рисунок 5">
            <a:extLst>
              <a:ext uri="{FF2B5EF4-FFF2-40B4-BE49-F238E27FC236}">
                <a16:creationId xmlns:a16="http://schemas.microsoft.com/office/drawing/2014/main" id="{21FAD749-AB18-4F8D-9721-A6F6ED760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11175"/>
            <a:ext cx="781685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6">
            <a:extLst>
              <a:ext uri="{FF2B5EF4-FFF2-40B4-BE49-F238E27FC236}">
                <a16:creationId xmlns:a16="http://schemas.microsoft.com/office/drawing/2014/main" id="{56111C08-DD3D-494E-9FA9-885D6D870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11175"/>
            <a:ext cx="781685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7">
            <a:extLst>
              <a:ext uri="{FF2B5EF4-FFF2-40B4-BE49-F238E27FC236}">
                <a16:creationId xmlns:a16="http://schemas.microsoft.com/office/drawing/2014/main" id="{271021DE-CA44-4E11-A5BF-5AAEA41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23" y="703262"/>
            <a:ext cx="781685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>
            <a:extLst>
              <a:ext uri="{FF2B5EF4-FFF2-40B4-BE49-F238E27FC236}">
                <a16:creationId xmlns:a16="http://schemas.microsoft.com/office/drawing/2014/main" id="{B97ECD05-377E-4D82-8BC2-F9878A486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48AF2-67B5-4315-AE23-B2B8B7B963E1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FC08E2F-479D-4E5D-AF69-C4478EF6E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1784" y="286619"/>
            <a:ext cx="82804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700" b="1" dirty="0">
                <a:solidFill>
                  <a:srgbClr val="122F4D"/>
                </a:solidFill>
              </a:rPr>
              <a:t>Стратегия организации</a:t>
            </a:r>
            <a:r>
              <a:rPr lang="en-US" altLang="ru-RU" sz="2700" b="1" dirty="0">
                <a:solidFill>
                  <a:srgbClr val="122F4D"/>
                </a:solidFill>
              </a:rPr>
              <a:t>.  (ISO 21500-2012)</a:t>
            </a:r>
            <a:br>
              <a:rPr lang="ru-RU" altLang="ru-RU" sz="2000" dirty="0"/>
            </a:br>
            <a:endParaRPr lang="ru-RU" altLang="ru-RU" sz="2000" dirty="0"/>
          </a:p>
        </p:txBody>
      </p:sp>
      <p:pic>
        <p:nvPicPr>
          <p:cNvPr id="25604" name="Picture 4" descr="e7f230">
            <a:extLst>
              <a:ext uri="{FF2B5EF4-FFF2-40B4-BE49-F238E27FC236}">
                <a16:creationId xmlns:a16="http://schemas.microsoft.com/office/drawing/2014/main" id="{FB72FBB3-FDD9-4427-AE75-3200A947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2997200"/>
            <a:ext cx="84026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C3A44B95-7E59-42FC-B68E-EEC6656A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268413"/>
            <a:ext cx="8243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403A35EF-C639-4F8D-A84F-731B680F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196975"/>
            <a:ext cx="77041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/>
              <a:t>Организации утверждают стратегию основанную на миссии, видении и политике. Проекты, обычно подчинены стратегическим целям.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>
            <a:extLst>
              <a:ext uri="{FF2B5EF4-FFF2-40B4-BE49-F238E27FC236}">
                <a16:creationId xmlns:a16="http://schemas.microsoft.com/office/drawing/2014/main" id="{5648A2E0-FF6A-4B9A-BBD7-740D2844F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F6693D-FD6F-454C-808C-FFE185C69E8F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322251A-8E9B-449C-9D2B-F218AF5B6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39502" y="252884"/>
            <a:ext cx="7813081" cy="431800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>
                <a:solidFill>
                  <a:srgbClr val="122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Концепция управления проектами </a:t>
            </a:r>
            <a:r>
              <a:rPr lang="ru-RU" sz="2700" b="1" dirty="0">
                <a:solidFill>
                  <a:srgbClr val="122F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 21500</a:t>
            </a:r>
            <a:br>
              <a:rPr lang="ru-RU" altLang="ru-RU" sz="2000" dirty="0"/>
            </a:br>
            <a:endParaRPr lang="ru-RU" altLang="ru-RU" sz="2000" dirty="0"/>
          </a:p>
        </p:txBody>
      </p:sp>
      <p:pic>
        <p:nvPicPr>
          <p:cNvPr id="22532" name="Picture 4" descr="eb3fdf">
            <a:extLst>
              <a:ext uri="{FF2B5EF4-FFF2-40B4-BE49-F238E27FC236}">
                <a16:creationId xmlns:a16="http://schemas.microsoft.com/office/drawing/2014/main" id="{AEC3E1B0-11D1-4192-9CF1-1153A872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30770"/>
            <a:ext cx="8784976" cy="549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>
            <a:extLst>
              <a:ext uri="{FF2B5EF4-FFF2-40B4-BE49-F238E27FC236}">
                <a16:creationId xmlns:a16="http://schemas.microsoft.com/office/drawing/2014/main" id="{BE42482A-9AF8-489C-B2AE-BAD5C5EBF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36EE6C-091C-4F24-AF0C-1ED12ED5D4A2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pic>
        <p:nvPicPr>
          <p:cNvPr id="27651" name="Рисунок 5">
            <a:extLst>
              <a:ext uri="{FF2B5EF4-FFF2-40B4-BE49-F238E27FC236}">
                <a16:creationId xmlns:a16="http://schemas.microsoft.com/office/drawing/2014/main" id="{7555B751-0876-4821-A5B6-8CC0418CD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833642"/>
            <a:ext cx="5610845" cy="586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Заголовок 1">
            <a:extLst>
              <a:ext uri="{FF2B5EF4-FFF2-40B4-BE49-F238E27FC236}">
                <a16:creationId xmlns:a16="http://schemas.microsoft.com/office/drawing/2014/main" id="{DAC24E58-24D8-4BE6-8772-631F8EAE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394" y="44624"/>
            <a:ext cx="1584325" cy="431800"/>
          </a:xfrm>
        </p:spPr>
        <p:txBody>
          <a:bodyPr>
            <a:normAutofit/>
          </a:bodyPr>
          <a:lstStyle/>
          <a:p>
            <a:r>
              <a:rPr lang="en-US" altLang="ru-RU" sz="2400" b="1" dirty="0">
                <a:solidFill>
                  <a:srgbClr val="122F4D"/>
                </a:solidFill>
              </a:rPr>
              <a:t>PMBOK6</a:t>
            </a:r>
            <a:endParaRPr lang="ru-RU" altLang="ru-RU" sz="2400" b="1" dirty="0">
              <a:solidFill>
                <a:srgbClr val="122F4D"/>
              </a:solidFill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71405FA-9019-4154-764C-485439E000B5}"/>
              </a:ext>
            </a:extLst>
          </p:cNvPr>
          <p:cNvSpPr txBox="1">
            <a:spLocks/>
          </p:cNvSpPr>
          <p:nvPr/>
        </p:nvSpPr>
        <p:spPr>
          <a:xfrm>
            <a:off x="7739863" y="2973781"/>
            <a:ext cx="3816424" cy="372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интеграцией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 Управление содержанием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расписанием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стоимостью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качеством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ресурсами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коммуникациями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расписанием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рисками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закупками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400" dirty="0"/>
              <a:t>Управление заинтересованными </a:t>
            </a:r>
          </a:p>
          <a:p>
            <a:pPr marL="0" indent="0">
              <a:buFont typeface="Arial"/>
              <a:buNone/>
            </a:pPr>
            <a:r>
              <a:rPr lang="ru-RU" altLang="ru-RU" sz="1400" dirty="0"/>
              <a:t>     сторонами проекта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C8FD2-6974-EF59-761E-66F49E1C7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89" y="598869"/>
            <a:ext cx="1499847" cy="1806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4BBE6F-ACE6-0ACC-9E88-C4175BC49554}"/>
              </a:ext>
            </a:extLst>
          </p:cNvPr>
          <p:cNvSpPr txBox="1"/>
          <p:nvPr/>
        </p:nvSpPr>
        <p:spPr>
          <a:xfrm>
            <a:off x="7968208" y="252798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 областей знания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>
            <a:extLst>
              <a:ext uri="{FF2B5EF4-FFF2-40B4-BE49-F238E27FC236}">
                <a16:creationId xmlns:a16="http://schemas.microsoft.com/office/drawing/2014/main" id="{A29872F0-5D68-48D7-B97B-BD91CAA8DE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F5166D-41A6-4CB3-AC96-789C221A7B72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pic>
        <p:nvPicPr>
          <p:cNvPr id="29699" name="Рисунок 2">
            <a:extLst>
              <a:ext uri="{FF2B5EF4-FFF2-40B4-BE49-F238E27FC236}">
                <a16:creationId xmlns:a16="http://schemas.microsoft.com/office/drawing/2014/main" id="{7A4736CA-90C6-442F-95FA-7E2BD9E75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9" y="396875"/>
            <a:ext cx="79994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1">
            <a:extLst>
              <a:ext uri="{FF2B5EF4-FFF2-40B4-BE49-F238E27FC236}">
                <a16:creationId xmlns:a16="http://schemas.microsoft.com/office/drawing/2014/main" id="{6F426DAC-DD9D-4E98-9635-D77D69B2EAAC}"/>
              </a:ext>
            </a:extLst>
          </p:cNvPr>
          <p:cNvSpPr txBox="1">
            <a:spLocks/>
          </p:cNvSpPr>
          <p:nvPr/>
        </p:nvSpPr>
        <p:spPr bwMode="auto">
          <a:xfrm>
            <a:off x="8184232" y="180975"/>
            <a:ext cx="1584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122F4D"/>
                </a:solidFill>
              </a:rPr>
              <a:t>PMBOK6</a:t>
            </a:r>
            <a:endParaRPr lang="ru-RU" altLang="ru-RU" sz="2400" b="1" dirty="0">
              <a:solidFill>
                <a:srgbClr val="122F4D"/>
              </a:solidFill>
            </a:endParaRPr>
          </a:p>
        </p:txBody>
      </p:sp>
      <p:pic>
        <p:nvPicPr>
          <p:cNvPr id="2" name="Google Shape;86;p1">
            <a:extLst>
              <a:ext uri="{FF2B5EF4-FFF2-40B4-BE49-F238E27FC236}">
                <a16:creationId xmlns:a16="http://schemas.microsoft.com/office/drawing/2014/main" id="{514153A3-206B-3CA0-9C5F-12173A224A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3028243" y="3028247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7;p1">
            <a:extLst>
              <a:ext uri="{FF2B5EF4-FFF2-40B4-BE49-F238E27FC236}">
                <a16:creationId xmlns:a16="http://schemas.microsoft.com/office/drawing/2014/main" id="{92E98B44-2D2E-C8AA-B81F-D19B3321B7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758" y="121565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D177AC4B-D798-446F-93E3-9474007B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04" y="888352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122F4D"/>
                </a:solidFill>
              </a:rPr>
              <a:t>Границы применения. Возможности и ограничения. </a:t>
            </a: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36C1F944-A6A7-4116-8B41-751E8C949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93891E-02D7-409A-A65A-9C30A10C2BAA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59341-C2D7-44F1-902E-B1BA1EF87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2924945"/>
            <a:ext cx="2397035" cy="2432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>
            <a:extLst>
              <a:ext uri="{FF2B5EF4-FFF2-40B4-BE49-F238E27FC236}">
                <a16:creationId xmlns:a16="http://schemas.microsoft.com/office/drawing/2014/main" id="{58E62C7A-9D92-447E-B887-116C07558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EBCAF6-D003-4487-8C40-A79FFC0BAD60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331E342-BA30-445E-B002-63892E816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5760" y="266701"/>
            <a:ext cx="6769968" cy="414336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122F4D"/>
                </a:solidFill>
              </a:rPr>
              <a:t>Что можно сделать, пути решения ?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9A871A0-4D77-4D64-92DF-CCF5FD4AA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448" y="1340768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dirty="0"/>
              <a:t>В строительстве (да, и в </a:t>
            </a:r>
            <a:r>
              <a:rPr lang="en-US" altLang="ru-RU" sz="2400" dirty="0"/>
              <a:t>IT)</a:t>
            </a:r>
            <a:r>
              <a:rPr lang="ru-RU" altLang="ru-RU" sz="2400" dirty="0"/>
              <a:t> вопросы управления объектами строительства (проектами) являются основной деятельностью, а это одновременно и вопросы процессного управления.</a:t>
            </a:r>
          </a:p>
        </p:txBody>
      </p:sp>
      <p:pic>
        <p:nvPicPr>
          <p:cNvPr id="33797" name="Picture 5" descr="J0078742">
            <a:extLst>
              <a:ext uri="{FF2B5EF4-FFF2-40B4-BE49-F238E27FC236}">
                <a16:creationId xmlns:a16="http://schemas.microsoft.com/office/drawing/2014/main" id="{8D5C6776-5A46-431A-B2F7-5613D93BA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710046"/>
            <a:ext cx="2880344" cy="26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>
            <a:extLst>
              <a:ext uri="{FF2B5EF4-FFF2-40B4-BE49-F238E27FC236}">
                <a16:creationId xmlns:a16="http://schemas.microsoft.com/office/drawing/2014/main" id="{0D9A60F8-F809-4E5B-8FDF-FC76782C0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02EB3B-3359-4C34-BB1A-1BDD1F82477D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95452F2-110F-4EB7-8880-6E5E1CECE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7688" y="46830"/>
            <a:ext cx="8568952" cy="759619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122F4D"/>
                </a:solidFill>
              </a:rPr>
              <a:t>Проблемы управления в строительстве и не только…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D229703-125A-4513-90E8-137AB6140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dirty="0"/>
              <a:t>Три основных цели «регулярных» проектов :</a:t>
            </a:r>
          </a:p>
          <a:p>
            <a:pPr>
              <a:buFontTx/>
              <a:buNone/>
            </a:pPr>
            <a:endParaRPr lang="ru-RU" alt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В срок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В пределах утвержденной сметы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Надлежащего качества</a:t>
            </a:r>
          </a:p>
          <a:p>
            <a:endParaRPr lang="ru-RU" altLang="ru-RU" dirty="0"/>
          </a:p>
          <a:p>
            <a:pPr>
              <a:buFontTx/>
              <a:buNone/>
            </a:pPr>
            <a:endParaRPr lang="ru-RU" altLang="ru-RU" dirty="0"/>
          </a:p>
          <a:p>
            <a:endParaRPr lang="ru-RU" altLang="ru-RU" dirty="0"/>
          </a:p>
        </p:txBody>
      </p:sp>
      <p:pic>
        <p:nvPicPr>
          <p:cNvPr id="35845" name="Picture 4" descr="bsnss_10">
            <a:extLst>
              <a:ext uri="{FF2B5EF4-FFF2-40B4-BE49-F238E27FC236}">
                <a16:creationId xmlns:a16="http://schemas.microsoft.com/office/drawing/2014/main" id="{32322E6D-2A31-4A80-973D-87F30C8C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4" y="4005264"/>
            <a:ext cx="3367087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DEF95-798F-4269-A24A-AC4FD155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260350"/>
            <a:ext cx="8280400" cy="431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                     </a:t>
            </a:r>
            <a:r>
              <a:rPr lang="ru-RU" sz="3100" b="1" dirty="0">
                <a:solidFill>
                  <a:schemeClr val="bg2">
                    <a:lumMod val="75000"/>
                  </a:schemeClr>
                </a:solidFill>
              </a:rPr>
              <a:t>Процессы и проекты.</a:t>
            </a: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332D899B-B124-4B1E-B984-0DA93498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004" y="1900245"/>
            <a:ext cx="9980355" cy="469740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/>
              <a:t>Сочетание стандартов, т.е. описание повторяющихся действий (процессного управления) и организационных стратегий/плана мероприятий</a:t>
            </a:r>
            <a:r>
              <a:rPr lang="ru-RU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000" dirty="0"/>
              <a:t>(проектного управления).</a:t>
            </a:r>
          </a:p>
          <a:p>
            <a:pPr marL="0" indent="0">
              <a:buNone/>
            </a:pP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u="sng" dirty="0"/>
              <a:t>Процессное управление </a:t>
            </a:r>
            <a:r>
              <a:rPr lang="ru-RU" altLang="ru-RU" sz="2000" dirty="0"/>
              <a:t>– там где </a:t>
            </a:r>
            <a:r>
              <a:rPr lang="ru-RU" altLang="ru-RU" sz="2000" b="1" i="1" u="sng" dirty="0">
                <a:solidFill>
                  <a:srgbClr val="FF9933"/>
                </a:solidFill>
              </a:rPr>
              <a:t>повторяющиеся </a:t>
            </a:r>
            <a:r>
              <a:rPr lang="ru-RU" altLang="ru-RU" sz="2000" dirty="0"/>
              <a:t>действия, возможные для улучшения. Основные вопросы: </a:t>
            </a:r>
            <a:r>
              <a:rPr lang="ru-RU" altLang="ru-RU" sz="2000" b="1" i="1" dirty="0">
                <a:solidFill>
                  <a:srgbClr val="FF9933"/>
                </a:solidFill>
              </a:rPr>
              <a:t>Как делать. Как взаимодействовать. Технология. Стандарты.</a:t>
            </a:r>
          </a:p>
          <a:p>
            <a:pPr marL="0" indent="0">
              <a:buNone/>
            </a:pP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u="sng" dirty="0"/>
              <a:t>Проектное управление </a:t>
            </a:r>
            <a:r>
              <a:rPr lang="ru-RU" altLang="ru-RU" sz="2000" dirty="0"/>
              <a:t>– набор </a:t>
            </a:r>
            <a:r>
              <a:rPr lang="ru-RU" altLang="ru-RU" sz="2000" b="1" i="1" u="sng" dirty="0">
                <a:solidFill>
                  <a:srgbClr val="FF9933"/>
                </a:solidFill>
              </a:rPr>
              <a:t>конкретных</a:t>
            </a:r>
            <a:r>
              <a:rPr lang="ru-RU" altLang="ru-RU" sz="2000" dirty="0"/>
              <a:t> мероприятий  (проектов) которые, дают наполнение – говорят </a:t>
            </a:r>
            <a:r>
              <a:rPr lang="ru-RU" altLang="ru-RU" sz="2000" b="1" i="1" dirty="0">
                <a:solidFill>
                  <a:srgbClr val="FF9933"/>
                </a:solidFill>
              </a:rPr>
              <a:t>что именно делать в конкретное время</a:t>
            </a:r>
            <a:r>
              <a:rPr lang="ru-RU" altLang="ru-RU" sz="2000" i="1" dirty="0">
                <a:solidFill>
                  <a:srgbClr val="FF9933"/>
                </a:solidFill>
              </a:rPr>
              <a:t>.</a:t>
            </a:r>
            <a:r>
              <a:rPr lang="ru-RU" altLang="ru-RU" sz="2000" dirty="0"/>
              <a:t> Они сами могут являться действиями по улучшению или мероприятиями по воплощению стратегии.</a:t>
            </a:r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C2C211FA-45EF-4B1C-9BEA-93E1C9FE1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D3E06-1163-4D38-9E9D-B22CA8900AEF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pic>
        <p:nvPicPr>
          <p:cNvPr id="37893" name="Рисунок 4">
            <a:extLst>
              <a:ext uri="{FF2B5EF4-FFF2-40B4-BE49-F238E27FC236}">
                <a16:creationId xmlns:a16="http://schemas.microsoft.com/office/drawing/2014/main" id="{1921A18A-57DD-46BC-A46E-9B51B223E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04664"/>
            <a:ext cx="2021959" cy="135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5520" y="980729"/>
            <a:ext cx="2697480" cy="246430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03912" y="980728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Лев Вячеслав Владимирович, к. э. н., СМС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ru-RU" sz="1600" dirty="0"/>
              <a:t>Управленческий опыт с 1992. В консалтинге с 2005.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ru-RU" sz="1600" dirty="0"/>
              <a:t>Специализация — процессное управление, формирование и реализация стратегии, управление качеством, </a:t>
            </a:r>
            <a:r>
              <a:rPr lang="ru-RU" sz="1600" dirty="0" err="1"/>
              <a:t>Lean</a:t>
            </a:r>
            <a:r>
              <a:rPr lang="ru-RU" sz="1600" dirty="0"/>
              <a:t>, TQM, организационные структуры, КПЭ.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ru-RU" sz="1600" dirty="0"/>
              <a:t>Подтвержденный  эффект — повышение годовой прибыли до 30%.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ru-RU" sz="1600" dirty="0"/>
              <a:t>Автор более  20 статей.  Выступления на международных конференциях.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30903-7148-03F9-B3B4-FD035BF2BA29}"/>
              </a:ext>
            </a:extLst>
          </p:cNvPr>
          <p:cNvSpPr txBox="1"/>
          <p:nvPr/>
        </p:nvSpPr>
        <p:spPr>
          <a:xfrm>
            <a:off x="1685045" y="4388949"/>
            <a:ext cx="5040559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строительство,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банковский сектор,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химическое производство,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гостиничный и ресторанный бизнес,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управление недвижимостью,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продуктовая и не продуктовая торговля,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4B03A-3D22-DAC9-5339-ACB6E1A44120}"/>
              </a:ext>
            </a:extLst>
          </p:cNvPr>
          <p:cNvSpPr txBox="1"/>
          <p:nvPr/>
        </p:nvSpPr>
        <p:spPr>
          <a:xfrm>
            <a:off x="4079776" y="3856878"/>
            <a:ext cx="42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Arial" panose="020B0604020202020204" pitchFamily="34" charset="0"/>
              </a:rPr>
              <a:t>Проекты осуществлялись в отраслях: </a:t>
            </a:r>
            <a:endParaRPr lang="ru-RU" sz="18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3EA1E-9566-0DA1-0DE9-8C5018DDDB71}"/>
              </a:ext>
            </a:extLst>
          </p:cNvPr>
          <p:cNvSpPr txBox="1"/>
          <p:nvPr/>
        </p:nvSpPr>
        <p:spPr>
          <a:xfrm>
            <a:off x="7104112" y="4388949"/>
            <a:ext cx="48965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оптовая и розничная торговля ГСМ,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электро-техническое производство,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производство косметики и ее продажи,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производство строительной керамики,</a:t>
            </a:r>
            <a:endParaRPr lang="ru-RU" sz="1800" b="0" i="0" u="none" strike="noStrike" dirty="0">
              <a:solidFill>
                <a:srgbClr val="229DD1"/>
              </a:solidFill>
              <a:effectLst/>
              <a:latin typeface="Roboto" panose="02000000000000000000" pitchFamily="2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нефтедобыча,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0" i="0" u="none" strike="noStrike" dirty="0">
                <a:solidFill>
                  <a:srgbClr val="2E3644"/>
                </a:solidFill>
                <a:effectLst/>
                <a:latin typeface="Roboto" panose="02000000000000000000" pitchFamily="2" charset="0"/>
              </a:rPr>
              <a:t>IT-сектор и пр.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47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E7DF267E-4BA3-4D5E-BFB9-A662BF55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116137"/>
            <a:ext cx="4320480" cy="543595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122F4D"/>
                </a:solidFill>
              </a:rPr>
              <a:t>Качество и процессы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8BACE-44F7-4155-AE05-15C933BA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28799"/>
            <a:ext cx="9577064" cy="469219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/>
              <a:t>Вопросы улучшения качества – это всегда процессное управление. </a:t>
            </a:r>
          </a:p>
          <a:p>
            <a:pPr marL="0" indent="0">
              <a:buNone/>
              <a:defRPr/>
            </a:pPr>
            <a:r>
              <a:rPr lang="ru-RU" sz="2000" dirty="0"/>
              <a:t> </a:t>
            </a:r>
            <a:r>
              <a:rPr lang="ru-RU" sz="2000" b="1" dirty="0">
                <a:solidFill>
                  <a:srgbClr val="FF9933"/>
                </a:solidFill>
              </a:rPr>
              <a:t>Почему ?</a:t>
            </a:r>
          </a:p>
          <a:p>
            <a:pPr marL="0" indent="0">
              <a:buNone/>
              <a:defRPr/>
            </a:pPr>
            <a:r>
              <a:rPr lang="ru-RU" sz="2000" dirty="0"/>
              <a:t>Вы рассматриваете повторяющийся процесс: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dirty="0"/>
              <a:t>Планируете действие.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dirty="0"/>
              <a:t>Производите действие/продукт/услугу;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dirty="0"/>
              <a:t>Оцениваете получившийся результат.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dirty="0"/>
              <a:t>Вносите необходимые коррективы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dirty="0"/>
              <a:t> и опять планируете действие…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ru-RU" dirty="0"/>
          </a:p>
          <a:p>
            <a:pPr marL="914400" lvl="2" indent="0">
              <a:buNone/>
              <a:defRPr/>
            </a:pPr>
            <a:r>
              <a:rPr lang="ru-RU" dirty="0"/>
              <a:t>Это цикл </a:t>
            </a:r>
            <a:r>
              <a:rPr lang="ru-RU" b="1" dirty="0" err="1"/>
              <a:t>Деминга-Шухарта</a:t>
            </a:r>
            <a:r>
              <a:rPr lang="ru-RU" b="1" dirty="0"/>
              <a:t>.</a:t>
            </a:r>
          </a:p>
          <a:p>
            <a:pPr marL="914400" lvl="2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sz="2000" dirty="0"/>
              <a:t>Улучшение – это всегда про повторение опыта, про его </a:t>
            </a:r>
            <a:r>
              <a:rPr lang="ru-RU" sz="2000" b="1" dirty="0">
                <a:solidFill>
                  <a:srgbClr val="FF9933"/>
                </a:solidFill>
              </a:rPr>
              <a:t>УЛУЧШЕНИЕ, </a:t>
            </a:r>
            <a:r>
              <a:rPr lang="ru-RU" sz="2000" b="1" dirty="0"/>
              <a:t>т.е. сделать что-то еще раз лучше.</a:t>
            </a:r>
            <a:r>
              <a:rPr lang="ru-RU" sz="2000" dirty="0"/>
              <a:t>  Это не про разовый уникальный процесс.</a:t>
            </a:r>
          </a:p>
          <a:p>
            <a:pPr marL="0" indent="0">
              <a:buNone/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33F1BC9E-065D-4F7A-9876-1A318D880C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1BF35E-EA45-4D28-B828-729E828D5B9C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1">
            <a:extLst>
              <a:ext uri="{FF2B5EF4-FFF2-40B4-BE49-F238E27FC236}">
                <a16:creationId xmlns:a16="http://schemas.microsoft.com/office/drawing/2014/main" id="{B5018913-96CE-44AC-9413-9F97A39C3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409C44-E0BF-4A25-A5E6-AECFE2D60303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pic>
        <p:nvPicPr>
          <p:cNvPr id="41987" name="Рисунок 2">
            <a:extLst>
              <a:ext uri="{FF2B5EF4-FFF2-40B4-BE49-F238E27FC236}">
                <a16:creationId xmlns:a16="http://schemas.microsoft.com/office/drawing/2014/main" id="{63B0DEDB-E6C4-489F-B9C8-C738C6DFE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703119"/>
            <a:ext cx="82042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Прямоугольник 3">
            <a:extLst>
              <a:ext uri="{FF2B5EF4-FFF2-40B4-BE49-F238E27FC236}">
                <a16:creationId xmlns:a16="http://schemas.microsoft.com/office/drawing/2014/main" id="{8AF20E5E-6EAF-4869-8BC7-98D2035A1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378" y="56536"/>
            <a:ext cx="824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22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 Системы менеджмента качества  по ИСО 9001:2015</a:t>
            </a:r>
          </a:p>
        </p:txBody>
      </p:sp>
      <p:sp>
        <p:nvSpPr>
          <p:cNvPr id="41989" name="TextBox 4">
            <a:extLst>
              <a:ext uri="{FF2B5EF4-FFF2-40B4-BE49-F238E27FC236}">
                <a16:creationId xmlns:a16="http://schemas.microsoft.com/office/drawing/2014/main" id="{57AC947B-E767-4859-AAE7-868936043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810" y="6484073"/>
            <a:ext cx="5473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/>
              <a:t>* </a:t>
            </a:r>
            <a:r>
              <a:rPr lang="ru-RU" altLang="ru-RU" sz="1200" dirty="0"/>
              <a:t>№ в скобках – разделы стандарта </a:t>
            </a:r>
            <a:r>
              <a:rPr lang="en-US" altLang="ru-RU" sz="1200" dirty="0"/>
              <a:t>ISO 9001-2015</a:t>
            </a:r>
            <a:endParaRPr lang="ru-RU" altLang="ru-RU" sz="1200" dirty="0"/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BECC9BB6-0098-0DA6-A7CC-6CE4E20282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3F716E42-9734-CE37-89D7-FB0A1D2F15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>
            <a:extLst>
              <a:ext uri="{FF2B5EF4-FFF2-40B4-BE49-F238E27FC236}">
                <a16:creationId xmlns:a16="http://schemas.microsoft.com/office/drawing/2014/main" id="{4123FF91-2471-A242-812B-330087495E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60730" y="-20315"/>
            <a:ext cx="6812575" cy="43180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122F4D"/>
                </a:solidFill>
              </a:rPr>
              <a:t>Определение и реализация стратегии компании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1D26579-8E12-7E2C-9CBB-770603CD1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621754"/>
            <a:ext cx="1584325" cy="1727200"/>
          </a:xfrm>
          <a:prstGeom prst="rect">
            <a:avLst/>
          </a:prstGeom>
          <a:solidFill>
            <a:srgbClr val="A8D6E5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>
                <a:latin typeface="Tahoma" pitchFamily="34" charset="0"/>
              </a:rPr>
              <a:t>Желания собственника,</a:t>
            </a:r>
          </a:p>
          <a:p>
            <a:pPr algn="ctr">
              <a:defRPr/>
            </a:pPr>
            <a:r>
              <a:rPr lang="ru-RU" b="1">
                <a:latin typeface="Tahoma" pitchFamily="34" charset="0"/>
              </a:rPr>
              <a:t>изложенные в терминах финансов и времени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7B516126-1797-2D69-C8C9-1FEC499CF96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0420" y="1295976"/>
            <a:ext cx="2592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Tahoma" panose="020B0604030504040204" pitchFamily="34" charset="0"/>
              </a:rPr>
              <a:t>Компания с</a:t>
            </a:r>
            <a:r>
              <a:rPr lang="en-US" altLang="ru-RU" b="1">
                <a:latin typeface="Tahoma" panose="020B0604030504040204" pitchFamily="34" charset="0"/>
              </a:rPr>
              <a:t> </a:t>
            </a:r>
            <a:r>
              <a:rPr lang="ru-RU" altLang="ru-RU" b="1">
                <a:latin typeface="Tahoma" panose="020B0604030504040204" pitchFamily="34" charset="0"/>
              </a:rPr>
              <a:t> «главным» собственником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39250B60-DABD-0756-6220-EF868A9D9854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2973550"/>
            <a:ext cx="2511426" cy="456500"/>
            <a:chOff x="567" y="2205"/>
            <a:chExt cx="1814" cy="182"/>
          </a:xfrm>
          <a:solidFill>
            <a:srgbClr val="A8D6E5"/>
          </a:solidFill>
        </p:grpSpPr>
        <p:sp>
          <p:nvSpPr>
            <p:cNvPr id="49158" name="Rectangle 6">
              <a:extLst>
                <a:ext uri="{FF2B5EF4-FFF2-40B4-BE49-F238E27FC236}">
                  <a16:creationId xmlns:a16="http://schemas.microsoft.com/office/drawing/2014/main" id="{20D54D28-5882-85DC-15FE-121DAE1B1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205"/>
              <a:ext cx="1814" cy="1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296" name="Text Box 7">
              <a:extLst>
                <a:ext uri="{FF2B5EF4-FFF2-40B4-BE49-F238E27FC236}">
                  <a16:creationId xmlns:a16="http://schemas.microsoft.com/office/drawing/2014/main" id="{435C2FE6-AAC4-686E-FC00-E5A767F74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6" y="2208"/>
              <a:ext cx="830" cy="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 dirty="0"/>
                <a:t>Видение</a:t>
              </a:r>
            </a:p>
          </p:txBody>
        </p:sp>
      </p:grpSp>
      <p:sp>
        <p:nvSpPr>
          <p:cNvPr id="49160" name="Rectangle 8">
            <a:extLst>
              <a:ext uri="{FF2B5EF4-FFF2-40B4-BE49-F238E27FC236}">
                <a16:creationId xmlns:a16="http://schemas.microsoft.com/office/drawing/2014/main" id="{86F200C2-0F50-7355-0AA4-3EBB1FC0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982117"/>
            <a:ext cx="576263" cy="4032250"/>
          </a:xfrm>
          <a:prstGeom prst="rect">
            <a:avLst/>
          </a:prstGeom>
          <a:solidFill>
            <a:srgbClr val="A8D6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r>
              <a:rPr lang="ru-RU" b="1">
                <a:latin typeface="Tahoma" pitchFamily="34" charset="0"/>
              </a:rPr>
              <a:t>Проверка на реализуемость: Рынок, Финансы, Производство, </a:t>
            </a:r>
            <a:r>
              <a:rPr lang="en-US" b="1">
                <a:latin typeface="Tahoma" pitchFamily="34" charset="0"/>
              </a:rPr>
              <a:t>HR</a:t>
            </a:r>
            <a:endParaRPr lang="ru-RU" b="1">
              <a:latin typeface="Tahoma" pitchFamily="34" charset="0"/>
            </a:endParaRP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04BEADA0-FBE1-75D8-5F02-1626E8750CF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79876" y="621755"/>
            <a:ext cx="574675" cy="1871663"/>
          </a:xfrm>
          <a:prstGeom prst="rect">
            <a:avLst/>
          </a:prstGeom>
          <a:solidFill>
            <a:srgbClr val="A8D6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ru-RU" b="1">
                <a:latin typeface="Tahoma" pitchFamily="34" charset="0"/>
              </a:rPr>
              <a:t>Стратегия собственника</a:t>
            </a: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EB8EF4D5-15CE-EFD1-72FB-DD3173CAB1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83339" y="1413917"/>
            <a:ext cx="574675" cy="3167062"/>
          </a:xfrm>
          <a:prstGeom prst="rect">
            <a:avLst/>
          </a:prstGeom>
          <a:solidFill>
            <a:srgbClr val="A8D6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ru-RU" b="1" dirty="0">
                <a:latin typeface="Tahoma" pitchFamily="34" charset="0"/>
              </a:rPr>
              <a:t>Ориентиры на </a:t>
            </a:r>
            <a:r>
              <a:rPr lang="ru-RU" b="1" dirty="0" err="1">
                <a:latin typeface="Tahoma" pitchFamily="34" charset="0"/>
              </a:rPr>
              <a:t>ближайши</a:t>
            </a:r>
            <a:r>
              <a:rPr lang="ru-RU" b="1" dirty="0">
                <a:latin typeface="Tahoma" pitchFamily="34" charset="0"/>
              </a:rPr>
              <a:t>…е 3-5 лет </a:t>
            </a:r>
            <a:r>
              <a:rPr lang="ru-RU" dirty="0">
                <a:latin typeface="Tahoma" pitchFamily="34" charset="0"/>
              </a:rPr>
              <a:t>(сейчас короче…)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FF3388C-1FAD-096A-4FA2-3176BF854DD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340893"/>
            <a:ext cx="431800" cy="720725"/>
            <a:chOff x="2336" y="935"/>
            <a:chExt cx="453" cy="454"/>
          </a:xfrm>
        </p:grpSpPr>
        <p:sp>
          <p:nvSpPr>
            <p:cNvPr id="140301" name="AutoShape 12">
              <a:extLst>
                <a:ext uri="{FF2B5EF4-FFF2-40B4-BE49-F238E27FC236}">
                  <a16:creationId xmlns:a16="http://schemas.microsoft.com/office/drawing/2014/main" id="{03B5F414-DB8E-A810-2C17-0651FBF75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408" cy="182"/>
            </a:xfrm>
            <a:prstGeom prst="curvedUpArrow">
              <a:avLst>
                <a:gd name="adj1" fmla="val 44835"/>
                <a:gd name="adj2" fmla="val 89670"/>
                <a:gd name="adj3" fmla="val 3333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0302" name="AutoShape 13">
              <a:extLst>
                <a:ext uri="{FF2B5EF4-FFF2-40B4-BE49-F238E27FC236}">
                  <a16:creationId xmlns:a16="http://schemas.microsoft.com/office/drawing/2014/main" id="{1C534C3D-325B-4849-3CDA-2C5D6C250F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47312">
              <a:off x="2336" y="935"/>
              <a:ext cx="408" cy="182"/>
            </a:xfrm>
            <a:prstGeom prst="curvedUpArrow">
              <a:avLst>
                <a:gd name="adj1" fmla="val 44835"/>
                <a:gd name="adj2" fmla="val 89670"/>
                <a:gd name="adj3" fmla="val 3333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A09C8647-3453-01C7-5542-40DC5CBF92FB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3933280"/>
            <a:ext cx="504825" cy="720725"/>
            <a:chOff x="2200" y="2296"/>
            <a:chExt cx="453" cy="454"/>
          </a:xfrm>
        </p:grpSpPr>
        <p:sp>
          <p:nvSpPr>
            <p:cNvPr id="140304" name="AutoShape 15">
              <a:extLst>
                <a:ext uri="{FF2B5EF4-FFF2-40B4-BE49-F238E27FC236}">
                  <a16:creationId xmlns:a16="http://schemas.microsoft.com/office/drawing/2014/main" id="{89B76B22-37DD-38B5-EB1A-9341BDCCB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568"/>
              <a:ext cx="408" cy="182"/>
            </a:xfrm>
            <a:prstGeom prst="curvedUpArrow">
              <a:avLst>
                <a:gd name="adj1" fmla="val 44835"/>
                <a:gd name="adj2" fmla="val 89670"/>
                <a:gd name="adj3" fmla="val 3333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0305" name="AutoShape 16">
              <a:extLst>
                <a:ext uri="{FF2B5EF4-FFF2-40B4-BE49-F238E27FC236}">
                  <a16:creationId xmlns:a16="http://schemas.microsoft.com/office/drawing/2014/main" id="{9736ECF6-8A41-F0F4-31E6-4C0E59CBFF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47312">
              <a:off x="2200" y="2296"/>
              <a:ext cx="408" cy="182"/>
            </a:xfrm>
            <a:prstGeom prst="curvedUpArrow">
              <a:avLst>
                <a:gd name="adj1" fmla="val 44835"/>
                <a:gd name="adj2" fmla="val 89670"/>
                <a:gd name="adj3" fmla="val 3333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14DE544A-3480-27BF-4914-4383FA87FE31}"/>
              </a:ext>
            </a:extLst>
          </p:cNvPr>
          <p:cNvGrpSpPr>
            <a:grpSpLocks/>
          </p:cNvGrpSpPr>
          <p:nvPr/>
        </p:nvGrpSpPr>
        <p:grpSpPr bwMode="auto">
          <a:xfrm>
            <a:off x="7175501" y="1629817"/>
            <a:ext cx="2627313" cy="2757488"/>
            <a:chOff x="4105" y="1253"/>
            <a:chExt cx="1655" cy="1737"/>
          </a:xfrm>
          <a:solidFill>
            <a:srgbClr val="A8D6E5"/>
          </a:solidFill>
        </p:grpSpPr>
        <p:sp>
          <p:nvSpPr>
            <p:cNvPr id="49170" name="AutoShape 18">
              <a:extLst>
                <a:ext uri="{FF2B5EF4-FFF2-40B4-BE49-F238E27FC236}">
                  <a16:creationId xmlns:a16="http://schemas.microsoft.com/office/drawing/2014/main" id="{BDF8D72B-F2B2-A0EA-9B79-E6F16836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1253"/>
              <a:ext cx="1440" cy="1501"/>
            </a:xfrm>
            <a:prstGeom prst="flowChartExtra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71" name="Text Box 19">
              <a:extLst>
                <a:ext uri="{FF2B5EF4-FFF2-40B4-BE49-F238E27FC236}">
                  <a16:creationId xmlns:a16="http://schemas.microsoft.com/office/drawing/2014/main" id="{8C7ED49B-653F-4185-E336-484C1427C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" y="1792"/>
              <a:ext cx="864" cy="1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latin typeface="Tahoma" pitchFamily="34" charset="0"/>
                </a:rPr>
                <a:t>Рыночная</a:t>
              </a:r>
            </a:p>
          </p:txBody>
        </p:sp>
        <p:sp>
          <p:nvSpPr>
            <p:cNvPr id="49172" name="Text Box 20">
              <a:extLst>
                <a:ext uri="{FF2B5EF4-FFF2-40B4-BE49-F238E27FC236}">
                  <a16:creationId xmlns:a16="http://schemas.microsoft.com/office/drawing/2014/main" id="{89D90B99-506A-D61C-A0C5-FA7160EED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" y="2043"/>
              <a:ext cx="1056" cy="1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latin typeface="Tahoma" pitchFamily="34" charset="0"/>
                </a:rPr>
                <a:t>Финансовая</a:t>
              </a:r>
            </a:p>
          </p:txBody>
        </p:sp>
        <p:sp>
          <p:nvSpPr>
            <p:cNvPr id="49173" name="Text Box 21">
              <a:extLst>
                <a:ext uri="{FF2B5EF4-FFF2-40B4-BE49-F238E27FC236}">
                  <a16:creationId xmlns:a16="http://schemas.microsoft.com/office/drawing/2014/main" id="{9EB4817E-5AE6-94EC-FC65-408C40628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" y="2354"/>
              <a:ext cx="1295" cy="1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latin typeface="Tahoma" pitchFamily="34" charset="0"/>
                </a:rPr>
                <a:t>Организационные</a:t>
              </a:r>
            </a:p>
          </p:txBody>
        </p:sp>
        <p:sp>
          <p:nvSpPr>
            <p:cNvPr id="140311" name="Line 22">
              <a:extLst>
                <a:ext uri="{FF2B5EF4-FFF2-40B4-BE49-F238E27FC236}">
                  <a16:creationId xmlns:a16="http://schemas.microsoft.com/office/drawing/2014/main" id="{AB5F4788-60B1-2FB3-7A36-5B8081842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2004"/>
              <a:ext cx="124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12" name="Line 23">
              <a:extLst>
                <a:ext uri="{FF2B5EF4-FFF2-40B4-BE49-F238E27FC236}">
                  <a16:creationId xmlns:a16="http://schemas.microsoft.com/office/drawing/2014/main" id="{61711E10-2CD2-077F-DE6F-8F2B51E29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2304"/>
              <a:ext cx="134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6" name="Text Box 24">
              <a:extLst>
                <a:ext uri="{FF2B5EF4-FFF2-40B4-BE49-F238E27FC236}">
                  <a16:creationId xmlns:a16="http://schemas.microsoft.com/office/drawing/2014/main" id="{CC71854A-7056-9BFF-8F66-E7EB722DF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854"/>
              <a:ext cx="1655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latin typeface="Arial" charset="0"/>
                </a:rPr>
                <a:t> </a:t>
              </a:r>
              <a:r>
                <a:rPr lang="ru-RU" b="1">
                  <a:latin typeface="Tahoma" pitchFamily="34" charset="0"/>
                </a:rPr>
                <a:t>Стратегия компании</a:t>
              </a:r>
            </a:p>
          </p:txBody>
        </p:sp>
      </p:grpSp>
      <p:sp>
        <p:nvSpPr>
          <p:cNvPr id="49177" name="AutoShape 25">
            <a:extLst>
              <a:ext uri="{FF2B5EF4-FFF2-40B4-BE49-F238E27FC236}">
                <a16:creationId xmlns:a16="http://schemas.microsoft.com/office/drawing/2014/main" id="{58E6AE14-4C27-BD25-EE1D-2CEF3208316A}"/>
              </a:ext>
            </a:extLst>
          </p:cNvPr>
          <p:cNvSpPr>
            <a:spLocks noChangeArrowheads="1"/>
          </p:cNvSpPr>
          <p:nvPr/>
        </p:nvSpPr>
        <p:spPr bwMode="auto">
          <a:xfrm rot="481154">
            <a:off x="6743701" y="1124992"/>
            <a:ext cx="2016125" cy="215900"/>
          </a:xfrm>
          <a:prstGeom prst="curvedDownArrow">
            <a:avLst>
              <a:gd name="adj1" fmla="val 186765"/>
              <a:gd name="adj2" fmla="val 373529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78" name="AutoShape 26">
            <a:extLst>
              <a:ext uri="{FF2B5EF4-FFF2-40B4-BE49-F238E27FC236}">
                <a16:creationId xmlns:a16="http://schemas.microsoft.com/office/drawing/2014/main" id="{F028C1D5-DEFE-683E-97F9-4DB735673B19}"/>
              </a:ext>
            </a:extLst>
          </p:cNvPr>
          <p:cNvSpPr>
            <a:spLocks noChangeArrowheads="1"/>
          </p:cNvSpPr>
          <p:nvPr/>
        </p:nvSpPr>
        <p:spPr bwMode="auto">
          <a:xfrm rot="679567">
            <a:off x="5735638" y="693193"/>
            <a:ext cx="1079500" cy="287337"/>
          </a:xfrm>
          <a:prstGeom prst="curvedDownArrow">
            <a:avLst>
              <a:gd name="adj1" fmla="val 75138"/>
              <a:gd name="adj2" fmla="val 150277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79" name="AutoShape 27">
            <a:extLst>
              <a:ext uri="{FF2B5EF4-FFF2-40B4-BE49-F238E27FC236}">
                <a16:creationId xmlns:a16="http://schemas.microsoft.com/office/drawing/2014/main" id="{F79208CA-1B7A-207A-50ED-E99998C0CA11}"/>
              </a:ext>
            </a:extLst>
          </p:cNvPr>
          <p:cNvSpPr>
            <a:spLocks noChangeArrowheads="1"/>
          </p:cNvSpPr>
          <p:nvPr/>
        </p:nvSpPr>
        <p:spPr bwMode="auto">
          <a:xfrm rot="679567">
            <a:off x="3648075" y="404267"/>
            <a:ext cx="647700" cy="144462"/>
          </a:xfrm>
          <a:prstGeom prst="curvedDownArrow">
            <a:avLst>
              <a:gd name="adj1" fmla="val 89671"/>
              <a:gd name="adj2" fmla="val 179341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80" name="Text Box 28">
            <a:extLst>
              <a:ext uri="{FF2B5EF4-FFF2-40B4-BE49-F238E27FC236}">
                <a16:creationId xmlns:a16="http://schemas.microsoft.com/office/drawing/2014/main" id="{0EC295F2-DFF3-48FD-AADB-ED279B623E5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667075" y="2925218"/>
            <a:ext cx="6155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ahoma" panose="020B0604030504040204" pitchFamily="34" charset="0"/>
              </a:rPr>
              <a:t>ОАО –                Публичная Компания</a:t>
            </a:r>
          </a:p>
        </p:txBody>
      </p:sp>
      <p:sp>
        <p:nvSpPr>
          <p:cNvPr id="49181" name="Rectangle 29">
            <a:extLst>
              <a:ext uri="{FF2B5EF4-FFF2-40B4-BE49-F238E27FC236}">
                <a16:creationId xmlns:a16="http://schemas.microsoft.com/office/drawing/2014/main" id="{A45F5400-E04F-76EF-49DB-2B766C809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01480"/>
            <a:ext cx="1370012" cy="2447925"/>
          </a:xfrm>
          <a:prstGeom prst="rect">
            <a:avLst/>
          </a:prstGeom>
          <a:solidFill>
            <a:srgbClr val="A8D6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0000" anchor="ctr"/>
          <a:lstStyle/>
          <a:p>
            <a:pPr>
              <a:defRPr/>
            </a:pPr>
            <a:r>
              <a:rPr lang="ru-RU" b="1">
                <a:latin typeface="Tahoma" pitchFamily="34" charset="0"/>
              </a:rPr>
              <a:t>Ключевые ценности и убеждения</a:t>
            </a:r>
            <a:r>
              <a:rPr lang="ru-RU">
                <a:latin typeface="Tahoma" pitchFamily="34" charset="0"/>
              </a:rPr>
              <a:t>;</a:t>
            </a:r>
            <a:endParaRPr lang="en-US">
              <a:latin typeface="Tahoma" pitchFamily="34" charset="0"/>
            </a:endParaRPr>
          </a:p>
          <a:p>
            <a:pPr>
              <a:defRPr/>
            </a:pPr>
            <a:endParaRPr lang="en-US">
              <a:latin typeface="Tahoma" pitchFamily="34" charset="0"/>
            </a:endParaRPr>
          </a:p>
          <a:p>
            <a:pPr>
              <a:defRPr/>
            </a:pPr>
            <a:endParaRPr lang="ru-RU">
              <a:latin typeface="Tahoma" pitchFamily="34" charset="0"/>
            </a:endParaRPr>
          </a:p>
          <a:p>
            <a:pPr>
              <a:defRPr/>
            </a:pPr>
            <a:r>
              <a:rPr lang="ru-RU" b="1">
                <a:latin typeface="Tahoma" pitchFamily="34" charset="0"/>
              </a:rPr>
              <a:t>Предназначение </a:t>
            </a:r>
            <a:r>
              <a:rPr lang="ru-RU">
                <a:latin typeface="Tahoma" pitchFamily="34" charset="0"/>
              </a:rPr>
              <a:t>– долгосрочный ориентир развития;</a:t>
            </a:r>
          </a:p>
        </p:txBody>
      </p:sp>
      <p:sp>
        <p:nvSpPr>
          <p:cNvPr id="49182" name="Rectangle 30">
            <a:extLst>
              <a:ext uri="{FF2B5EF4-FFF2-40B4-BE49-F238E27FC236}">
                <a16:creationId xmlns:a16="http://schemas.microsoft.com/office/drawing/2014/main" id="{452DBDBF-884B-7B50-69FF-3F62B2D5856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92538" y="3574504"/>
            <a:ext cx="1008062" cy="2305050"/>
          </a:xfrm>
          <a:prstGeom prst="rect">
            <a:avLst/>
          </a:prstGeom>
          <a:solidFill>
            <a:srgbClr val="A8D6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Миссия</a:t>
            </a:r>
            <a:r>
              <a:rPr lang="ru-RU">
                <a:latin typeface="Arial" charset="0"/>
              </a:rPr>
              <a:t> –</a:t>
            </a:r>
            <a:r>
              <a:rPr lang="en-US">
                <a:latin typeface="Arial" charset="0"/>
              </a:rPr>
              <a:t> </a:t>
            </a:r>
            <a:r>
              <a:rPr lang="ru-RU">
                <a:latin typeface="Arial" charset="0"/>
              </a:rPr>
              <a:t>яркая идея, сформулированная в определенных временных рамках</a:t>
            </a:r>
          </a:p>
        </p:txBody>
      </p:sp>
      <p:sp>
        <p:nvSpPr>
          <p:cNvPr id="49183" name="AutoShape 31">
            <a:extLst>
              <a:ext uri="{FF2B5EF4-FFF2-40B4-BE49-F238E27FC236}">
                <a16:creationId xmlns:a16="http://schemas.microsoft.com/office/drawing/2014/main" id="{B296CFD1-A260-965A-687C-1802A1618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6020842"/>
            <a:ext cx="936625" cy="144462"/>
          </a:xfrm>
          <a:prstGeom prst="curvedUpArrow">
            <a:avLst>
              <a:gd name="adj1" fmla="val 129671"/>
              <a:gd name="adj2" fmla="val 259342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85" name="Rectangle 33">
            <a:extLst>
              <a:ext uri="{FF2B5EF4-FFF2-40B4-BE49-F238E27FC236}">
                <a16:creationId xmlns:a16="http://schemas.microsoft.com/office/drawing/2014/main" id="{FF99937B-25BB-ABBA-F90D-2D9D2575272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67663" y="4077742"/>
            <a:ext cx="1077913" cy="2662238"/>
          </a:xfrm>
          <a:prstGeom prst="rect">
            <a:avLst/>
          </a:prstGeom>
          <a:solidFill>
            <a:srgbClr val="A8D6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>
              <a:defRPr/>
            </a:pPr>
            <a:r>
              <a:rPr lang="ru-RU" b="1" dirty="0">
                <a:latin typeface="Tahoma" pitchFamily="34" charset="0"/>
              </a:rPr>
              <a:t>Реализация стратегии</a:t>
            </a:r>
          </a:p>
        </p:txBody>
      </p:sp>
      <p:sp>
        <p:nvSpPr>
          <p:cNvPr id="49186" name="AutoShape 34">
            <a:extLst>
              <a:ext uri="{FF2B5EF4-FFF2-40B4-BE49-F238E27FC236}">
                <a16:creationId xmlns:a16="http://schemas.microsoft.com/office/drawing/2014/main" id="{D865E828-3F87-0612-7E76-804383B4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4582567"/>
            <a:ext cx="431800" cy="215900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87" name="AutoShape 35">
            <a:extLst>
              <a:ext uri="{FF2B5EF4-FFF2-40B4-BE49-F238E27FC236}">
                <a16:creationId xmlns:a16="http://schemas.microsoft.com/office/drawing/2014/main" id="{3B702212-3180-BB3A-FEF6-8E6012BEA407}"/>
              </a:ext>
            </a:extLst>
          </p:cNvPr>
          <p:cNvSpPr>
            <a:spLocks/>
          </p:cNvSpPr>
          <p:nvPr/>
        </p:nvSpPr>
        <p:spPr bwMode="auto">
          <a:xfrm>
            <a:off x="9912350" y="1083736"/>
            <a:ext cx="431800" cy="4865668"/>
          </a:xfrm>
          <a:prstGeom prst="rightBrace">
            <a:avLst>
              <a:gd name="adj1" fmla="val 52788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88" name="Text Box 36">
            <a:extLst>
              <a:ext uri="{FF2B5EF4-FFF2-40B4-BE49-F238E27FC236}">
                <a16:creationId xmlns:a16="http://schemas.microsoft.com/office/drawing/2014/main" id="{F1B10932-47CF-5968-A809-A141BF05936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915823" y="3829832"/>
            <a:ext cx="1655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FF9900"/>
                </a:solidFill>
                <a:latin typeface="Tahoma" panose="020B0604030504040204" pitchFamily="34" charset="0"/>
              </a:rPr>
              <a:t>Проекты?</a:t>
            </a:r>
          </a:p>
        </p:txBody>
      </p:sp>
      <p:sp>
        <p:nvSpPr>
          <p:cNvPr id="49189" name="AutoShape 37">
            <a:extLst>
              <a:ext uri="{FF2B5EF4-FFF2-40B4-BE49-F238E27FC236}">
                <a16:creationId xmlns:a16="http://schemas.microsoft.com/office/drawing/2014/main" id="{82B6B244-7250-2E6F-CE6C-D863D6C43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649" y="1589568"/>
            <a:ext cx="431800" cy="1511300"/>
          </a:xfrm>
          <a:prstGeom prst="downArrow">
            <a:avLst>
              <a:gd name="adj1" fmla="val 50000"/>
              <a:gd name="adj2" fmla="val 87500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90" name="Text Box 38">
            <a:extLst>
              <a:ext uri="{FF2B5EF4-FFF2-40B4-BE49-F238E27FC236}">
                <a16:creationId xmlns:a16="http://schemas.microsoft.com/office/drawing/2014/main" id="{A906F770-51F2-4FD2-7422-F1C926BFA00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635302" y="1790294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FF9900"/>
                </a:solidFill>
                <a:latin typeface="Tahoma" panose="020B0604030504040204" pitchFamily="34" charset="0"/>
              </a:rPr>
              <a:t>Цели</a:t>
            </a:r>
          </a:p>
        </p:txBody>
      </p:sp>
      <p:sp>
        <p:nvSpPr>
          <p:cNvPr id="6" name="AutoShape 35">
            <a:extLst>
              <a:ext uri="{FF2B5EF4-FFF2-40B4-BE49-F238E27FC236}">
                <a16:creationId xmlns:a16="http://schemas.microsoft.com/office/drawing/2014/main" id="{3A211D8C-6402-F11A-BBC3-399E49B8C51C}"/>
              </a:ext>
            </a:extLst>
          </p:cNvPr>
          <p:cNvSpPr>
            <a:spLocks/>
          </p:cNvSpPr>
          <p:nvPr/>
        </p:nvSpPr>
        <p:spPr bwMode="auto">
          <a:xfrm rot="5400000">
            <a:off x="7521971" y="3597938"/>
            <a:ext cx="431800" cy="5326996"/>
          </a:xfrm>
          <a:prstGeom prst="rightBrace">
            <a:avLst>
              <a:gd name="adj1" fmla="val 52788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748349-C179-FC34-41AC-44CC7429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686" y="6402541"/>
            <a:ext cx="573215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0" dirty="0">
                <a:solidFill>
                  <a:schemeClr val="tx1"/>
                </a:solidFill>
              </a:rPr>
              <a:t>Процессное управление</a:t>
            </a:r>
          </a:p>
        </p:txBody>
      </p:sp>
      <p:pic>
        <p:nvPicPr>
          <p:cNvPr id="8" name="Google Shape;93;p2">
            <a:extLst>
              <a:ext uri="{FF2B5EF4-FFF2-40B4-BE49-F238E27FC236}">
                <a16:creationId xmlns:a16="http://schemas.microsoft.com/office/drawing/2014/main" id="{7DAAF29D-7066-D3E7-3EB9-ABD197BC7F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4;p2">
            <a:extLst>
              <a:ext uri="{FF2B5EF4-FFF2-40B4-BE49-F238E27FC236}">
                <a16:creationId xmlns:a16="http://schemas.microsoft.com/office/drawing/2014/main" id="{829E657C-443C-A517-3607-A3A23ADCD7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ADA34C80-CA4B-476D-A3EF-BF741EE6E58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10813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60431F-20C8-4E19-AC69-CACC28168C9C}" type="slidenum">
              <a:rPr lang="ru-RU" altLang="ru-RU" sz="1400" smtClean="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dirty="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/>
      <p:bldP spid="49160" grpId="0" animBg="1"/>
      <p:bldP spid="49161" grpId="0" animBg="1"/>
      <p:bldP spid="49162" grpId="0" animBg="1"/>
      <p:bldP spid="49177" grpId="0" animBg="1"/>
      <p:bldP spid="49178" grpId="0" animBg="1"/>
      <p:bldP spid="49179" grpId="0" animBg="1"/>
      <p:bldP spid="49180" grpId="0"/>
      <p:bldP spid="49181" grpId="0" animBg="1"/>
      <p:bldP spid="49182" grpId="0" animBg="1"/>
      <p:bldP spid="49183" grpId="0" animBg="1"/>
      <p:bldP spid="49185" grpId="0" animBg="1"/>
      <p:bldP spid="49186" grpId="0" animBg="1"/>
      <p:bldP spid="49187" grpId="0" animBg="1"/>
      <p:bldP spid="49188" grpId="0"/>
      <p:bldP spid="49189" grpId="0" animBg="1"/>
      <p:bldP spid="49190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8FFD26E0-DF1B-BA04-F04A-267BC1BF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49" y="919146"/>
            <a:ext cx="3686353" cy="3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63" tIns="32031" rIns="64063" bIns="32031">
            <a:spAutoFit/>
          </a:bodyPr>
          <a:lstStyle>
            <a:lvl1pPr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AGHelveticaCyr" pitchFamily="34" charset="0"/>
              </a:rPr>
              <a:t>Реализация стратегий (тактика)</a:t>
            </a:r>
          </a:p>
        </p:txBody>
      </p:sp>
      <p:sp>
        <p:nvSpPr>
          <p:cNvPr id="55301" name="AutoShape 5">
            <a:extLst>
              <a:ext uri="{FF2B5EF4-FFF2-40B4-BE49-F238E27FC236}">
                <a16:creationId xmlns:a16="http://schemas.microsoft.com/office/drawing/2014/main" id="{CD3CE02C-0204-F53E-3EC0-8220B130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02" y="1660828"/>
            <a:ext cx="3900161" cy="3935020"/>
          </a:xfrm>
          <a:prstGeom prst="triangle">
            <a:avLst>
              <a:gd name="adj" fmla="val 50000"/>
            </a:avLst>
          </a:prstGeom>
          <a:solidFill>
            <a:srgbClr val="A8D6E5"/>
          </a:solidFill>
          <a:ln w="41275" cap="rnd">
            <a:solidFill>
              <a:srgbClr val="009999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41321" name="Line 8">
            <a:extLst>
              <a:ext uri="{FF2B5EF4-FFF2-40B4-BE49-F238E27FC236}">
                <a16:creationId xmlns:a16="http://schemas.microsoft.com/office/drawing/2014/main" id="{C0684F4E-030A-7D55-0EF9-8F4FA506D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834" y="4288505"/>
            <a:ext cx="263554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0C094A2-F013-3254-C329-7239A5DA81F8}"/>
              </a:ext>
            </a:extLst>
          </p:cNvPr>
          <p:cNvGrpSpPr/>
          <p:nvPr/>
        </p:nvGrpSpPr>
        <p:grpSpPr>
          <a:xfrm>
            <a:off x="2571470" y="1819059"/>
            <a:ext cx="3756764" cy="3660112"/>
            <a:chOff x="2571470" y="1819059"/>
            <a:chExt cx="3756764" cy="3660112"/>
          </a:xfrm>
        </p:grpSpPr>
        <p:sp>
          <p:nvSpPr>
            <p:cNvPr id="141319" name="Line 6">
              <a:extLst>
                <a:ext uri="{FF2B5EF4-FFF2-40B4-BE49-F238E27FC236}">
                  <a16:creationId xmlns:a16="http://schemas.microsoft.com/office/drawing/2014/main" id="{63AC3827-F23C-13B7-E61F-19AF860F7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7766" y="2491454"/>
              <a:ext cx="864097" cy="1745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0" name="Line 7">
              <a:extLst>
                <a:ext uri="{FF2B5EF4-FFF2-40B4-BE49-F238E27FC236}">
                  <a16:creationId xmlns:a16="http://schemas.microsoft.com/office/drawing/2014/main" id="{CB511D31-D2B9-4CA4-61BB-199F78BCE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0197" y="3377971"/>
              <a:ext cx="173807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2" name="Line 9">
              <a:extLst>
                <a:ext uri="{FF2B5EF4-FFF2-40B4-BE49-F238E27FC236}">
                  <a16:creationId xmlns:a16="http://schemas.microsoft.com/office/drawing/2014/main" id="{33B5C085-278D-A271-79EB-D3BF6C32F6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9591" y="5091570"/>
              <a:ext cx="342052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3" name="Text Box 10">
              <a:extLst>
                <a:ext uri="{FF2B5EF4-FFF2-40B4-BE49-F238E27FC236}">
                  <a16:creationId xmlns:a16="http://schemas.microsoft.com/office/drawing/2014/main" id="{B52B67A8-B3E5-6EB7-F3A4-53945D10A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599" y="2705575"/>
              <a:ext cx="1780105" cy="4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63" tIns="32031" rIns="64063" bIns="32031">
              <a:spAutoFit/>
            </a:bodyPr>
            <a:lstStyle>
              <a:lvl1pPr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dirty="0">
                  <a:latin typeface="Tahoma" panose="020B0604030504040204" pitchFamily="34" charset="0"/>
                </a:rPr>
                <a:t>Маркетинговая </a:t>
              </a:r>
              <a:br>
                <a:rPr lang="ru-RU" altLang="ru-RU" dirty="0">
                  <a:latin typeface="Tahoma" panose="020B0604030504040204" pitchFamily="34" charset="0"/>
                </a:rPr>
              </a:br>
              <a:r>
                <a:rPr lang="ru-RU" altLang="ru-RU" dirty="0">
                  <a:latin typeface="Tahoma" panose="020B0604030504040204" pitchFamily="34" charset="0"/>
                </a:rPr>
                <a:t>стратегия</a:t>
              </a:r>
            </a:p>
          </p:txBody>
        </p:sp>
        <p:sp>
          <p:nvSpPr>
            <p:cNvPr id="141324" name="Text Box 11">
              <a:extLst>
                <a:ext uri="{FF2B5EF4-FFF2-40B4-BE49-F238E27FC236}">
                  <a16:creationId xmlns:a16="http://schemas.microsoft.com/office/drawing/2014/main" id="{1F7931EE-E6A2-CA43-5BAF-081F4FCC4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052" y="1819059"/>
              <a:ext cx="2561374" cy="4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63" tIns="32031" rIns="64063" bIns="32031">
              <a:spAutoFit/>
            </a:bodyPr>
            <a:lstStyle>
              <a:lvl1pPr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dirty="0">
                  <a:latin typeface="Tahoma" panose="020B0604030504040204" pitchFamily="34" charset="0"/>
                </a:rPr>
                <a:t>Финансовая </a:t>
              </a:r>
              <a:br>
                <a:rPr lang="ru-RU" altLang="ru-RU" dirty="0">
                  <a:latin typeface="Tahoma" panose="020B0604030504040204" pitchFamily="34" charset="0"/>
                </a:rPr>
              </a:br>
              <a:r>
                <a:rPr lang="ru-RU" altLang="ru-RU" dirty="0">
                  <a:latin typeface="Tahoma" panose="020B0604030504040204" pitchFamily="34" charset="0"/>
                </a:rPr>
                <a:t>стратегия</a:t>
              </a:r>
            </a:p>
          </p:txBody>
        </p:sp>
        <p:sp>
          <p:nvSpPr>
            <p:cNvPr id="141325" name="Text Box 12">
              <a:extLst>
                <a:ext uri="{FF2B5EF4-FFF2-40B4-BE49-F238E27FC236}">
                  <a16:creationId xmlns:a16="http://schemas.microsoft.com/office/drawing/2014/main" id="{8B5EC13F-3444-EB76-8DB6-9E279B71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704" y="3431115"/>
              <a:ext cx="1918558" cy="70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63" tIns="32031" rIns="64063" bIns="32031">
              <a:spAutoFit/>
            </a:bodyPr>
            <a:lstStyle>
              <a:lvl1pPr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dirty="0">
                  <a:latin typeface="Tahoma" panose="020B0604030504040204" pitchFamily="34" charset="0"/>
                </a:rPr>
                <a:t>Стратегия </a:t>
              </a:r>
              <a:br>
                <a:rPr lang="ru-RU" altLang="ru-RU" dirty="0">
                  <a:latin typeface="Tahoma" panose="020B0604030504040204" pitchFamily="34" charset="0"/>
                </a:rPr>
              </a:br>
              <a:r>
                <a:rPr lang="ru-RU" altLang="ru-RU" dirty="0">
                  <a:latin typeface="Tahoma" panose="020B0604030504040204" pitchFamily="34" charset="0"/>
                </a:rPr>
                <a:t>управления персоналом</a:t>
              </a:r>
            </a:p>
          </p:txBody>
        </p:sp>
        <p:sp>
          <p:nvSpPr>
            <p:cNvPr id="141326" name="Text Box 13">
              <a:extLst>
                <a:ext uri="{FF2B5EF4-FFF2-40B4-BE49-F238E27FC236}">
                  <a16:creationId xmlns:a16="http://schemas.microsoft.com/office/drawing/2014/main" id="{5746389D-BDAA-B80E-D802-5D4EDF684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470" y="5199040"/>
              <a:ext cx="3756764" cy="2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63" tIns="32031" rIns="64063" bIns="32031">
              <a:spAutoFit/>
            </a:bodyPr>
            <a:lstStyle>
              <a:lvl1pPr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dirty="0">
                  <a:latin typeface="Tahoma" panose="020B0604030504040204" pitchFamily="34" charset="0"/>
                </a:rPr>
                <a:t>Стратегия </a:t>
              </a:r>
              <a:r>
                <a:rPr lang="en-US" altLang="ru-RU" dirty="0">
                  <a:latin typeface="Tahoma" panose="020B0604030504040204" pitchFamily="34" charset="0"/>
                </a:rPr>
                <a:t>IT</a:t>
              </a:r>
              <a:endParaRPr lang="ru-RU" altLang="ru-RU" dirty="0">
                <a:latin typeface="Tahoma" panose="020B0604030504040204" pitchFamily="34" charset="0"/>
              </a:endParaRPr>
            </a:p>
          </p:txBody>
        </p:sp>
        <p:sp>
          <p:nvSpPr>
            <p:cNvPr id="141327" name="Text Box 14">
              <a:extLst>
                <a:ext uri="{FF2B5EF4-FFF2-40B4-BE49-F238E27FC236}">
                  <a16:creationId xmlns:a16="http://schemas.microsoft.com/office/drawing/2014/main" id="{D55E8493-6545-4947-103C-630C62C80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3210" y="4521393"/>
              <a:ext cx="3141144" cy="2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63" tIns="32031" rIns="64063" bIns="32031">
              <a:spAutoFit/>
            </a:bodyPr>
            <a:lstStyle>
              <a:lvl1pPr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1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1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dirty="0">
                  <a:latin typeface="Tahoma" panose="020B0604030504040204" pitchFamily="34" charset="0"/>
                </a:rPr>
                <a:t>Производственная стратегия</a:t>
              </a:r>
            </a:p>
          </p:txBody>
        </p:sp>
      </p:grpSp>
      <p:sp>
        <p:nvSpPr>
          <p:cNvPr id="55311" name="AutoShape 15">
            <a:extLst>
              <a:ext uri="{FF2B5EF4-FFF2-40B4-BE49-F238E27FC236}">
                <a16:creationId xmlns:a16="http://schemas.microsoft.com/office/drawing/2014/main" id="{8356BB35-6DD0-80A7-1235-02599711D040}"/>
              </a:ext>
            </a:extLst>
          </p:cNvPr>
          <p:cNvSpPr>
            <a:spLocks noChangeArrowheads="1"/>
          </p:cNvSpPr>
          <p:nvPr/>
        </p:nvSpPr>
        <p:spPr bwMode="auto">
          <a:xfrm rot="16139722" flipH="1">
            <a:off x="6278148" y="3458974"/>
            <a:ext cx="431800" cy="387568"/>
          </a:xfrm>
          <a:prstGeom prst="downArrow">
            <a:avLst>
              <a:gd name="adj1" fmla="val 50000"/>
              <a:gd name="adj2" fmla="val 41728"/>
            </a:avLst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340" tIns="46670" rIns="93340" bIns="4667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23DB0D45-9101-2267-F910-2A70B1EB2EF6}"/>
              </a:ext>
            </a:extLst>
          </p:cNvPr>
          <p:cNvGrpSpPr>
            <a:grpSpLocks/>
          </p:cNvGrpSpPr>
          <p:nvPr/>
        </p:nvGrpSpPr>
        <p:grpSpPr bwMode="auto">
          <a:xfrm>
            <a:off x="6672445" y="1657307"/>
            <a:ext cx="3258957" cy="3589523"/>
            <a:chOff x="3258" y="1141"/>
            <a:chExt cx="2404" cy="2606"/>
          </a:xfrm>
        </p:grpSpPr>
        <p:grpSp>
          <p:nvGrpSpPr>
            <p:cNvPr id="141330" name="Group 17">
              <a:extLst>
                <a:ext uri="{FF2B5EF4-FFF2-40B4-BE49-F238E27FC236}">
                  <a16:creationId xmlns:a16="http://schemas.microsoft.com/office/drawing/2014/main" id="{CE2CB9E9-1C14-1EE2-0B0A-EE614F127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8" y="1141"/>
              <a:ext cx="2404" cy="2606"/>
              <a:chOff x="3258" y="1141"/>
              <a:chExt cx="2404" cy="2606"/>
            </a:xfrm>
          </p:grpSpPr>
          <p:sp>
            <p:nvSpPr>
              <p:cNvPr id="55314" name="AutoShape 18">
                <a:extLst>
                  <a:ext uri="{FF2B5EF4-FFF2-40B4-BE49-F238E27FC236}">
                    <a16:creationId xmlns:a16="http://schemas.microsoft.com/office/drawing/2014/main" id="{D68F6601-DCE9-2ECB-E6D3-83DAAEE23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258" y="1141"/>
                <a:ext cx="2404" cy="2606"/>
              </a:xfrm>
              <a:prstGeom prst="triangle">
                <a:avLst>
                  <a:gd name="adj" fmla="val 50000"/>
                </a:avLst>
              </a:prstGeom>
              <a:solidFill>
                <a:srgbClr val="A8D6E5"/>
              </a:solidFill>
              <a:ln w="41275" cap="rnd">
                <a:solidFill>
                  <a:srgbClr val="009999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1332" name="Rectangle 19">
                <a:extLst>
                  <a:ext uri="{FF2B5EF4-FFF2-40B4-BE49-F238E27FC236}">
                    <a16:creationId xmlns:a16="http://schemas.microsoft.com/office/drawing/2014/main" id="{CB9CA7E1-2484-1C45-C7DE-30168EA10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0" y="1326"/>
                <a:ext cx="1693" cy="1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340" tIns="46670" rIns="93340" bIns="46670" anchor="ctr">
                <a:spAutoFit/>
              </a:bodyPr>
              <a:lstStyle>
                <a:lvl1pPr marL="342900" indent="-342900" eaLnBrk="0" hangingPunct="0"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 algn="ctr" eaLnBrk="1" hangingPunct="1">
                  <a:spcBef>
                    <a:spcPct val="50000"/>
                  </a:spcBef>
                </a:pPr>
                <a:r>
                  <a:rPr lang="ru-RU" altLang="ru-RU" dirty="0">
                    <a:latin typeface="Tahoma" panose="020B0604030504040204" pitchFamily="34" charset="0"/>
                  </a:rPr>
                  <a:t>Годовое планирование.</a:t>
                </a:r>
              </a:p>
              <a:p>
                <a:pPr lvl="1" algn="ctr" eaLnBrk="1" hangingPunct="1">
                  <a:spcBef>
                    <a:spcPct val="50000"/>
                  </a:spcBef>
                </a:pPr>
                <a:endParaRPr lang="ru-RU" altLang="ru-RU" dirty="0">
                  <a:latin typeface="Tahoma" panose="020B0604030504040204" pitchFamily="34" charset="0"/>
                </a:endParaRPr>
              </a:p>
              <a:p>
                <a:pPr lvl="1" algn="ctr" eaLnBrk="1" hangingPunct="1">
                  <a:spcBef>
                    <a:spcPct val="50000"/>
                  </a:spcBef>
                </a:pPr>
                <a:r>
                  <a:rPr lang="ru-RU" altLang="ru-RU" dirty="0">
                    <a:latin typeface="Tahoma" panose="020B0604030504040204" pitchFamily="34" charset="0"/>
                  </a:rPr>
                  <a:t>Бюджетирование.                              </a:t>
                </a:r>
              </a:p>
              <a:p>
                <a:pPr lvl="1" algn="ctr" eaLnBrk="1" hangingPunct="1">
                  <a:spcBef>
                    <a:spcPct val="50000"/>
                  </a:spcBef>
                </a:pPr>
                <a:r>
                  <a:rPr lang="ru-RU" altLang="ru-RU" dirty="0">
                    <a:latin typeface="Tahoma" panose="020B0604030504040204" pitchFamily="34" charset="0"/>
                  </a:rPr>
                  <a:t>Система </a:t>
                </a:r>
              </a:p>
              <a:p>
                <a:pPr lvl="1" algn="ctr" eaLnBrk="1" hangingPunct="1">
                  <a:spcBef>
                    <a:spcPct val="50000"/>
                  </a:spcBef>
                </a:pPr>
                <a:r>
                  <a:rPr lang="ru-RU" altLang="ru-RU" dirty="0">
                    <a:latin typeface="Tahoma" panose="020B0604030504040204" pitchFamily="34" charset="0"/>
                  </a:rPr>
                  <a:t>Мотивации</a:t>
                </a:r>
                <a:endParaRPr lang="en-US" altLang="ru-RU" dirty="0">
                  <a:latin typeface="Tahoma" panose="020B0604030504040204" pitchFamily="34" charset="0"/>
                </a:endParaRPr>
              </a:p>
              <a:p>
                <a:pPr lvl="1" algn="ctr" eaLnBrk="1" hangingPunct="1">
                  <a:spcBef>
                    <a:spcPct val="50000"/>
                  </a:spcBef>
                </a:pPr>
                <a:endParaRPr lang="en-US" altLang="ru-RU" dirty="0">
                  <a:solidFill>
                    <a:schemeClr val="tx2"/>
                  </a:solidFill>
                  <a:latin typeface="Tahoma" panose="020B0604030504040204" pitchFamily="34" charset="0"/>
                </a:endParaRPr>
              </a:p>
              <a:p>
                <a:pPr lvl="1" algn="ctr" eaLnBrk="1" hangingPunct="1">
                  <a:spcBef>
                    <a:spcPct val="50000"/>
                  </a:spcBef>
                </a:pPr>
                <a:endParaRPr lang="ru-RU" altLang="ru-RU" dirty="0">
                  <a:solidFill>
                    <a:schemeClr val="tx2"/>
                  </a:solidFill>
                  <a:latin typeface="Tahoma" panose="020B0604030504040204" pitchFamily="34" charset="0"/>
                </a:endParaRPr>
              </a:p>
              <a:p>
                <a:pPr lvl="1" algn="ctr" eaLnBrk="1" hangingPunct="1">
                  <a:spcBef>
                    <a:spcPct val="50000"/>
                  </a:spcBef>
                </a:pPr>
                <a:r>
                  <a:rPr lang="ru-RU" altLang="ru-RU" dirty="0">
                    <a:latin typeface="Tahoma" panose="020B0604030504040204" pitchFamily="34" charset="0"/>
                  </a:rPr>
                  <a:t>КПЭ</a:t>
                </a:r>
              </a:p>
            </p:txBody>
          </p:sp>
        </p:grpSp>
        <p:sp>
          <p:nvSpPr>
            <p:cNvPr id="141333" name="Line 20">
              <a:extLst>
                <a:ext uri="{FF2B5EF4-FFF2-40B4-BE49-F238E27FC236}">
                  <a16:creationId xmlns:a16="http://schemas.microsoft.com/office/drawing/2014/main" id="{F22ADA54-0223-B46A-14E4-6F6B6A663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8" y="1559"/>
              <a:ext cx="204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4" name="Line 21">
              <a:extLst>
                <a:ext uri="{FF2B5EF4-FFF2-40B4-BE49-F238E27FC236}">
                  <a16:creationId xmlns:a16="http://schemas.microsoft.com/office/drawing/2014/main" id="{275E5840-5AF7-967B-EFBE-9CC7DA556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2069"/>
              <a:ext cx="140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5" name="Line 22">
              <a:extLst>
                <a:ext uri="{FF2B5EF4-FFF2-40B4-BE49-F238E27FC236}">
                  <a16:creationId xmlns:a16="http://schemas.microsoft.com/office/drawing/2014/main" id="{755FB611-21FD-F015-4894-67B5433337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9" y="2659"/>
              <a:ext cx="99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19" name="Text Box 23">
            <a:extLst>
              <a:ext uri="{FF2B5EF4-FFF2-40B4-BE49-F238E27FC236}">
                <a16:creationId xmlns:a16="http://schemas.microsoft.com/office/drawing/2014/main" id="{75128C15-97D5-7D8C-10A4-98C2160C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348" y="887045"/>
            <a:ext cx="4365625" cy="6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63" tIns="32031" rIns="64063" bIns="32031">
            <a:spAutoFit/>
          </a:bodyPr>
          <a:lstStyle>
            <a:lvl1pPr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1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latin typeface="AGHelveticaCyr" pitchFamily="34" charset="0"/>
              </a:rPr>
              <a:t>Разработка поддерживающих стратегий</a:t>
            </a:r>
          </a:p>
        </p:txBody>
      </p:sp>
      <p:sp>
        <p:nvSpPr>
          <p:cNvPr id="55320" name="Text Box 24">
            <a:extLst>
              <a:ext uri="{FF2B5EF4-FFF2-40B4-BE49-F238E27FC236}">
                <a16:creationId xmlns:a16="http://schemas.microsoft.com/office/drawing/2014/main" id="{75C2FAD3-0BEC-C7D2-9389-6FCF4705F9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343901" y="2696727"/>
            <a:ext cx="1585912" cy="587908"/>
          </a:xfrm>
          <a:prstGeom prst="rect">
            <a:avLst/>
          </a:prstGeom>
          <a:solidFill>
            <a:srgbClr val="A8D6E5"/>
          </a:soli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lIns="64063" tIns="32031" rIns="64063" bIns="32031">
            <a:spAutoFit/>
          </a:bodyPr>
          <a:lstStyle/>
          <a:p>
            <a:pPr algn="ctr" defTabSz="641350"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Tahoma" pitchFamily="34" charset="0"/>
              </a:rPr>
              <a:t>Рыночная</a:t>
            </a:r>
            <a:r>
              <a:rPr lang="ru-RU" sz="2000" b="1" dirty="0">
                <a:solidFill>
                  <a:schemeClr val="accent2"/>
                </a:solidFill>
                <a:latin typeface="AGHelveticaCyr" pitchFamily="34" charset="0"/>
              </a:rPr>
              <a:t> </a:t>
            </a:r>
            <a:br>
              <a:rPr lang="ru-RU" sz="2000" b="1" dirty="0">
                <a:solidFill>
                  <a:schemeClr val="accent2"/>
                </a:solidFill>
                <a:latin typeface="AGHelveticaCyr" pitchFamily="34" charset="0"/>
              </a:rPr>
            </a:br>
            <a:r>
              <a:rPr lang="ru-RU" dirty="0">
                <a:solidFill>
                  <a:schemeClr val="tx1"/>
                </a:solidFill>
                <a:latin typeface="Tahoma" pitchFamily="34" charset="0"/>
              </a:rPr>
              <a:t>стратегия</a:t>
            </a:r>
          </a:p>
        </p:txBody>
      </p:sp>
      <p:sp>
        <p:nvSpPr>
          <p:cNvPr id="55321" name="AutoShape 25">
            <a:extLst>
              <a:ext uri="{FF2B5EF4-FFF2-40B4-BE49-F238E27FC236}">
                <a16:creationId xmlns:a16="http://schemas.microsoft.com/office/drawing/2014/main" id="{1776867C-1AF6-532E-6BC5-F549C84BB8FE}"/>
              </a:ext>
            </a:extLst>
          </p:cNvPr>
          <p:cNvSpPr>
            <a:spLocks noChangeArrowheads="1"/>
          </p:cNvSpPr>
          <p:nvPr/>
        </p:nvSpPr>
        <p:spPr bwMode="auto">
          <a:xfrm rot="20648489">
            <a:off x="2207284" y="1507163"/>
            <a:ext cx="1584325" cy="309695"/>
          </a:xfrm>
          <a:prstGeom prst="curvedDownArrow">
            <a:avLst>
              <a:gd name="adj1" fmla="val 110276"/>
              <a:gd name="adj2" fmla="val 220553"/>
              <a:gd name="adj3" fmla="val 33333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340" tIns="46670" rIns="93340" bIns="4667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15639FA5-128C-70A9-827B-F9B6820750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90414" y="5059134"/>
            <a:ext cx="719138" cy="936625"/>
            <a:chOff x="536" y="2147"/>
            <a:chExt cx="1227" cy="1856"/>
          </a:xfrm>
        </p:grpSpPr>
        <p:sp>
          <p:nvSpPr>
            <p:cNvPr id="141340" name="Freeform 27">
              <a:extLst>
                <a:ext uri="{FF2B5EF4-FFF2-40B4-BE49-F238E27FC236}">
                  <a16:creationId xmlns:a16="http://schemas.microsoft.com/office/drawing/2014/main" id="{D725F48D-2882-7A3C-EA30-1B8BC106B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765"/>
              <a:ext cx="318" cy="654"/>
            </a:xfrm>
            <a:custGeom>
              <a:avLst/>
              <a:gdLst>
                <a:gd name="T0" fmla="*/ 75 w 318"/>
                <a:gd name="T1" fmla="*/ 52 h 654"/>
                <a:gd name="T2" fmla="*/ 109 w 318"/>
                <a:gd name="T3" fmla="*/ 14 h 654"/>
                <a:gd name="T4" fmla="*/ 175 w 318"/>
                <a:gd name="T5" fmla="*/ 0 h 654"/>
                <a:gd name="T6" fmla="*/ 231 w 318"/>
                <a:gd name="T7" fmla="*/ 14 h 654"/>
                <a:gd name="T8" fmla="*/ 262 w 318"/>
                <a:gd name="T9" fmla="*/ 35 h 654"/>
                <a:gd name="T10" fmla="*/ 287 w 318"/>
                <a:gd name="T11" fmla="*/ 78 h 654"/>
                <a:gd name="T12" fmla="*/ 309 w 318"/>
                <a:gd name="T13" fmla="*/ 154 h 654"/>
                <a:gd name="T14" fmla="*/ 318 w 318"/>
                <a:gd name="T15" fmla="*/ 235 h 654"/>
                <a:gd name="T16" fmla="*/ 318 w 318"/>
                <a:gd name="T17" fmla="*/ 384 h 654"/>
                <a:gd name="T18" fmla="*/ 287 w 318"/>
                <a:gd name="T19" fmla="*/ 512 h 654"/>
                <a:gd name="T20" fmla="*/ 240 w 318"/>
                <a:gd name="T21" fmla="*/ 584 h 654"/>
                <a:gd name="T22" fmla="*/ 193 w 318"/>
                <a:gd name="T23" fmla="*/ 625 h 654"/>
                <a:gd name="T24" fmla="*/ 140 w 318"/>
                <a:gd name="T25" fmla="*/ 654 h 654"/>
                <a:gd name="T26" fmla="*/ 65 w 318"/>
                <a:gd name="T27" fmla="*/ 651 h 654"/>
                <a:gd name="T28" fmla="*/ 6 w 318"/>
                <a:gd name="T29" fmla="*/ 608 h 654"/>
                <a:gd name="T30" fmla="*/ 0 w 318"/>
                <a:gd name="T31" fmla="*/ 555 h 654"/>
                <a:gd name="T32" fmla="*/ 28 w 318"/>
                <a:gd name="T33" fmla="*/ 477 h 654"/>
                <a:gd name="T34" fmla="*/ 53 w 318"/>
                <a:gd name="T35" fmla="*/ 390 h 654"/>
                <a:gd name="T36" fmla="*/ 62 w 318"/>
                <a:gd name="T37" fmla="*/ 276 h 654"/>
                <a:gd name="T38" fmla="*/ 47 w 318"/>
                <a:gd name="T39" fmla="*/ 180 h 654"/>
                <a:gd name="T40" fmla="*/ 47 w 318"/>
                <a:gd name="T41" fmla="*/ 110 h 654"/>
                <a:gd name="T42" fmla="*/ 75 w 318"/>
                <a:gd name="T43" fmla="*/ 52 h 6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8"/>
                <a:gd name="T67" fmla="*/ 0 h 654"/>
                <a:gd name="T68" fmla="*/ 318 w 318"/>
                <a:gd name="T69" fmla="*/ 654 h 6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8" h="654">
                  <a:moveTo>
                    <a:pt x="75" y="52"/>
                  </a:moveTo>
                  <a:lnTo>
                    <a:pt x="109" y="14"/>
                  </a:lnTo>
                  <a:lnTo>
                    <a:pt x="175" y="0"/>
                  </a:lnTo>
                  <a:lnTo>
                    <a:pt x="231" y="14"/>
                  </a:lnTo>
                  <a:lnTo>
                    <a:pt x="262" y="35"/>
                  </a:lnTo>
                  <a:lnTo>
                    <a:pt x="287" y="78"/>
                  </a:lnTo>
                  <a:lnTo>
                    <a:pt x="309" y="154"/>
                  </a:lnTo>
                  <a:lnTo>
                    <a:pt x="318" y="235"/>
                  </a:lnTo>
                  <a:lnTo>
                    <a:pt x="318" y="384"/>
                  </a:lnTo>
                  <a:lnTo>
                    <a:pt x="287" y="512"/>
                  </a:lnTo>
                  <a:lnTo>
                    <a:pt x="240" y="584"/>
                  </a:lnTo>
                  <a:lnTo>
                    <a:pt x="193" y="625"/>
                  </a:lnTo>
                  <a:lnTo>
                    <a:pt x="140" y="654"/>
                  </a:lnTo>
                  <a:lnTo>
                    <a:pt x="65" y="651"/>
                  </a:lnTo>
                  <a:lnTo>
                    <a:pt x="6" y="608"/>
                  </a:lnTo>
                  <a:lnTo>
                    <a:pt x="0" y="555"/>
                  </a:lnTo>
                  <a:lnTo>
                    <a:pt x="28" y="477"/>
                  </a:lnTo>
                  <a:lnTo>
                    <a:pt x="53" y="390"/>
                  </a:lnTo>
                  <a:lnTo>
                    <a:pt x="62" y="276"/>
                  </a:lnTo>
                  <a:lnTo>
                    <a:pt x="47" y="180"/>
                  </a:lnTo>
                  <a:lnTo>
                    <a:pt x="47" y="110"/>
                  </a:lnTo>
                  <a:lnTo>
                    <a:pt x="75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41" name="Freeform 28">
              <a:extLst>
                <a:ext uri="{FF2B5EF4-FFF2-40B4-BE49-F238E27FC236}">
                  <a16:creationId xmlns:a16="http://schemas.microsoft.com/office/drawing/2014/main" id="{A19EA6A3-43BF-A081-AD19-510E66D5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3347"/>
              <a:ext cx="366" cy="647"/>
            </a:xfrm>
            <a:custGeom>
              <a:avLst/>
              <a:gdLst>
                <a:gd name="T0" fmla="*/ 122 w 366"/>
                <a:gd name="T1" fmla="*/ 27 h 647"/>
                <a:gd name="T2" fmla="*/ 78 w 366"/>
                <a:gd name="T3" fmla="*/ 0 h 647"/>
                <a:gd name="T4" fmla="*/ 22 w 366"/>
                <a:gd name="T5" fmla="*/ 0 h 647"/>
                <a:gd name="T6" fmla="*/ 0 w 366"/>
                <a:gd name="T7" fmla="*/ 35 h 647"/>
                <a:gd name="T8" fmla="*/ 9 w 366"/>
                <a:gd name="T9" fmla="*/ 87 h 647"/>
                <a:gd name="T10" fmla="*/ 59 w 366"/>
                <a:gd name="T11" fmla="*/ 139 h 647"/>
                <a:gd name="T12" fmla="*/ 162 w 366"/>
                <a:gd name="T13" fmla="*/ 186 h 647"/>
                <a:gd name="T14" fmla="*/ 281 w 366"/>
                <a:gd name="T15" fmla="*/ 287 h 647"/>
                <a:gd name="T16" fmla="*/ 301 w 366"/>
                <a:gd name="T17" fmla="*/ 331 h 647"/>
                <a:gd name="T18" fmla="*/ 290 w 366"/>
                <a:gd name="T19" fmla="*/ 352 h 647"/>
                <a:gd name="T20" fmla="*/ 200 w 366"/>
                <a:gd name="T21" fmla="*/ 419 h 647"/>
                <a:gd name="T22" fmla="*/ 94 w 366"/>
                <a:gd name="T23" fmla="*/ 497 h 647"/>
                <a:gd name="T24" fmla="*/ 69 w 366"/>
                <a:gd name="T25" fmla="*/ 532 h 647"/>
                <a:gd name="T26" fmla="*/ 69 w 366"/>
                <a:gd name="T27" fmla="*/ 566 h 647"/>
                <a:gd name="T28" fmla="*/ 150 w 366"/>
                <a:gd name="T29" fmla="*/ 604 h 647"/>
                <a:gd name="T30" fmla="*/ 275 w 366"/>
                <a:gd name="T31" fmla="*/ 647 h 647"/>
                <a:gd name="T32" fmla="*/ 319 w 366"/>
                <a:gd name="T33" fmla="*/ 647 h 647"/>
                <a:gd name="T34" fmla="*/ 366 w 366"/>
                <a:gd name="T35" fmla="*/ 618 h 647"/>
                <a:gd name="T36" fmla="*/ 366 w 366"/>
                <a:gd name="T37" fmla="*/ 595 h 647"/>
                <a:gd name="T38" fmla="*/ 332 w 366"/>
                <a:gd name="T39" fmla="*/ 584 h 647"/>
                <a:gd name="T40" fmla="*/ 172 w 366"/>
                <a:gd name="T41" fmla="*/ 566 h 647"/>
                <a:gd name="T42" fmla="*/ 112 w 366"/>
                <a:gd name="T43" fmla="*/ 552 h 647"/>
                <a:gd name="T44" fmla="*/ 106 w 366"/>
                <a:gd name="T45" fmla="*/ 526 h 647"/>
                <a:gd name="T46" fmla="*/ 209 w 366"/>
                <a:gd name="T47" fmla="*/ 453 h 647"/>
                <a:gd name="T48" fmla="*/ 322 w 366"/>
                <a:gd name="T49" fmla="*/ 384 h 647"/>
                <a:gd name="T50" fmla="*/ 347 w 366"/>
                <a:gd name="T51" fmla="*/ 358 h 647"/>
                <a:gd name="T52" fmla="*/ 357 w 366"/>
                <a:gd name="T53" fmla="*/ 322 h 647"/>
                <a:gd name="T54" fmla="*/ 347 w 366"/>
                <a:gd name="T55" fmla="*/ 273 h 647"/>
                <a:gd name="T56" fmla="*/ 313 w 366"/>
                <a:gd name="T57" fmla="*/ 235 h 647"/>
                <a:gd name="T58" fmla="*/ 200 w 366"/>
                <a:gd name="T59" fmla="*/ 108 h 647"/>
                <a:gd name="T60" fmla="*/ 122 w 366"/>
                <a:gd name="T61" fmla="*/ 27 h 6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6"/>
                <a:gd name="T94" fmla="*/ 0 h 647"/>
                <a:gd name="T95" fmla="*/ 366 w 366"/>
                <a:gd name="T96" fmla="*/ 647 h 6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6" h="647">
                  <a:moveTo>
                    <a:pt x="122" y="27"/>
                  </a:moveTo>
                  <a:lnTo>
                    <a:pt x="78" y="0"/>
                  </a:lnTo>
                  <a:lnTo>
                    <a:pt x="22" y="0"/>
                  </a:lnTo>
                  <a:lnTo>
                    <a:pt x="0" y="35"/>
                  </a:lnTo>
                  <a:lnTo>
                    <a:pt x="9" y="87"/>
                  </a:lnTo>
                  <a:lnTo>
                    <a:pt x="59" y="139"/>
                  </a:lnTo>
                  <a:lnTo>
                    <a:pt x="162" y="186"/>
                  </a:lnTo>
                  <a:lnTo>
                    <a:pt x="281" y="287"/>
                  </a:lnTo>
                  <a:lnTo>
                    <a:pt x="301" y="331"/>
                  </a:lnTo>
                  <a:lnTo>
                    <a:pt x="290" y="352"/>
                  </a:lnTo>
                  <a:lnTo>
                    <a:pt x="200" y="419"/>
                  </a:lnTo>
                  <a:lnTo>
                    <a:pt x="94" y="497"/>
                  </a:lnTo>
                  <a:lnTo>
                    <a:pt x="69" y="532"/>
                  </a:lnTo>
                  <a:lnTo>
                    <a:pt x="69" y="566"/>
                  </a:lnTo>
                  <a:lnTo>
                    <a:pt x="150" y="604"/>
                  </a:lnTo>
                  <a:lnTo>
                    <a:pt x="275" y="647"/>
                  </a:lnTo>
                  <a:lnTo>
                    <a:pt x="319" y="647"/>
                  </a:lnTo>
                  <a:lnTo>
                    <a:pt x="366" y="618"/>
                  </a:lnTo>
                  <a:lnTo>
                    <a:pt x="366" y="595"/>
                  </a:lnTo>
                  <a:lnTo>
                    <a:pt x="332" y="584"/>
                  </a:lnTo>
                  <a:lnTo>
                    <a:pt x="172" y="566"/>
                  </a:lnTo>
                  <a:lnTo>
                    <a:pt x="112" y="552"/>
                  </a:lnTo>
                  <a:lnTo>
                    <a:pt x="106" y="526"/>
                  </a:lnTo>
                  <a:lnTo>
                    <a:pt x="209" y="453"/>
                  </a:lnTo>
                  <a:lnTo>
                    <a:pt x="322" y="384"/>
                  </a:lnTo>
                  <a:lnTo>
                    <a:pt x="347" y="358"/>
                  </a:lnTo>
                  <a:lnTo>
                    <a:pt x="357" y="322"/>
                  </a:lnTo>
                  <a:lnTo>
                    <a:pt x="347" y="273"/>
                  </a:lnTo>
                  <a:lnTo>
                    <a:pt x="313" y="235"/>
                  </a:lnTo>
                  <a:lnTo>
                    <a:pt x="200" y="108"/>
                  </a:lnTo>
                  <a:lnTo>
                    <a:pt x="12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42" name="Freeform 29">
              <a:extLst>
                <a:ext uri="{FF2B5EF4-FFF2-40B4-BE49-F238E27FC236}">
                  <a16:creationId xmlns:a16="http://schemas.microsoft.com/office/drawing/2014/main" id="{BADADD1C-D4CB-6BAD-D48E-174A2A489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3315"/>
              <a:ext cx="455" cy="688"/>
            </a:xfrm>
            <a:custGeom>
              <a:avLst/>
              <a:gdLst>
                <a:gd name="T0" fmla="*/ 248 w 455"/>
                <a:gd name="T1" fmla="*/ 93 h 688"/>
                <a:gd name="T2" fmla="*/ 320 w 455"/>
                <a:gd name="T3" fmla="*/ 35 h 688"/>
                <a:gd name="T4" fmla="*/ 389 w 455"/>
                <a:gd name="T5" fmla="*/ 0 h 688"/>
                <a:gd name="T6" fmla="*/ 433 w 455"/>
                <a:gd name="T7" fmla="*/ 6 h 688"/>
                <a:gd name="T8" fmla="*/ 455 w 455"/>
                <a:gd name="T9" fmla="*/ 35 h 688"/>
                <a:gd name="T10" fmla="*/ 455 w 455"/>
                <a:gd name="T11" fmla="*/ 67 h 688"/>
                <a:gd name="T12" fmla="*/ 442 w 455"/>
                <a:gd name="T13" fmla="*/ 101 h 688"/>
                <a:gd name="T14" fmla="*/ 395 w 455"/>
                <a:gd name="T15" fmla="*/ 122 h 688"/>
                <a:gd name="T16" fmla="*/ 301 w 455"/>
                <a:gd name="T17" fmla="*/ 171 h 688"/>
                <a:gd name="T18" fmla="*/ 245 w 455"/>
                <a:gd name="T19" fmla="*/ 232 h 688"/>
                <a:gd name="T20" fmla="*/ 207 w 455"/>
                <a:gd name="T21" fmla="*/ 304 h 688"/>
                <a:gd name="T22" fmla="*/ 198 w 455"/>
                <a:gd name="T23" fmla="*/ 348 h 688"/>
                <a:gd name="T24" fmla="*/ 248 w 455"/>
                <a:gd name="T25" fmla="*/ 401 h 688"/>
                <a:gd name="T26" fmla="*/ 301 w 455"/>
                <a:gd name="T27" fmla="*/ 476 h 688"/>
                <a:gd name="T28" fmla="*/ 339 w 455"/>
                <a:gd name="T29" fmla="*/ 546 h 688"/>
                <a:gd name="T30" fmla="*/ 348 w 455"/>
                <a:gd name="T31" fmla="*/ 589 h 688"/>
                <a:gd name="T32" fmla="*/ 348 w 455"/>
                <a:gd name="T33" fmla="*/ 615 h 688"/>
                <a:gd name="T34" fmla="*/ 323 w 455"/>
                <a:gd name="T35" fmla="*/ 633 h 688"/>
                <a:gd name="T36" fmla="*/ 245 w 455"/>
                <a:gd name="T37" fmla="*/ 636 h 688"/>
                <a:gd name="T38" fmla="*/ 126 w 455"/>
                <a:gd name="T39" fmla="*/ 662 h 688"/>
                <a:gd name="T40" fmla="*/ 104 w 455"/>
                <a:gd name="T41" fmla="*/ 685 h 688"/>
                <a:gd name="T42" fmla="*/ 85 w 455"/>
                <a:gd name="T43" fmla="*/ 688 h 688"/>
                <a:gd name="T44" fmla="*/ 0 w 455"/>
                <a:gd name="T45" fmla="*/ 662 h 688"/>
                <a:gd name="T46" fmla="*/ 0 w 455"/>
                <a:gd name="T47" fmla="*/ 636 h 688"/>
                <a:gd name="T48" fmla="*/ 37 w 455"/>
                <a:gd name="T49" fmla="*/ 615 h 688"/>
                <a:gd name="T50" fmla="*/ 188 w 455"/>
                <a:gd name="T51" fmla="*/ 589 h 688"/>
                <a:gd name="T52" fmla="*/ 267 w 455"/>
                <a:gd name="T53" fmla="*/ 598 h 688"/>
                <a:gd name="T54" fmla="*/ 304 w 455"/>
                <a:gd name="T55" fmla="*/ 598 h 688"/>
                <a:gd name="T56" fmla="*/ 314 w 455"/>
                <a:gd name="T57" fmla="*/ 584 h 688"/>
                <a:gd name="T58" fmla="*/ 282 w 455"/>
                <a:gd name="T59" fmla="*/ 520 h 688"/>
                <a:gd name="T60" fmla="*/ 217 w 455"/>
                <a:gd name="T61" fmla="*/ 436 h 688"/>
                <a:gd name="T62" fmla="*/ 170 w 455"/>
                <a:gd name="T63" fmla="*/ 374 h 688"/>
                <a:gd name="T64" fmla="*/ 151 w 455"/>
                <a:gd name="T65" fmla="*/ 339 h 688"/>
                <a:gd name="T66" fmla="*/ 151 w 455"/>
                <a:gd name="T67" fmla="*/ 287 h 688"/>
                <a:gd name="T68" fmla="*/ 182 w 455"/>
                <a:gd name="T69" fmla="*/ 200 h 688"/>
                <a:gd name="T70" fmla="*/ 210 w 455"/>
                <a:gd name="T71" fmla="*/ 145 h 688"/>
                <a:gd name="T72" fmla="*/ 248 w 455"/>
                <a:gd name="T73" fmla="*/ 93 h 6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88"/>
                <a:gd name="T113" fmla="*/ 455 w 455"/>
                <a:gd name="T114" fmla="*/ 688 h 6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88">
                  <a:moveTo>
                    <a:pt x="248" y="93"/>
                  </a:moveTo>
                  <a:lnTo>
                    <a:pt x="320" y="35"/>
                  </a:lnTo>
                  <a:lnTo>
                    <a:pt x="389" y="0"/>
                  </a:lnTo>
                  <a:lnTo>
                    <a:pt x="433" y="6"/>
                  </a:lnTo>
                  <a:lnTo>
                    <a:pt x="455" y="35"/>
                  </a:lnTo>
                  <a:lnTo>
                    <a:pt x="455" y="67"/>
                  </a:lnTo>
                  <a:lnTo>
                    <a:pt x="442" y="101"/>
                  </a:lnTo>
                  <a:lnTo>
                    <a:pt x="395" y="122"/>
                  </a:lnTo>
                  <a:lnTo>
                    <a:pt x="301" y="171"/>
                  </a:lnTo>
                  <a:lnTo>
                    <a:pt x="245" y="232"/>
                  </a:lnTo>
                  <a:lnTo>
                    <a:pt x="207" y="304"/>
                  </a:lnTo>
                  <a:lnTo>
                    <a:pt x="198" y="348"/>
                  </a:lnTo>
                  <a:lnTo>
                    <a:pt x="248" y="401"/>
                  </a:lnTo>
                  <a:lnTo>
                    <a:pt x="301" y="476"/>
                  </a:lnTo>
                  <a:lnTo>
                    <a:pt x="339" y="546"/>
                  </a:lnTo>
                  <a:lnTo>
                    <a:pt x="348" y="589"/>
                  </a:lnTo>
                  <a:lnTo>
                    <a:pt x="348" y="615"/>
                  </a:lnTo>
                  <a:lnTo>
                    <a:pt x="323" y="633"/>
                  </a:lnTo>
                  <a:lnTo>
                    <a:pt x="245" y="636"/>
                  </a:lnTo>
                  <a:lnTo>
                    <a:pt x="126" y="662"/>
                  </a:lnTo>
                  <a:lnTo>
                    <a:pt x="104" y="685"/>
                  </a:lnTo>
                  <a:lnTo>
                    <a:pt x="85" y="688"/>
                  </a:lnTo>
                  <a:lnTo>
                    <a:pt x="0" y="662"/>
                  </a:lnTo>
                  <a:lnTo>
                    <a:pt x="0" y="636"/>
                  </a:lnTo>
                  <a:lnTo>
                    <a:pt x="37" y="615"/>
                  </a:lnTo>
                  <a:lnTo>
                    <a:pt x="188" y="589"/>
                  </a:lnTo>
                  <a:lnTo>
                    <a:pt x="267" y="598"/>
                  </a:lnTo>
                  <a:lnTo>
                    <a:pt x="304" y="598"/>
                  </a:lnTo>
                  <a:lnTo>
                    <a:pt x="314" y="584"/>
                  </a:lnTo>
                  <a:lnTo>
                    <a:pt x="282" y="520"/>
                  </a:lnTo>
                  <a:lnTo>
                    <a:pt x="217" y="436"/>
                  </a:lnTo>
                  <a:lnTo>
                    <a:pt x="170" y="374"/>
                  </a:lnTo>
                  <a:lnTo>
                    <a:pt x="151" y="339"/>
                  </a:lnTo>
                  <a:lnTo>
                    <a:pt x="151" y="287"/>
                  </a:lnTo>
                  <a:lnTo>
                    <a:pt x="182" y="200"/>
                  </a:lnTo>
                  <a:lnTo>
                    <a:pt x="210" y="145"/>
                  </a:lnTo>
                  <a:lnTo>
                    <a:pt x="248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43" name="Freeform 30">
              <a:extLst>
                <a:ext uri="{FF2B5EF4-FFF2-40B4-BE49-F238E27FC236}">
                  <a16:creationId xmlns:a16="http://schemas.microsoft.com/office/drawing/2014/main" id="{00B7A216-6FA4-3F7D-65F3-262934A54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2492"/>
              <a:ext cx="478" cy="640"/>
            </a:xfrm>
            <a:custGeom>
              <a:avLst/>
              <a:gdLst>
                <a:gd name="T0" fmla="*/ 59 w 478"/>
                <a:gd name="T1" fmla="*/ 621 h 640"/>
                <a:gd name="T2" fmla="*/ 93 w 478"/>
                <a:gd name="T3" fmla="*/ 640 h 640"/>
                <a:gd name="T4" fmla="*/ 118 w 478"/>
                <a:gd name="T5" fmla="*/ 621 h 640"/>
                <a:gd name="T6" fmla="*/ 183 w 478"/>
                <a:gd name="T7" fmla="*/ 540 h 640"/>
                <a:gd name="T8" fmla="*/ 295 w 478"/>
                <a:gd name="T9" fmla="*/ 470 h 640"/>
                <a:gd name="T10" fmla="*/ 373 w 478"/>
                <a:gd name="T11" fmla="*/ 456 h 640"/>
                <a:gd name="T12" fmla="*/ 462 w 478"/>
                <a:gd name="T13" fmla="*/ 447 h 640"/>
                <a:gd name="T14" fmla="*/ 478 w 478"/>
                <a:gd name="T15" fmla="*/ 409 h 640"/>
                <a:gd name="T16" fmla="*/ 455 w 478"/>
                <a:gd name="T17" fmla="*/ 368 h 640"/>
                <a:gd name="T18" fmla="*/ 400 w 478"/>
                <a:gd name="T19" fmla="*/ 357 h 640"/>
                <a:gd name="T20" fmla="*/ 321 w 478"/>
                <a:gd name="T21" fmla="*/ 374 h 640"/>
                <a:gd name="T22" fmla="*/ 209 w 478"/>
                <a:gd name="T23" fmla="*/ 452 h 640"/>
                <a:gd name="T24" fmla="*/ 138 w 478"/>
                <a:gd name="T25" fmla="*/ 522 h 640"/>
                <a:gd name="T26" fmla="*/ 96 w 478"/>
                <a:gd name="T27" fmla="*/ 557 h 640"/>
                <a:gd name="T28" fmla="*/ 70 w 478"/>
                <a:gd name="T29" fmla="*/ 517 h 640"/>
                <a:gd name="T30" fmla="*/ 74 w 478"/>
                <a:gd name="T31" fmla="*/ 418 h 640"/>
                <a:gd name="T32" fmla="*/ 104 w 478"/>
                <a:gd name="T33" fmla="*/ 296 h 640"/>
                <a:gd name="T34" fmla="*/ 138 w 478"/>
                <a:gd name="T35" fmla="*/ 256 h 640"/>
                <a:gd name="T36" fmla="*/ 187 w 478"/>
                <a:gd name="T37" fmla="*/ 220 h 640"/>
                <a:gd name="T38" fmla="*/ 217 w 478"/>
                <a:gd name="T39" fmla="*/ 191 h 640"/>
                <a:gd name="T40" fmla="*/ 133 w 478"/>
                <a:gd name="T41" fmla="*/ 134 h 640"/>
                <a:gd name="T42" fmla="*/ 59 w 478"/>
                <a:gd name="T43" fmla="*/ 64 h 640"/>
                <a:gd name="T44" fmla="*/ 44 w 478"/>
                <a:gd name="T45" fmla="*/ 0 h 640"/>
                <a:gd name="T46" fmla="*/ 11 w 478"/>
                <a:gd name="T47" fmla="*/ 3 h 640"/>
                <a:gd name="T48" fmla="*/ 0 w 478"/>
                <a:gd name="T49" fmla="*/ 87 h 640"/>
                <a:gd name="T50" fmla="*/ 62 w 478"/>
                <a:gd name="T51" fmla="*/ 139 h 640"/>
                <a:gd name="T52" fmla="*/ 130 w 478"/>
                <a:gd name="T53" fmla="*/ 195 h 640"/>
                <a:gd name="T54" fmla="*/ 96 w 478"/>
                <a:gd name="T55" fmla="*/ 252 h 640"/>
                <a:gd name="T56" fmla="*/ 62 w 478"/>
                <a:gd name="T57" fmla="*/ 322 h 640"/>
                <a:gd name="T58" fmla="*/ 40 w 478"/>
                <a:gd name="T59" fmla="*/ 412 h 640"/>
                <a:gd name="T60" fmla="*/ 25 w 478"/>
                <a:gd name="T61" fmla="*/ 504 h 640"/>
                <a:gd name="T62" fmla="*/ 40 w 478"/>
                <a:gd name="T63" fmla="*/ 584 h 640"/>
                <a:gd name="T64" fmla="*/ 59 w 478"/>
                <a:gd name="T65" fmla="*/ 621 h 6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8"/>
                <a:gd name="T100" fmla="*/ 0 h 640"/>
                <a:gd name="T101" fmla="*/ 478 w 478"/>
                <a:gd name="T102" fmla="*/ 640 h 6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8" h="640">
                  <a:moveTo>
                    <a:pt x="59" y="621"/>
                  </a:moveTo>
                  <a:lnTo>
                    <a:pt x="93" y="640"/>
                  </a:lnTo>
                  <a:lnTo>
                    <a:pt x="118" y="621"/>
                  </a:lnTo>
                  <a:lnTo>
                    <a:pt x="183" y="540"/>
                  </a:lnTo>
                  <a:lnTo>
                    <a:pt x="295" y="470"/>
                  </a:lnTo>
                  <a:lnTo>
                    <a:pt x="373" y="456"/>
                  </a:lnTo>
                  <a:lnTo>
                    <a:pt x="462" y="447"/>
                  </a:lnTo>
                  <a:lnTo>
                    <a:pt x="478" y="409"/>
                  </a:lnTo>
                  <a:lnTo>
                    <a:pt x="455" y="368"/>
                  </a:lnTo>
                  <a:lnTo>
                    <a:pt x="400" y="357"/>
                  </a:lnTo>
                  <a:lnTo>
                    <a:pt x="321" y="374"/>
                  </a:lnTo>
                  <a:lnTo>
                    <a:pt x="209" y="452"/>
                  </a:lnTo>
                  <a:lnTo>
                    <a:pt x="138" y="522"/>
                  </a:lnTo>
                  <a:lnTo>
                    <a:pt x="96" y="557"/>
                  </a:lnTo>
                  <a:lnTo>
                    <a:pt x="70" y="517"/>
                  </a:lnTo>
                  <a:lnTo>
                    <a:pt x="74" y="418"/>
                  </a:lnTo>
                  <a:lnTo>
                    <a:pt x="104" y="296"/>
                  </a:lnTo>
                  <a:lnTo>
                    <a:pt x="138" y="256"/>
                  </a:lnTo>
                  <a:lnTo>
                    <a:pt x="187" y="220"/>
                  </a:lnTo>
                  <a:lnTo>
                    <a:pt x="217" y="191"/>
                  </a:lnTo>
                  <a:lnTo>
                    <a:pt x="133" y="134"/>
                  </a:lnTo>
                  <a:lnTo>
                    <a:pt x="59" y="64"/>
                  </a:lnTo>
                  <a:lnTo>
                    <a:pt x="44" y="0"/>
                  </a:lnTo>
                  <a:lnTo>
                    <a:pt x="11" y="3"/>
                  </a:lnTo>
                  <a:lnTo>
                    <a:pt x="0" y="87"/>
                  </a:lnTo>
                  <a:lnTo>
                    <a:pt x="62" y="139"/>
                  </a:lnTo>
                  <a:lnTo>
                    <a:pt x="130" y="195"/>
                  </a:lnTo>
                  <a:lnTo>
                    <a:pt x="96" y="252"/>
                  </a:lnTo>
                  <a:lnTo>
                    <a:pt x="62" y="322"/>
                  </a:lnTo>
                  <a:lnTo>
                    <a:pt x="40" y="412"/>
                  </a:lnTo>
                  <a:lnTo>
                    <a:pt x="25" y="504"/>
                  </a:lnTo>
                  <a:lnTo>
                    <a:pt x="40" y="584"/>
                  </a:lnTo>
                  <a:lnTo>
                    <a:pt x="59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44" name="Freeform 31">
              <a:extLst>
                <a:ext uri="{FF2B5EF4-FFF2-40B4-BE49-F238E27FC236}">
                  <a16:creationId xmlns:a16="http://schemas.microsoft.com/office/drawing/2014/main" id="{5815011A-B3BE-7A60-23E9-C28779942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147"/>
              <a:ext cx="451" cy="694"/>
            </a:xfrm>
            <a:custGeom>
              <a:avLst/>
              <a:gdLst>
                <a:gd name="T0" fmla="*/ 0 w 451"/>
                <a:gd name="T1" fmla="*/ 688 h 694"/>
                <a:gd name="T2" fmla="*/ 0 w 451"/>
                <a:gd name="T3" fmla="*/ 642 h 694"/>
                <a:gd name="T4" fmla="*/ 28 w 451"/>
                <a:gd name="T5" fmla="*/ 607 h 694"/>
                <a:gd name="T6" fmla="*/ 151 w 451"/>
                <a:gd name="T7" fmla="*/ 566 h 694"/>
                <a:gd name="T8" fmla="*/ 301 w 451"/>
                <a:gd name="T9" fmla="*/ 532 h 694"/>
                <a:gd name="T10" fmla="*/ 389 w 451"/>
                <a:gd name="T11" fmla="*/ 511 h 694"/>
                <a:gd name="T12" fmla="*/ 398 w 451"/>
                <a:gd name="T13" fmla="*/ 494 h 694"/>
                <a:gd name="T14" fmla="*/ 357 w 451"/>
                <a:gd name="T15" fmla="*/ 442 h 694"/>
                <a:gd name="T16" fmla="*/ 276 w 451"/>
                <a:gd name="T17" fmla="*/ 366 h 694"/>
                <a:gd name="T18" fmla="*/ 192 w 451"/>
                <a:gd name="T19" fmla="*/ 302 h 694"/>
                <a:gd name="T20" fmla="*/ 126 w 451"/>
                <a:gd name="T21" fmla="*/ 267 h 694"/>
                <a:gd name="T22" fmla="*/ 88 w 451"/>
                <a:gd name="T23" fmla="*/ 232 h 694"/>
                <a:gd name="T24" fmla="*/ 84 w 451"/>
                <a:gd name="T25" fmla="*/ 206 h 694"/>
                <a:gd name="T26" fmla="*/ 107 w 451"/>
                <a:gd name="T27" fmla="*/ 183 h 694"/>
                <a:gd name="T28" fmla="*/ 160 w 451"/>
                <a:gd name="T29" fmla="*/ 171 h 694"/>
                <a:gd name="T30" fmla="*/ 226 w 451"/>
                <a:gd name="T31" fmla="*/ 128 h 694"/>
                <a:gd name="T32" fmla="*/ 235 w 451"/>
                <a:gd name="T33" fmla="*/ 84 h 694"/>
                <a:gd name="T34" fmla="*/ 235 w 451"/>
                <a:gd name="T35" fmla="*/ 23 h 694"/>
                <a:gd name="T36" fmla="*/ 229 w 451"/>
                <a:gd name="T37" fmla="*/ 0 h 694"/>
                <a:gd name="T38" fmla="*/ 254 w 451"/>
                <a:gd name="T39" fmla="*/ 6 h 694"/>
                <a:gd name="T40" fmla="*/ 289 w 451"/>
                <a:gd name="T41" fmla="*/ 58 h 694"/>
                <a:gd name="T42" fmla="*/ 301 w 451"/>
                <a:gd name="T43" fmla="*/ 113 h 694"/>
                <a:gd name="T44" fmla="*/ 264 w 451"/>
                <a:gd name="T45" fmla="*/ 154 h 694"/>
                <a:gd name="T46" fmla="*/ 229 w 451"/>
                <a:gd name="T47" fmla="*/ 165 h 694"/>
                <a:gd name="T48" fmla="*/ 164 w 451"/>
                <a:gd name="T49" fmla="*/ 197 h 694"/>
                <a:gd name="T50" fmla="*/ 151 w 451"/>
                <a:gd name="T51" fmla="*/ 215 h 694"/>
                <a:gd name="T52" fmla="*/ 160 w 451"/>
                <a:gd name="T53" fmla="*/ 232 h 694"/>
                <a:gd name="T54" fmla="*/ 220 w 451"/>
                <a:gd name="T55" fmla="*/ 278 h 694"/>
                <a:gd name="T56" fmla="*/ 282 w 451"/>
                <a:gd name="T57" fmla="*/ 304 h 694"/>
                <a:gd name="T58" fmla="*/ 367 w 451"/>
                <a:gd name="T59" fmla="*/ 372 h 694"/>
                <a:gd name="T60" fmla="*/ 423 w 451"/>
                <a:gd name="T61" fmla="*/ 450 h 694"/>
                <a:gd name="T62" fmla="*/ 451 w 451"/>
                <a:gd name="T63" fmla="*/ 511 h 694"/>
                <a:gd name="T64" fmla="*/ 442 w 451"/>
                <a:gd name="T65" fmla="*/ 532 h 694"/>
                <a:gd name="T66" fmla="*/ 423 w 451"/>
                <a:gd name="T67" fmla="*/ 546 h 694"/>
                <a:gd name="T68" fmla="*/ 351 w 451"/>
                <a:gd name="T69" fmla="*/ 572 h 694"/>
                <a:gd name="T70" fmla="*/ 207 w 451"/>
                <a:gd name="T71" fmla="*/ 616 h 694"/>
                <a:gd name="T72" fmla="*/ 117 w 451"/>
                <a:gd name="T73" fmla="*/ 653 h 694"/>
                <a:gd name="T74" fmla="*/ 56 w 451"/>
                <a:gd name="T75" fmla="*/ 685 h 694"/>
                <a:gd name="T76" fmla="*/ 19 w 451"/>
                <a:gd name="T77" fmla="*/ 694 h 694"/>
                <a:gd name="T78" fmla="*/ 0 w 451"/>
                <a:gd name="T79" fmla="*/ 688 h 6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1"/>
                <a:gd name="T121" fmla="*/ 0 h 694"/>
                <a:gd name="T122" fmla="*/ 451 w 451"/>
                <a:gd name="T123" fmla="*/ 694 h 69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1" h="694">
                  <a:moveTo>
                    <a:pt x="0" y="688"/>
                  </a:moveTo>
                  <a:lnTo>
                    <a:pt x="0" y="642"/>
                  </a:lnTo>
                  <a:lnTo>
                    <a:pt x="28" y="607"/>
                  </a:lnTo>
                  <a:lnTo>
                    <a:pt x="151" y="566"/>
                  </a:lnTo>
                  <a:lnTo>
                    <a:pt x="301" y="532"/>
                  </a:lnTo>
                  <a:lnTo>
                    <a:pt x="389" y="511"/>
                  </a:lnTo>
                  <a:lnTo>
                    <a:pt x="398" y="494"/>
                  </a:lnTo>
                  <a:lnTo>
                    <a:pt x="357" y="442"/>
                  </a:lnTo>
                  <a:lnTo>
                    <a:pt x="276" y="366"/>
                  </a:lnTo>
                  <a:lnTo>
                    <a:pt x="192" y="302"/>
                  </a:lnTo>
                  <a:lnTo>
                    <a:pt x="126" y="267"/>
                  </a:lnTo>
                  <a:lnTo>
                    <a:pt x="88" y="232"/>
                  </a:lnTo>
                  <a:lnTo>
                    <a:pt x="84" y="206"/>
                  </a:lnTo>
                  <a:lnTo>
                    <a:pt x="107" y="183"/>
                  </a:lnTo>
                  <a:lnTo>
                    <a:pt x="160" y="171"/>
                  </a:lnTo>
                  <a:lnTo>
                    <a:pt x="226" y="128"/>
                  </a:lnTo>
                  <a:lnTo>
                    <a:pt x="235" y="84"/>
                  </a:lnTo>
                  <a:lnTo>
                    <a:pt x="235" y="23"/>
                  </a:lnTo>
                  <a:lnTo>
                    <a:pt x="229" y="0"/>
                  </a:lnTo>
                  <a:lnTo>
                    <a:pt x="254" y="6"/>
                  </a:lnTo>
                  <a:lnTo>
                    <a:pt x="289" y="58"/>
                  </a:lnTo>
                  <a:lnTo>
                    <a:pt x="301" y="113"/>
                  </a:lnTo>
                  <a:lnTo>
                    <a:pt x="264" y="154"/>
                  </a:lnTo>
                  <a:lnTo>
                    <a:pt x="229" y="165"/>
                  </a:lnTo>
                  <a:lnTo>
                    <a:pt x="164" y="197"/>
                  </a:lnTo>
                  <a:lnTo>
                    <a:pt x="151" y="215"/>
                  </a:lnTo>
                  <a:lnTo>
                    <a:pt x="160" y="232"/>
                  </a:lnTo>
                  <a:lnTo>
                    <a:pt x="220" y="278"/>
                  </a:lnTo>
                  <a:lnTo>
                    <a:pt x="282" y="304"/>
                  </a:lnTo>
                  <a:lnTo>
                    <a:pt x="367" y="372"/>
                  </a:lnTo>
                  <a:lnTo>
                    <a:pt x="423" y="450"/>
                  </a:lnTo>
                  <a:lnTo>
                    <a:pt x="451" y="511"/>
                  </a:lnTo>
                  <a:lnTo>
                    <a:pt x="442" y="532"/>
                  </a:lnTo>
                  <a:lnTo>
                    <a:pt x="423" y="546"/>
                  </a:lnTo>
                  <a:lnTo>
                    <a:pt x="351" y="572"/>
                  </a:lnTo>
                  <a:lnTo>
                    <a:pt x="207" y="616"/>
                  </a:lnTo>
                  <a:lnTo>
                    <a:pt x="117" y="653"/>
                  </a:lnTo>
                  <a:lnTo>
                    <a:pt x="56" y="685"/>
                  </a:lnTo>
                  <a:lnTo>
                    <a:pt x="19" y="694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45" name="Freeform 32">
              <a:extLst>
                <a:ext uri="{FF2B5EF4-FFF2-40B4-BE49-F238E27FC236}">
                  <a16:creationId xmlns:a16="http://schemas.microsoft.com/office/drawing/2014/main" id="{5E4D6F93-3646-BCEF-17BC-3773C31A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250"/>
              <a:ext cx="354" cy="495"/>
            </a:xfrm>
            <a:custGeom>
              <a:avLst/>
              <a:gdLst>
                <a:gd name="T0" fmla="*/ 72 w 354"/>
                <a:gd name="T1" fmla="*/ 402 h 495"/>
                <a:gd name="T2" fmla="*/ 113 w 354"/>
                <a:gd name="T3" fmla="*/ 446 h 495"/>
                <a:gd name="T4" fmla="*/ 179 w 354"/>
                <a:gd name="T5" fmla="*/ 486 h 495"/>
                <a:gd name="T6" fmla="*/ 235 w 354"/>
                <a:gd name="T7" fmla="*/ 495 h 495"/>
                <a:gd name="T8" fmla="*/ 278 w 354"/>
                <a:gd name="T9" fmla="*/ 486 h 495"/>
                <a:gd name="T10" fmla="*/ 329 w 354"/>
                <a:gd name="T11" fmla="*/ 452 h 495"/>
                <a:gd name="T12" fmla="*/ 347 w 354"/>
                <a:gd name="T13" fmla="*/ 382 h 495"/>
                <a:gd name="T14" fmla="*/ 354 w 354"/>
                <a:gd name="T15" fmla="*/ 330 h 495"/>
                <a:gd name="T16" fmla="*/ 338 w 354"/>
                <a:gd name="T17" fmla="*/ 280 h 495"/>
                <a:gd name="T18" fmla="*/ 309 w 354"/>
                <a:gd name="T19" fmla="*/ 219 h 495"/>
                <a:gd name="T20" fmla="*/ 282 w 354"/>
                <a:gd name="T21" fmla="*/ 165 h 495"/>
                <a:gd name="T22" fmla="*/ 278 w 354"/>
                <a:gd name="T23" fmla="*/ 154 h 495"/>
                <a:gd name="T24" fmla="*/ 291 w 354"/>
                <a:gd name="T25" fmla="*/ 93 h 495"/>
                <a:gd name="T26" fmla="*/ 329 w 354"/>
                <a:gd name="T27" fmla="*/ 32 h 495"/>
                <a:gd name="T28" fmla="*/ 335 w 354"/>
                <a:gd name="T29" fmla="*/ 14 h 495"/>
                <a:gd name="T30" fmla="*/ 315 w 354"/>
                <a:gd name="T31" fmla="*/ 0 h 495"/>
                <a:gd name="T32" fmla="*/ 291 w 354"/>
                <a:gd name="T33" fmla="*/ 0 h 495"/>
                <a:gd name="T34" fmla="*/ 263 w 354"/>
                <a:gd name="T35" fmla="*/ 79 h 495"/>
                <a:gd name="T36" fmla="*/ 251 w 354"/>
                <a:gd name="T37" fmla="*/ 131 h 495"/>
                <a:gd name="T38" fmla="*/ 216 w 354"/>
                <a:gd name="T39" fmla="*/ 96 h 495"/>
                <a:gd name="T40" fmla="*/ 188 w 354"/>
                <a:gd name="T41" fmla="*/ 70 h 495"/>
                <a:gd name="T42" fmla="*/ 128 w 354"/>
                <a:gd name="T43" fmla="*/ 49 h 495"/>
                <a:gd name="T44" fmla="*/ 85 w 354"/>
                <a:gd name="T45" fmla="*/ 49 h 495"/>
                <a:gd name="T46" fmla="*/ 19 w 354"/>
                <a:gd name="T47" fmla="*/ 79 h 495"/>
                <a:gd name="T48" fmla="*/ 0 w 354"/>
                <a:gd name="T49" fmla="*/ 163 h 495"/>
                <a:gd name="T50" fmla="*/ 16 w 354"/>
                <a:gd name="T51" fmla="*/ 271 h 495"/>
                <a:gd name="T52" fmla="*/ 44 w 354"/>
                <a:gd name="T53" fmla="*/ 373 h 495"/>
                <a:gd name="T54" fmla="*/ 72 w 354"/>
                <a:gd name="T55" fmla="*/ 402 h 4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4"/>
                <a:gd name="T85" fmla="*/ 0 h 495"/>
                <a:gd name="T86" fmla="*/ 354 w 354"/>
                <a:gd name="T87" fmla="*/ 495 h 4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4" h="495">
                  <a:moveTo>
                    <a:pt x="72" y="402"/>
                  </a:moveTo>
                  <a:lnTo>
                    <a:pt x="113" y="446"/>
                  </a:lnTo>
                  <a:lnTo>
                    <a:pt x="179" y="486"/>
                  </a:lnTo>
                  <a:lnTo>
                    <a:pt x="235" y="495"/>
                  </a:lnTo>
                  <a:lnTo>
                    <a:pt x="278" y="486"/>
                  </a:lnTo>
                  <a:lnTo>
                    <a:pt x="329" y="452"/>
                  </a:lnTo>
                  <a:lnTo>
                    <a:pt x="347" y="382"/>
                  </a:lnTo>
                  <a:lnTo>
                    <a:pt x="354" y="330"/>
                  </a:lnTo>
                  <a:lnTo>
                    <a:pt x="338" y="280"/>
                  </a:lnTo>
                  <a:lnTo>
                    <a:pt x="309" y="219"/>
                  </a:lnTo>
                  <a:lnTo>
                    <a:pt x="282" y="165"/>
                  </a:lnTo>
                  <a:lnTo>
                    <a:pt x="278" y="154"/>
                  </a:lnTo>
                  <a:lnTo>
                    <a:pt x="291" y="93"/>
                  </a:lnTo>
                  <a:lnTo>
                    <a:pt x="329" y="32"/>
                  </a:lnTo>
                  <a:lnTo>
                    <a:pt x="335" y="14"/>
                  </a:lnTo>
                  <a:lnTo>
                    <a:pt x="315" y="0"/>
                  </a:lnTo>
                  <a:lnTo>
                    <a:pt x="291" y="0"/>
                  </a:lnTo>
                  <a:lnTo>
                    <a:pt x="263" y="79"/>
                  </a:lnTo>
                  <a:lnTo>
                    <a:pt x="251" y="131"/>
                  </a:lnTo>
                  <a:lnTo>
                    <a:pt x="216" y="96"/>
                  </a:lnTo>
                  <a:lnTo>
                    <a:pt x="188" y="70"/>
                  </a:lnTo>
                  <a:lnTo>
                    <a:pt x="128" y="49"/>
                  </a:lnTo>
                  <a:lnTo>
                    <a:pt x="85" y="49"/>
                  </a:lnTo>
                  <a:lnTo>
                    <a:pt x="19" y="79"/>
                  </a:lnTo>
                  <a:lnTo>
                    <a:pt x="0" y="163"/>
                  </a:lnTo>
                  <a:lnTo>
                    <a:pt x="16" y="271"/>
                  </a:lnTo>
                  <a:lnTo>
                    <a:pt x="44" y="373"/>
                  </a:lnTo>
                  <a:lnTo>
                    <a:pt x="72" y="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AutoShape 35">
            <a:extLst>
              <a:ext uri="{FF2B5EF4-FFF2-40B4-BE49-F238E27FC236}">
                <a16:creationId xmlns:a16="http://schemas.microsoft.com/office/drawing/2014/main" id="{68AAFE4F-90BD-C87C-330D-A201281ADAAC}"/>
              </a:ext>
            </a:extLst>
          </p:cNvPr>
          <p:cNvSpPr>
            <a:spLocks/>
          </p:cNvSpPr>
          <p:nvPr/>
        </p:nvSpPr>
        <p:spPr bwMode="auto">
          <a:xfrm rot="5400000">
            <a:off x="6241083" y="892517"/>
            <a:ext cx="431800" cy="10227022"/>
          </a:xfrm>
          <a:prstGeom prst="rightBrace">
            <a:avLst>
              <a:gd name="adj1" fmla="val 52788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567A22-EA6B-A3C1-4059-2821B85D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756" y="6166583"/>
            <a:ext cx="414052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E5E5E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0" dirty="0">
                <a:solidFill>
                  <a:schemeClr val="tx1"/>
                </a:solidFill>
              </a:rPr>
              <a:t>Процессное управление</a:t>
            </a:r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163F8EA3-AE73-D927-F84C-E3B845793F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4;p2">
            <a:extLst>
              <a:ext uri="{FF2B5EF4-FFF2-40B4-BE49-F238E27FC236}">
                <a16:creationId xmlns:a16="http://schemas.microsoft.com/office/drawing/2014/main" id="{12326E97-4F4D-0717-921E-F332A178BD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8A895BC-C29D-E8D0-A56E-6C87B5BF0E63}"/>
              </a:ext>
            </a:extLst>
          </p:cNvPr>
          <p:cNvSpPr txBox="1">
            <a:spLocks noChangeArrowheads="1"/>
          </p:cNvSpPr>
          <p:nvPr/>
        </p:nvSpPr>
        <p:spPr>
          <a:xfrm>
            <a:off x="4348453" y="132086"/>
            <a:ext cx="6812575" cy="431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altLang="ru-RU" sz="2400" b="1" dirty="0">
                <a:solidFill>
                  <a:srgbClr val="122F4D"/>
                </a:solidFill>
              </a:rPr>
              <a:t>Определение и реализация стратегии компании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98EEC3AA-5F0D-B8CF-C34D-6069E38E3F9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10813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60431F-20C8-4E19-AC69-CACC28168C9C}" type="slidenum">
              <a:rPr lang="ru-RU" altLang="ru-RU" sz="1400" smtClean="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 dirty="0">
              <a:solidFill>
                <a:srgbClr val="606060"/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F7F6B09-984D-719E-E76D-645FE10E7991}"/>
              </a:ext>
            </a:extLst>
          </p:cNvPr>
          <p:cNvSpPr/>
          <p:nvPr/>
        </p:nvSpPr>
        <p:spPr>
          <a:xfrm>
            <a:off x="10120042" y="1819059"/>
            <a:ext cx="416116" cy="3776789"/>
          </a:xfrm>
          <a:prstGeom prst="downArrow">
            <a:avLst/>
          </a:prstGeom>
          <a:solidFill>
            <a:srgbClr val="A8D6E5"/>
          </a:solidFill>
          <a:ln>
            <a:solidFill>
              <a:srgbClr val="A8D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Проекты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921414F-5905-D363-0E46-EDAAAF09D32B}"/>
              </a:ext>
            </a:extLst>
          </p:cNvPr>
          <p:cNvSpPr/>
          <p:nvPr/>
        </p:nvSpPr>
        <p:spPr>
          <a:xfrm>
            <a:off x="10637210" y="1819058"/>
            <a:ext cx="416116" cy="3776789"/>
          </a:xfrm>
          <a:prstGeom prst="downArrow">
            <a:avLst/>
          </a:prstGeom>
          <a:solidFill>
            <a:srgbClr val="A8D6E5"/>
          </a:solidFill>
          <a:ln>
            <a:solidFill>
              <a:srgbClr val="A8D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Проекты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B855994-BCD8-E90C-618B-2274474EBC77}"/>
              </a:ext>
            </a:extLst>
          </p:cNvPr>
          <p:cNvSpPr/>
          <p:nvPr/>
        </p:nvSpPr>
        <p:spPr>
          <a:xfrm>
            <a:off x="11154378" y="1833574"/>
            <a:ext cx="416116" cy="3776789"/>
          </a:xfrm>
          <a:prstGeom prst="downArrow">
            <a:avLst/>
          </a:prstGeom>
          <a:solidFill>
            <a:srgbClr val="A8D6E5"/>
          </a:solidFill>
          <a:ln>
            <a:solidFill>
              <a:srgbClr val="A8D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798271-2CD2-0E66-B08F-DB5B29C8A33F}"/>
              </a:ext>
            </a:extLst>
          </p:cNvPr>
          <p:cNvSpPr/>
          <p:nvPr/>
        </p:nvSpPr>
        <p:spPr>
          <a:xfrm>
            <a:off x="10114652" y="1017703"/>
            <a:ext cx="1728192" cy="3724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4985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Строительство, </a:t>
            </a:r>
            <a:r>
              <a:rPr lang="en-US" dirty="0">
                <a:ln w="0"/>
                <a:solidFill>
                  <a:srgbClr val="4985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  <a:r>
              <a:rPr lang="ru-RU" dirty="0">
                <a:ln w="0"/>
                <a:solidFill>
                  <a:srgbClr val="4985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dirty="0">
                <a:ln w="0"/>
                <a:solidFill>
                  <a:srgbClr val="4985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rgbClr val="4985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НИОКР,…,?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301" grpId="0" animBg="1"/>
      <p:bldP spid="141321" grpId="0" animBg="1"/>
      <p:bldP spid="55311" grpId="0" animBg="1"/>
      <p:bldP spid="55319" grpId="0" autoUpdateAnimBg="0"/>
      <p:bldP spid="55320" grpId="0" animBg="1" autoUpdateAnimBg="0"/>
      <p:bldP spid="55321" grpId="0" animBg="1"/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3;p2">
            <a:extLst>
              <a:ext uri="{FF2B5EF4-FFF2-40B4-BE49-F238E27FC236}">
                <a16:creationId xmlns:a16="http://schemas.microsoft.com/office/drawing/2014/main" id="{6DEB71C6-81B4-6B33-744A-2BD0E94F73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4AE65F3B-191B-1114-C965-585A8E03B9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383D416-5C04-95F1-EE3F-D21418EF9342}"/>
              </a:ext>
            </a:extLst>
          </p:cNvPr>
          <p:cNvGrpSpPr/>
          <p:nvPr/>
        </p:nvGrpSpPr>
        <p:grpSpPr>
          <a:xfrm>
            <a:off x="1966880" y="1514792"/>
            <a:ext cx="4268766" cy="3828413"/>
            <a:chOff x="1181523" y="1246913"/>
            <a:chExt cx="4268766" cy="382841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5F9EC168-E89F-1151-0556-A93BA6AD7C81}"/>
                </a:ext>
              </a:extLst>
            </p:cNvPr>
            <p:cNvSpPr/>
            <p:nvPr/>
          </p:nvSpPr>
          <p:spPr>
            <a:xfrm>
              <a:off x="2238860" y="1246913"/>
              <a:ext cx="244827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Ген. Директор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B9F36BC-B4E2-D307-1DAC-0287B1C1569B}"/>
                </a:ext>
              </a:extLst>
            </p:cNvPr>
            <p:cNvSpPr/>
            <p:nvPr/>
          </p:nvSpPr>
          <p:spPr>
            <a:xfrm>
              <a:off x="1281277" y="2297298"/>
              <a:ext cx="80151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Зам. ГД… 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450B36A-3A03-FBF8-6362-D4939F6DB0F4}"/>
                </a:ext>
              </a:extLst>
            </p:cNvPr>
            <p:cNvSpPr/>
            <p:nvPr/>
          </p:nvSpPr>
          <p:spPr>
            <a:xfrm>
              <a:off x="2370452" y="2279117"/>
              <a:ext cx="80151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Зам. ГД… 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7B3D1AB-0022-E637-3AFD-6EED14A5606D}"/>
                </a:ext>
              </a:extLst>
            </p:cNvPr>
            <p:cNvSpPr/>
            <p:nvPr/>
          </p:nvSpPr>
          <p:spPr>
            <a:xfrm>
              <a:off x="3300239" y="2276872"/>
              <a:ext cx="80151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Зам. ГД… 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BD31F3B-B48D-D979-BE77-54B51BA716BC}"/>
                </a:ext>
              </a:extLst>
            </p:cNvPr>
            <p:cNvSpPr/>
            <p:nvPr/>
          </p:nvSpPr>
          <p:spPr>
            <a:xfrm>
              <a:off x="4286376" y="2276872"/>
              <a:ext cx="80151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Зам. ГД…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AC2935E-49AF-4EED-C9D8-B35B6B942DA9}"/>
                </a:ext>
              </a:extLst>
            </p:cNvPr>
            <p:cNvSpPr/>
            <p:nvPr/>
          </p:nvSpPr>
          <p:spPr>
            <a:xfrm>
              <a:off x="1187271" y="2996951"/>
              <a:ext cx="80151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Нач. отд.… 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1407856-FA91-B299-5B5D-905D9E0E479A}"/>
                </a:ext>
              </a:extLst>
            </p:cNvPr>
            <p:cNvSpPr/>
            <p:nvPr/>
          </p:nvSpPr>
          <p:spPr>
            <a:xfrm>
              <a:off x="2255913" y="2996951"/>
              <a:ext cx="80151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Нач. упр..… 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48615AF-9644-CB79-73E1-C8414E9D2EF2}"/>
                </a:ext>
              </a:extLst>
            </p:cNvPr>
            <p:cNvSpPr/>
            <p:nvPr/>
          </p:nvSpPr>
          <p:spPr>
            <a:xfrm>
              <a:off x="3405512" y="2996951"/>
              <a:ext cx="80151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Нач. упр.…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58B944F-9658-9B8F-06FC-F9FAFD50C413}"/>
                </a:ext>
              </a:extLst>
            </p:cNvPr>
            <p:cNvSpPr/>
            <p:nvPr/>
          </p:nvSpPr>
          <p:spPr>
            <a:xfrm>
              <a:off x="4511824" y="2996951"/>
              <a:ext cx="80151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Нач. упр.… 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5479390-35A0-9A08-872E-C03CB62ED983}"/>
                </a:ext>
              </a:extLst>
            </p:cNvPr>
            <p:cNvSpPr/>
            <p:nvPr/>
          </p:nvSpPr>
          <p:spPr>
            <a:xfrm>
              <a:off x="1181523" y="3813131"/>
              <a:ext cx="518285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3D41792-AE64-4426-8F14-2703937A5782}"/>
                </a:ext>
              </a:extLst>
            </p:cNvPr>
            <p:cNvSpPr/>
            <p:nvPr/>
          </p:nvSpPr>
          <p:spPr>
            <a:xfrm>
              <a:off x="2525404" y="3805806"/>
              <a:ext cx="518285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6DA777A-00D7-046D-CEE5-B14E9A253D75}"/>
                </a:ext>
              </a:extLst>
            </p:cNvPr>
            <p:cNvSpPr/>
            <p:nvPr/>
          </p:nvSpPr>
          <p:spPr>
            <a:xfrm>
              <a:off x="3225721" y="3805806"/>
              <a:ext cx="518285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8B3C849-92F0-8E87-B2C0-533971B9145C}"/>
                </a:ext>
              </a:extLst>
            </p:cNvPr>
            <p:cNvSpPr/>
            <p:nvPr/>
          </p:nvSpPr>
          <p:spPr>
            <a:xfrm>
              <a:off x="4027233" y="3808630"/>
              <a:ext cx="518285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8C7EECE-0858-8AC7-788C-92DBF6D347D0}"/>
                </a:ext>
              </a:extLst>
            </p:cNvPr>
            <p:cNvSpPr/>
            <p:nvPr/>
          </p:nvSpPr>
          <p:spPr>
            <a:xfrm>
              <a:off x="1887868" y="3820310"/>
              <a:ext cx="518285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25887CF-49B8-BCA9-87EA-79B9A0165EED}"/>
                </a:ext>
              </a:extLst>
            </p:cNvPr>
            <p:cNvSpPr/>
            <p:nvPr/>
          </p:nvSpPr>
          <p:spPr>
            <a:xfrm>
              <a:off x="1181523" y="4643278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4FB30C6-28D8-C86E-896F-BDC6711E6FB3}"/>
                </a:ext>
              </a:extLst>
            </p:cNvPr>
            <p:cNvSpPr/>
            <p:nvPr/>
          </p:nvSpPr>
          <p:spPr>
            <a:xfrm>
              <a:off x="1570232" y="4634245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62B2E43-9F39-3073-0C84-22248792C757}"/>
                </a:ext>
              </a:extLst>
            </p:cNvPr>
            <p:cNvSpPr/>
            <p:nvPr/>
          </p:nvSpPr>
          <p:spPr>
            <a:xfrm>
              <a:off x="2003514" y="4639465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C8FF124-D0CE-54B2-5BB6-9A44809A4158}"/>
                </a:ext>
              </a:extLst>
            </p:cNvPr>
            <p:cNvSpPr/>
            <p:nvPr/>
          </p:nvSpPr>
          <p:spPr>
            <a:xfrm>
              <a:off x="2432378" y="4634245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2870164-5ED1-C684-EE3D-512B6C4D9C97}"/>
                </a:ext>
              </a:extLst>
            </p:cNvPr>
            <p:cNvSpPr/>
            <p:nvPr/>
          </p:nvSpPr>
          <p:spPr>
            <a:xfrm>
              <a:off x="2920472" y="4634245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08285555-1990-F459-97C0-AEE5949BC20A}"/>
                </a:ext>
              </a:extLst>
            </p:cNvPr>
            <p:cNvSpPr/>
            <p:nvPr/>
          </p:nvSpPr>
          <p:spPr>
            <a:xfrm>
              <a:off x="3347910" y="4634245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96871F2-4936-490B-EF5E-208F229DB6F6}"/>
                </a:ext>
              </a:extLst>
            </p:cNvPr>
            <p:cNvSpPr/>
            <p:nvPr/>
          </p:nvSpPr>
          <p:spPr>
            <a:xfrm>
              <a:off x="3744006" y="4643278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030520B-221C-41FC-5C7A-4C1E20DE931D}"/>
                </a:ext>
              </a:extLst>
            </p:cNvPr>
            <p:cNvSpPr/>
            <p:nvPr/>
          </p:nvSpPr>
          <p:spPr>
            <a:xfrm>
              <a:off x="4215227" y="4643278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10E2C59E-206F-A112-F583-757ACFB98314}"/>
                </a:ext>
              </a:extLst>
            </p:cNvPr>
            <p:cNvSpPr/>
            <p:nvPr/>
          </p:nvSpPr>
          <p:spPr>
            <a:xfrm>
              <a:off x="4705162" y="4643278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7864A95C-4345-3BF5-E9A3-89098B7DF5DA}"/>
                </a:ext>
              </a:extLst>
            </p:cNvPr>
            <p:cNvSpPr/>
            <p:nvPr/>
          </p:nvSpPr>
          <p:spPr>
            <a:xfrm>
              <a:off x="5176383" y="4643278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8391742-2557-BFE1-12CE-7DCD17FEB4C6}"/>
                </a:ext>
              </a:extLst>
            </p:cNvPr>
            <p:cNvSpPr/>
            <p:nvPr/>
          </p:nvSpPr>
          <p:spPr>
            <a:xfrm>
              <a:off x="4828745" y="3805806"/>
              <a:ext cx="518285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8434A75-5DA4-525E-6043-5E5AEB29B371}"/>
              </a:ext>
            </a:extLst>
          </p:cNvPr>
          <p:cNvGrpSpPr/>
          <p:nvPr/>
        </p:nvGrpSpPr>
        <p:grpSpPr>
          <a:xfrm>
            <a:off x="7277859" y="1946840"/>
            <a:ext cx="3445265" cy="2890487"/>
            <a:chOff x="7248128" y="1611460"/>
            <a:chExt cx="3445265" cy="2890487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D267DED-08EA-D32A-9A73-E4D3BB0BB9C6}"/>
                </a:ext>
              </a:extLst>
            </p:cNvPr>
            <p:cNvSpPr/>
            <p:nvPr/>
          </p:nvSpPr>
          <p:spPr>
            <a:xfrm>
              <a:off x="8095297" y="3188310"/>
              <a:ext cx="137107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Проектный офис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64314B4-B3E8-DE87-77AB-07FDBA3692C5}"/>
                </a:ext>
              </a:extLst>
            </p:cNvPr>
            <p:cNvSpPr/>
            <p:nvPr/>
          </p:nvSpPr>
          <p:spPr>
            <a:xfrm>
              <a:off x="7684030" y="2319230"/>
              <a:ext cx="2448272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Процессный офис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F8486D3E-F514-4B18-A438-BF7F8539D352}"/>
                </a:ext>
              </a:extLst>
            </p:cNvPr>
            <p:cNvSpPr/>
            <p:nvPr/>
          </p:nvSpPr>
          <p:spPr>
            <a:xfrm>
              <a:off x="7248128" y="3188310"/>
              <a:ext cx="631314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СМК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0BC110E-7CB6-937A-BB55-247FB35B8913}"/>
                </a:ext>
              </a:extLst>
            </p:cNvPr>
            <p:cNvSpPr/>
            <p:nvPr/>
          </p:nvSpPr>
          <p:spPr>
            <a:xfrm>
              <a:off x="9682224" y="3188310"/>
              <a:ext cx="1011169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Lean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C8D4702-6FF1-FB60-D3ED-026B1597DA63}"/>
                </a:ext>
              </a:extLst>
            </p:cNvPr>
            <p:cNvSpPr/>
            <p:nvPr/>
          </p:nvSpPr>
          <p:spPr>
            <a:xfrm>
              <a:off x="7429823" y="4029155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AFB0FA1-2E94-617E-7FBB-0FF652A67BBE}"/>
                </a:ext>
              </a:extLst>
            </p:cNvPr>
            <p:cNvSpPr/>
            <p:nvPr/>
          </p:nvSpPr>
          <p:spPr>
            <a:xfrm>
              <a:off x="8711848" y="4057390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0EDBEBA-69AC-0205-696C-4B291D6B8B73}"/>
                </a:ext>
              </a:extLst>
            </p:cNvPr>
            <p:cNvSpPr/>
            <p:nvPr/>
          </p:nvSpPr>
          <p:spPr>
            <a:xfrm>
              <a:off x="7921607" y="1611460"/>
              <a:ext cx="1973117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Директор по развитию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97655C62-2F78-5CDB-B275-AAD193658C72}"/>
                </a:ext>
              </a:extLst>
            </p:cNvPr>
            <p:cNvSpPr/>
            <p:nvPr/>
          </p:nvSpPr>
          <p:spPr>
            <a:xfrm>
              <a:off x="10233747" y="4029155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AE082DA-3F11-2FD9-77C1-A6C77BA017FC}"/>
                </a:ext>
              </a:extLst>
            </p:cNvPr>
            <p:cNvSpPr/>
            <p:nvPr/>
          </p:nvSpPr>
          <p:spPr>
            <a:xfrm>
              <a:off x="9106176" y="4069899"/>
              <a:ext cx="273906" cy="432048"/>
            </a:xfrm>
            <a:prstGeom prst="rect">
              <a:avLst/>
            </a:prstGeom>
            <a:solidFill>
              <a:srgbClr val="A8D6E5"/>
            </a:solidFill>
            <a:ln>
              <a:solidFill>
                <a:srgbClr val="A8D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Rectangle 2">
            <a:extLst>
              <a:ext uri="{FF2B5EF4-FFF2-40B4-BE49-F238E27FC236}">
                <a16:creationId xmlns:a16="http://schemas.microsoft.com/office/drawing/2014/main" id="{FAFBAE34-3C28-D18D-2FBE-A62D8A52CD3D}"/>
              </a:ext>
            </a:extLst>
          </p:cNvPr>
          <p:cNvSpPr txBox="1">
            <a:spLocks noChangeArrowheads="1"/>
          </p:cNvSpPr>
          <p:nvPr/>
        </p:nvSpPr>
        <p:spPr>
          <a:xfrm>
            <a:off x="5120532" y="95702"/>
            <a:ext cx="5034386" cy="431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altLang="ru-RU" sz="2400" b="1" dirty="0">
                <a:solidFill>
                  <a:srgbClr val="122F4D"/>
                </a:solidFill>
              </a:rPr>
              <a:t>Вариант построения оргструктуры. </a:t>
            </a:r>
          </a:p>
        </p:txBody>
      </p:sp>
    </p:spTree>
    <p:extLst>
      <p:ext uri="{BB962C8B-B14F-4D97-AF65-F5344CB8AC3E}">
        <p14:creationId xmlns:p14="http://schemas.microsoft.com/office/powerpoint/2010/main" val="38426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F4CB65EE-CF25-3492-7F5E-1EF22F8218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3B5476A3-8ED8-5C33-A265-D02A4B2A1F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1F570-EEFF-1556-24C6-F87D080BA29F}"/>
              </a:ext>
            </a:extLst>
          </p:cNvPr>
          <p:cNvSpPr txBox="1"/>
          <p:nvPr/>
        </p:nvSpPr>
        <p:spPr>
          <a:xfrm>
            <a:off x="801514" y="727546"/>
            <a:ext cx="1127115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1600" dirty="0"/>
              <a:t>Процессное управление – это шире чем Система Менеджмента Качества в наиболее распространенном в РФ применении.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600" dirty="0"/>
              <a:t>Руководителем должен быть Директор по развитию, а не «начальник ОТК»,  его функции:</a:t>
            </a:r>
          </a:p>
          <a:p>
            <a:pPr marL="752475" lvl="1" indent="-342900">
              <a:buFont typeface="+mj-lt"/>
              <a:buAutoNum type="arabicPeriod"/>
            </a:pPr>
            <a:r>
              <a:rPr lang="ru-RU" sz="1600" dirty="0"/>
              <a:t>обеспечение наиболее эффективного использования процессов компании, </a:t>
            </a:r>
          </a:p>
          <a:p>
            <a:pPr marL="752475" lvl="1" indent="-342900">
              <a:buFont typeface="+mj-lt"/>
              <a:buAutoNum type="arabicPeriod"/>
            </a:pPr>
            <a:r>
              <a:rPr lang="ru-RU" sz="1600" dirty="0"/>
              <a:t>организация работ по:</a:t>
            </a:r>
          </a:p>
          <a:p>
            <a:pPr marL="1327150" lvl="2" indent="-342900">
              <a:buFont typeface="+mj-lt"/>
              <a:buAutoNum type="alphaLcParenR"/>
            </a:pPr>
            <a:r>
              <a:rPr lang="ru-RU" sz="1600" dirty="0"/>
              <a:t>стандартизации и постоянному совершенствованию процессов, </a:t>
            </a:r>
          </a:p>
          <a:p>
            <a:pPr marL="1327150" lvl="2" indent="-342900">
              <a:buFont typeface="+mj-lt"/>
              <a:buAutoNum type="alphaLcParenR"/>
            </a:pPr>
            <a:r>
              <a:rPr lang="ru-RU" sz="1600" dirty="0"/>
              <a:t>повышению качества продукции и услуг,</a:t>
            </a:r>
          </a:p>
          <a:p>
            <a:pPr marL="1327150" lvl="2" indent="-342900">
              <a:buFont typeface="+mj-lt"/>
              <a:buAutoNum type="alphaLcParenR"/>
            </a:pPr>
            <a:r>
              <a:rPr lang="ru-RU" sz="1600" dirty="0"/>
              <a:t>повышению клиент-ориентированности процессов, сотрудников и компании,</a:t>
            </a:r>
          </a:p>
          <a:p>
            <a:pPr marL="752475" lvl="1" indent="-342900">
              <a:buFont typeface="+mj-lt"/>
              <a:buAutoNum type="arabicPeriod"/>
            </a:pPr>
            <a:r>
              <a:rPr lang="ru-RU" sz="1600" dirty="0"/>
              <a:t>обеспечение достижения целей компании в т.ч. по эффективности, прибыльности, удовлетворенности сотрудников  и т.д.</a:t>
            </a:r>
          </a:p>
          <a:p>
            <a:pPr marL="752475" lvl="1" indent="-342900">
              <a:buFont typeface="+mj-lt"/>
              <a:buAutoNum type="arabicPeriod"/>
            </a:pPr>
            <a:r>
              <a:rPr lang="ru-RU" sz="1600" dirty="0"/>
              <a:t>сервис по отношению ко всем подразделениям и сотрудникам компании с целью повышения эффективности их работы, в т.ч.  при управлении Проектами.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600" dirty="0"/>
              <a:t>Сфера применения усилий Директора по развитию – вся система управления компанией, расшивка «узких мест», методическое сопровождение решения актуальных проблем, повышение эффективности. 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600" dirty="0"/>
              <a:t>На базе СМК обеспечиваются:</a:t>
            </a:r>
          </a:p>
          <a:p>
            <a:pPr marL="714375" indent="-342900">
              <a:buFont typeface="+mj-lt"/>
              <a:buAutoNum type="arabicPeriod"/>
            </a:pPr>
            <a:r>
              <a:rPr lang="ru-RU" sz="1600" dirty="0"/>
              <a:t>общая методическая база, в т.ч. обучение сотрудников основам процессного управления;</a:t>
            </a:r>
          </a:p>
          <a:p>
            <a:pPr marL="714375" indent="-342900">
              <a:buFont typeface="+mj-lt"/>
              <a:buAutoNum type="arabicPeriod"/>
            </a:pPr>
            <a:r>
              <a:rPr lang="ru-RU" sz="1600" dirty="0"/>
              <a:t>методы описания процессов, модель процессов; </a:t>
            </a:r>
          </a:p>
          <a:p>
            <a:pPr marL="714375" indent="-342900">
              <a:buFont typeface="+mj-lt"/>
              <a:buAutoNum type="arabicPeriod"/>
            </a:pPr>
            <a:r>
              <a:rPr lang="ru-RU" sz="1600" dirty="0"/>
              <a:t>формирование и работу с документами, в т.ч. Стандартами, инструкциями, записями;</a:t>
            </a:r>
          </a:p>
          <a:p>
            <a:pPr marL="714375" indent="-342900">
              <a:buFont typeface="+mj-lt"/>
              <a:buAutoNum type="arabicPeriod"/>
            </a:pPr>
            <a:r>
              <a:rPr lang="ru-RU" sz="1600" dirty="0"/>
              <a:t>цели в области качества, как отражение общих целей компании;</a:t>
            </a:r>
          </a:p>
          <a:p>
            <a:pPr marL="714375" indent="-342900">
              <a:buFont typeface="+mj-lt"/>
              <a:buAutoNum type="arabicPeriod"/>
            </a:pPr>
            <a:r>
              <a:rPr lang="ru-RU" sz="1600" dirty="0"/>
              <a:t>система внутренних аудитов;</a:t>
            </a:r>
          </a:p>
          <a:p>
            <a:pPr marL="714375" indent="-342900">
              <a:buFont typeface="+mj-lt"/>
              <a:buAutoNum type="arabicPeriod"/>
            </a:pPr>
            <a:r>
              <a:rPr lang="ru-RU" sz="1600" dirty="0"/>
              <a:t>система работы с несоответствиями, как основу для дальнейшего развития;</a:t>
            </a:r>
          </a:p>
          <a:p>
            <a:pPr marL="714375" indent="-342900">
              <a:buFont typeface="+mj-lt"/>
              <a:buAutoNum type="arabicPeriod"/>
            </a:pPr>
            <a:r>
              <a:rPr lang="ru-RU" sz="1600" dirty="0"/>
              <a:t>работа с предложениями сотрудников</a:t>
            </a:r>
          </a:p>
          <a:p>
            <a:pPr marL="400050" lvl="2" indent="-400050">
              <a:buFont typeface="+mj-lt"/>
              <a:buAutoNum type="romanUcPeriod" startAt="4"/>
            </a:pPr>
            <a:r>
              <a:rPr lang="ru-RU" sz="1600" dirty="0"/>
              <a:t>Методы оптимизации процессов и снижения потерь (</a:t>
            </a:r>
            <a:r>
              <a:rPr lang="en-US" sz="1600" dirty="0"/>
              <a:t>Lean – </a:t>
            </a:r>
            <a:r>
              <a:rPr lang="ru-RU" sz="1600" dirty="0"/>
              <a:t>бережливое производство, </a:t>
            </a:r>
            <a:r>
              <a:rPr lang="en-US" sz="1600" dirty="0"/>
              <a:t>6 </a:t>
            </a:r>
            <a:r>
              <a:rPr lang="ru-RU" sz="1600" dirty="0"/>
              <a:t>Сигм и пр.) обеспечивают совершенствование процессов и повышение эффективности.</a:t>
            </a:r>
            <a:endParaRPr lang="ru-RU" dirty="0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2037D066-86AE-3B49-3C3B-DFB4DE775A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567608" y="157573"/>
            <a:ext cx="8420101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0" tIns="46670" rIns="93340" bIns="4667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22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Процессный подход </a:t>
            </a:r>
            <a:r>
              <a:rPr lang="ru-RU" altLang="ru-RU" sz="2400" dirty="0">
                <a:solidFill>
                  <a:srgbClr val="122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(как организовать)</a:t>
            </a:r>
          </a:p>
        </p:txBody>
      </p:sp>
    </p:spTree>
    <p:extLst>
      <p:ext uri="{BB962C8B-B14F-4D97-AF65-F5344CB8AC3E}">
        <p14:creationId xmlns:p14="http://schemas.microsoft.com/office/powerpoint/2010/main" val="40281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Номер слайда 1">
            <a:extLst>
              <a:ext uri="{FF2B5EF4-FFF2-40B4-BE49-F238E27FC236}">
                <a16:creationId xmlns:a16="http://schemas.microsoft.com/office/drawing/2014/main" id="{D8441973-E1D9-4D99-9F9D-09AD1F73E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" y="6356350"/>
            <a:ext cx="1081336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60431F-20C8-4E19-AC69-CACC28168C9C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 dirty="0">
              <a:solidFill>
                <a:srgbClr val="606060"/>
              </a:solidFill>
            </a:endParaRP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5AF3927-0C7B-4E54-9838-D9611AD968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12469" y="764381"/>
            <a:ext cx="8229600" cy="5329238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 Стандартизация по </a:t>
            </a:r>
            <a:r>
              <a:rPr lang="en-US" altLang="ru-RU" sz="2400" dirty="0"/>
              <a:t>ISO 9001 </a:t>
            </a:r>
            <a:r>
              <a:rPr lang="ru-RU" altLang="ru-RU" sz="2400" dirty="0"/>
              <a:t>как метод приведения к «статистически управляемой» системе по Демингу.</a:t>
            </a:r>
          </a:p>
          <a:p>
            <a:pPr eaLnBrk="1" hangingPunct="1"/>
            <a:r>
              <a:rPr lang="ru-RU" altLang="ru-RU" sz="2400" dirty="0"/>
              <a:t>Путь для оптимизации системы.</a:t>
            </a:r>
          </a:p>
        </p:txBody>
      </p:sp>
      <p:pic>
        <p:nvPicPr>
          <p:cNvPr id="5" name="Picture 8" descr="J0078749">
            <a:extLst>
              <a:ext uri="{FF2B5EF4-FFF2-40B4-BE49-F238E27FC236}">
                <a16:creationId xmlns:a16="http://schemas.microsoft.com/office/drawing/2014/main" id="{77880241-C10F-4F83-8559-0432E8F5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555578"/>
            <a:ext cx="2827337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CE9F55A-BFAA-49F8-B85C-85E261B77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3861048"/>
            <a:ext cx="53292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i="1" dirty="0"/>
              <a:t>«… когда люди участвуют в изменениях и предлагают новые и улучшенные стандарты, у них, естественно, развивается ощущение собственника этих стандартов  и потому хватает самодисциплины, что бы им следовать.»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46005-4D7E-40E1-B9C8-6AEA0AC39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484" y="5726907"/>
            <a:ext cx="1927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Имаи </a:t>
            </a:r>
            <a:r>
              <a:rPr lang="ru-RU" altLang="ru-RU" sz="1800" dirty="0" err="1"/>
              <a:t>Масааки</a:t>
            </a:r>
            <a:r>
              <a:rPr lang="ru-RU" altLang="ru-RU" sz="1800" dirty="0"/>
              <a:t> 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E82650-FA44-432D-B3CB-6CED05A1A67D}"/>
              </a:ext>
            </a:extLst>
          </p:cNvPr>
          <p:cNvSpPr/>
          <p:nvPr/>
        </p:nvSpPr>
        <p:spPr>
          <a:xfrm>
            <a:off x="2112470" y="158353"/>
            <a:ext cx="78501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125"/>
              </a:spcAft>
              <a:defRPr/>
            </a:pPr>
            <a:r>
              <a:rPr lang="en-US" sz="2400" b="1" dirty="0">
                <a:solidFill>
                  <a:srgbClr val="122F4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ISO 9001</a:t>
            </a:r>
            <a:endParaRPr lang="ru-RU" sz="2400" b="1" dirty="0">
              <a:solidFill>
                <a:srgbClr val="122F4D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FE46D72D-5356-2162-ECF2-D1289F25AE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2CFEF66C-2C55-5DF7-7937-88BB978FAB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:a16="http://schemas.microsoft.com/office/drawing/2014/main" id="{1B2B9EEF-48E5-4A78-BA9F-003E02624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EF189A-3D7B-40C4-B3A2-3B3D91B2CDFC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 dirty="0">
              <a:solidFill>
                <a:srgbClr val="606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F4F66-09CD-4A61-B04A-B81AA9E9BC50}"/>
              </a:ext>
            </a:extLst>
          </p:cNvPr>
          <p:cNvSpPr txBox="1"/>
          <p:nvPr/>
        </p:nvSpPr>
        <p:spPr>
          <a:xfrm>
            <a:off x="1458524" y="2432392"/>
            <a:ext cx="9721080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/>
              <a:t>Формирование политики и целей в области качества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/>
              <a:t>Описание процессов вплоть до стандартов и инструкций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/>
              <a:t>Обучение сотрудников, обеспечение информацией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/>
              <a:t>Выявление и анализ несоответствий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/>
              <a:t>Выработка и реализация корректирующих и предупреждающих действий.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/>
              <a:t>Система внутренних и внешних аудитов.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/>
              <a:t>Система оптимизации процессов</a:t>
            </a:r>
            <a:r>
              <a:rPr lang="ru-RU" dirty="0"/>
              <a:t>, </a:t>
            </a:r>
            <a:r>
              <a:rPr lang="ru-RU" sz="2000" dirty="0"/>
              <a:t>изменения стандартов.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776224-43DF-4B2B-9BB2-A06EFF829E18}"/>
              </a:ext>
            </a:extLst>
          </p:cNvPr>
          <p:cNvSpPr/>
          <p:nvPr/>
        </p:nvSpPr>
        <p:spPr>
          <a:xfrm>
            <a:off x="2243139" y="142876"/>
            <a:ext cx="78501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125"/>
              </a:spcAft>
              <a:defRPr/>
            </a:pPr>
            <a:r>
              <a:rPr lang="ru-RU" sz="2400" b="1" dirty="0">
                <a:solidFill>
                  <a:srgbClr val="122F4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Польза от </a:t>
            </a:r>
            <a:r>
              <a:rPr lang="en-US" sz="2400" b="1" dirty="0">
                <a:solidFill>
                  <a:srgbClr val="122F4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ISO 9001</a:t>
            </a:r>
            <a:endParaRPr lang="ru-RU" sz="2400" b="1" dirty="0">
              <a:solidFill>
                <a:srgbClr val="122F4D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8918" name="Прямоугольник 5">
            <a:extLst>
              <a:ext uri="{FF2B5EF4-FFF2-40B4-BE49-F238E27FC236}">
                <a16:creationId xmlns:a16="http://schemas.microsoft.com/office/drawing/2014/main" id="{884AFB60-2461-4ED6-84FE-6715A0A91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369" y="1031806"/>
            <a:ext cx="67801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Наибольшая польза от стандарта </a:t>
            </a:r>
            <a:r>
              <a:rPr lang="en-US" altLang="ru-RU" sz="2000" dirty="0">
                <a:solidFill>
                  <a:srgbClr val="FF9933"/>
                </a:solidFill>
              </a:rPr>
              <a:t>ISO 9001 </a:t>
            </a:r>
            <a:r>
              <a:rPr lang="ru-RU" altLang="ru-RU" sz="2000" dirty="0"/>
              <a:t>именно в его ориентации на процессы, системности, логичной завершенности, эффективном наборе методов:</a:t>
            </a:r>
            <a:endParaRPr lang="ru-RU" altLang="ru-RU" sz="1800" dirty="0"/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D1C03C59-BE29-0459-696C-06D6D645B3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2">
            <a:extLst>
              <a:ext uri="{FF2B5EF4-FFF2-40B4-BE49-F238E27FC236}">
                <a16:creationId xmlns:a16="http://schemas.microsoft.com/office/drawing/2014/main" id="{802B1444-46E4-9898-15B2-9BF805C1C9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AC2C6-BBF2-3DC3-EF8A-8C34DA6C727F}"/>
              </a:ext>
            </a:extLst>
          </p:cNvPr>
          <p:cNvSpPr txBox="1"/>
          <p:nvPr/>
        </p:nvSpPr>
        <p:spPr>
          <a:xfrm>
            <a:off x="1354073" y="5918368"/>
            <a:ext cx="1051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9933"/>
                </a:solidFill>
                <a:latin typeface="Arial" panose="020B0604020202020204" pitchFamily="34" charset="0"/>
              </a:rPr>
              <a:t>При условии что СМК становится инструментом линейных менеджеров!!! </a:t>
            </a:r>
          </a:p>
          <a:p>
            <a:r>
              <a:rPr lang="ru-RU" sz="2000" b="1" dirty="0">
                <a:solidFill>
                  <a:srgbClr val="FF9933"/>
                </a:solidFill>
                <a:latin typeface="Arial" panose="020B0604020202020204" pitchFamily="34" charset="0"/>
              </a:rPr>
              <a:t>Т.е.,  облегчает им жизнь и решает задачи, перед ними стоящие!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0FC3124-955D-46B8-7D91-1A3FCBBC48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09025" y="590550"/>
            <a:ext cx="3127375" cy="2090738"/>
            <a:chOff x="5486" y="372"/>
            <a:chExt cx="1970" cy="131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AE684963-74B3-800A-E584-B3B76751051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86" y="372"/>
              <a:ext cx="1970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24EB7844-C9B9-8A65-8B93-6385CA338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" y="372"/>
              <a:ext cx="488" cy="1135"/>
              <a:chOff x="5486" y="372"/>
              <a:chExt cx="488" cy="1135"/>
            </a:xfrm>
          </p:grpSpPr>
          <p:sp>
            <p:nvSpPr>
              <p:cNvPr id="44041" name="Freeform 5">
                <a:extLst>
                  <a:ext uri="{FF2B5EF4-FFF2-40B4-BE49-F238E27FC236}">
                    <a16:creationId xmlns:a16="http://schemas.microsoft.com/office/drawing/2014/main" id="{5F02CF7A-7723-76A6-EFC4-50E5DCB07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" y="408"/>
                <a:ext cx="362" cy="545"/>
              </a:xfrm>
              <a:custGeom>
                <a:avLst/>
                <a:gdLst>
                  <a:gd name="T0" fmla="*/ 668 w 725"/>
                  <a:gd name="T1" fmla="*/ 0 h 1091"/>
                  <a:gd name="T2" fmla="*/ 523 w 725"/>
                  <a:gd name="T3" fmla="*/ 27 h 1091"/>
                  <a:gd name="T4" fmla="*/ 416 w 725"/>
                  <a:gd name="T5" fmla="*/ 67 h 1091"/>
                  <a:gd name="T6" fmla="*/ 342 w 725"/>
                  <a:gd name="T7" fmla="*/ 117 h 1091"/>
                  <a:gd name="T8" fmla="*/ 263 w 725"/>
                  <a:gd name="T9" fmla="*/ 178 h 1091"/>
                  <a:gd name="T10" fmla="*/ 197 w 725"/>
                  <a:gd name="T11" fmla="*/ 258 h 1091"/>
                  <a:gd name="T12" fmla="*/ 134 w 725"/>
                  <a:gd name="T13" fmla="*/ 342 h 1091"/>
                  <a:gd name="T14" fmla="*/ 56 w 725"/>
                  <a:gd name="T15" fmla="*/ 455 h 1091"/>
                  <a:gd name="T16" fmla="*/ 16 w 725"/>
                  <a:gd name="T17" fmla="*/ 549 h 1091"/>
                  <a:gd name="T18" fmla="*/ 0 w 725"/>
                  <a:gd name="T19" fmla="*/ 656 h 1091"/>
                  <a:gd name="T20" fmla="*/ 6 w 725"/>
                  <a:gd name="T21" fmla="*/ 779 h 1091"/>
                  <a:gd name="T22" fmla="*/ 33 w 725"/>
                  <a:gd name="T23" fmla="*/ 876 h 1091"/>
                  <a:gd name="T24" fmla="*/ 60 w 725"/>
                  <a:gd name="T25" fmla="*/ 955 h 1091"/>
                  <a:gd name="T26" fmla="*/ 112 w 725"/>
                  <a:gd name="T27" fmla="*/ 1017 h 1091"/>
                  <a:gd name="T28" fmla="*/ 168 w 725"/>
                  <a:gd name="T29" fmla="*/ 1057 h 1091"/>
                  <a:gd name="T30" fmla="*/ 263 w 725"/>
                  <a:gd name="T31" fmla="*/ 1091 h 1091"/>
                  <a:gd name="T32" fmla="*/ 191 w 725"/>
                  <a:gd name="T33" fmla="*/ 1022 h 1091"/>
                  <a:gd name="T34" fmla="*/ 147 w 725"/>
                  <a:gd name="T35" fmla="*/ 933 h 1091"/>
                  <a:gd name="T36" fmla="*/ 117 w 725"/>
                  <a:gd name="T37" fmla="*/ 841 h 1091"/>
                  <a:gd name="T38" fmla="*/ 117 w 725"/>
                  <a:gd name="T39" fmla="*/ 747 h 1091"/>
                  <a:gd name="T40" fmla="*/ 140 w 725"/>
                  <a:gd name="T41" fmla="*/ 656 h 1091"/>
                  <a:gd name="T42" fmla="*/ 214 w 725"/>
                  <a:gd name="T43" fmla="*/ 562 h 1091"/>
                  <a:gd name="T44" fmla="*/ 281 w 725"/>
                  <a:gd name="T45" fmla="*/ 495 h 1091"/>
                  <a:gd name="T46" fmla="*/ 382 w 725"/>
                  <a:gd name="T47" fmla="*/ 416 h 1091"/>
                  <a:gd name="T48" fmla="*/ 515 w 725"/>
                  <a:gd name="T49" fmla="*/ 359 h 1091"/>
                  <a:gd name="T50" fmla="*/ 624 w 725"/>
                  <a:gd name="T51" fmla="*/ 342 h 1091"/>
                  <a:gd name="T52" fmla="*/ 725 w 725"/>
                  <a:gd name="T53" fmla="*/ 336 h 1091"/>
                  <a:gd name="T54" fmla="*/ 691 w 725"/>
                  <a:gd name="T55" fmla="*/ 67 h 1091"/>
                  <a:gd name="T56" fmla="*/ 668 w 725"/>
                  <a:gd name="T57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5" h="1091">
                    <a:moveTo>
                      <a:pt x="668" y="0"/>
                    </a:moveTo>
                    <a:lnTo>
                      <a:pt x="523" y="27"/>
                    </a:lnTo>
                    <a:lnTo>
                      <a:pt x="416" y="67"/>
                    </a:lnTo>
                    <a:lnTo>
                      <a:pt x="342" y="117"/>
                    </a:lnTo>
                    <a:lnTo>
                      <a:pt x="263" y="178"/>
                    </a:lnTo>
                    <a:lnTo>
                      <a:pt x="197" y="258"/>
                    </a:lnTo>
                    <a:lnTo>
                      <a:pt x="134" y="342"/>
                    </a:lnTo>
                    <a:lnTo>
                      <a:pt x="56" y="455"/>
                    </a:lnTo>
                    <a:lnTo>
                      <a:pt x="16" y="549"/>
                    </a:lnTo>
                    <a:lnTo>
                      <a:pt x="0" y="656"/>
                    </a:lnTo>
                    <a:lnTo>
                      <a:pt x="6" y="779"/>
                    </a:lnTo>
                    <a:lnTo>
                      <a:pt x="33" y="876"/>
                    </a:lnTo>
                    <a:lnTo>
                      <a:pt x="60" y="955"/>
                    </a:lnTo>
                    <a:lnTo>
                      <a:pt x="112" y="1017"/>
                    </a:lnTo>
                    <a:lnTo>
                      <a:pt x="168" y="1057"/>
                    </a:lnTo>
                    <a:lnTo>
                      <a:pt x="263" y="1091"/>
                    </a:lnTo>
                    <a:lnTo>
                      <a:pt x="191" y="1022"/>
                    </a:lnTo>
                    <a:lnTo>
                      <a:pt x="147" y="933"/>
                    </a:lnTo>
                    <a:lnTo>
                      <a:pt x="117" y="841"/>
                    </a:lnTo>
                    <a:lnTo>
                      <a:pt x="117" y="747"/>
                    </a:lnTo>
                    <a:lnTo>
                      <a:pt x="140" y="656"/>
                    </a:lnTo>
                    <a:lnTo>
                      <a:pt x="214" y="562"/>
                    </a:lnTo>
                    <a:lnTo>
                      <a:pt x="281" y="495"/>
                    </a:lnTo>
                    <a:lnTo>
                      <a:pt x="382" y="416"/>
                    </a:lnTo>
                    <a:lnTo>
                      <a:pt x="515" y="359"/>
                    </a:lnTo>
                    <a:lnTo>
                      <a:pt x="624" y="342"/>
                    </a:lnTo>
                    <a:lnTo>
                      <a:pt x="725" y="336"/>
                    </a:lnTo>
                    <a:lnTo>
                      <a:pt x="691" y="6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42" name="Freeform 6">
                <a:extLst>
                  <a:ext uri="{FF2B5EF4-FFF2-40B4-BE49-F238E27FC236}">
                    <a16:creationId xmlns:a16="http://schemas.microsoft.com/office/drawing/2014/main" id="{14064072-D727-C778-B6AB-9128F4577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" y="372"/>
                <a:ext cx="172" cy="1135"/>
              </a:xfrm>
              <a:custGeom>
                <a:avLst/>
                <a:gdLst>
                  <a:gd name="T0" fmla="*/ 90 w 345"/>
                  <a:gd name="T1" fmla="*/ 855 h 2269"/>
                  <a:gd name="T2" fmla="*/ 77 w 345"/>
                  <a:gd name="T3" fmla="*/ 641 h 2269"/>
                  <a:gd name="T4" fmla="*/ 54 w 345"/>
                  <a:gd name="T5" fmla="*/ 395 h 2269"/>
                  <a:gd name="T6" fmla="*/ 27 w 345"/>
                  <a:gd name="T7" fmla="*/ 178 h 2269"/>
                  <a:gd name="T8" fmla="*/ 0 w 345"/>
                  <a:gd name="T9" fmla="*/ 27 h 2269"/>
                  <a:gd name="T10" fmla="*/ 33 w 345"/>
                  <a:gd name="T11" fmla="*/ 0 h 2269"/>
                  <a:gd name="T12" fmla="*/ 67 w 345"/>
                  <a:gd name="T13" fmla="*/ 0 h 2269"/>
                  <a:gd name="T14" fmla="*/ 77 w 345"/>
                  <a:gd name="T15" fmla="*/ 33 h 2269"/>
                  <a:gd name="T16" fmla="*/ 111 w 345"/>
                  <a:gd name="T17" fmla="*/ 412 h 2269"/>
                  <a:gd name="T18" fmla="*/ 147 w 345"/>
                  <a:gd name="T19" fmla="*/ 708 h 2269"/>
                  <a:gd name="T20" fmla="*/ 195 w 345"/>
                  <a:gd name="T21" fmla="*/ 1194 h 2269"/>
                  <a:gd name="T22" fmla="*/ 309 w 345"/>
                  <a:gd name="T23" fmla="*/ 2067 h 2269"/>
                  <a:gd name="T24" fmla="*/ 345 w 345"/>
                  <a:gd name="T25" fmla="*/ 2235 h 2269"/>
                  <a:gd name="T26" fmla="*/ 328 w 345"/>
                  <a:gd name="T27" fmla="*/ 2262 h 2269"/>
                  <a:gd name="T28" fmla="*/ 292 w 345"/>
                  <a:gd name="T29" fmla="*/ 2269 h 2269"/>
                  <a:gd name="T30" fmla="*/ 271 w 345"/>
                  <a:gd name="T31" fmla="*/ 2245 h 2269"/>
                  <a:gd name="T32" fmla="*/ 265 w 345"/>
                  <a:gd name="T33" fmla="*/ 2212 h 2269"/>
                  <a:gd name="T34" fmla="*/ 191 w 345"/>
                  <a:gd name="T35" fmla="*/ 1554 h 2269"/>
                  <a:gd name="T36" fmla="*/ 101 w 345"/>
                  <a:gd name="T37" fmla="*/ 778 h 2269"/>
                  <a:gd name="T38" fmla="*/ 84 w 345"/>
                  <a:gd name="T39" fmla="*/ 687 h 2269"/>
                  <a:gd name="T40" fmla="*/ 90 w 345"/>
                  <a:gd name="T41" fmla="*/ 855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5" h="2269">
                    <a:moveTo>
                      <a:pt x="90" y="855"/>
                    </a:moveTo>
                    <a:lnTo>
                      <a:pt x="77" y="641"/>
                    </a:lnTo>
                    <a:lnTo>
                      <a:pt x="54" y="395"/>
                    </a:lnTo>
                    <a:lnTo>
                      <a:pt x="27" y="178"/>
                    </a:lnTo>
                    <a:lnTo>
                      <a:pt x="0" y="27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7" y="33"/>
                    </a:lnTo>
                    <a:lnTo>
                      <a:pt x="111" y="412"/>
                    </a:lnTo>
                    <a:lnTo>
                      <a:pt x="147" y="708"/>
                    </a:lnTo>
                    <a:lnTo>
                      <a:pt x="195" y="1194"/>
                    </a:lnTo>
                    <a:lnTo>
                      <a:pt x="309" y="2067"/>
                    </a:lnTo>
                    <a:lnTo>
                      <a:pt x="345" y="2235"/>
                    </a:lnTo>
                    <a:lnTo>
                      <a:pt x="328" y="2262"/>
                    </a:lnTo>
                    <a:lnTo>
                      <a:pt x="292" y="2269"/>
                    </a:lnTo>
                    <a:lnTo>
                      <a:pt x="271" y="2245"/>
                    </a:lnTo>
                    <a:lnTo>
                      <a:pt x="265" y="2212"/>
                    </a:lnTo>
                    <a:lnTo>
                      <a:pt x="191" y="1554"/>
                    </a:lnTo>
                    <a:lnTo>
                      <a:pt x="101" y="778"/>
                    </a:lnTo>
                    <a:lnTo>
                      <a:pt x="84" y="687"/>
                    </a:lnTo>
                    <a:lnTo>
                      <a:pt x="90" y="855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ED6ED60D-B7F1-C7BC-5F11-5503EBD29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6" y="971"/>
              <a:ext cx="367" cy="620"/>
              <a:chOff x="6406" y="971"/>
              <a:chExt cx="367" cy="620"/>
            </a:xfrm>
          </p:grpSpPr>
          <p:sp>
            <p:nvSpPr>
              <p:cNvPr id="44033" name="Freeform 8">
                <a:extLst>
                  <a:ext uri="{FF2B5EF4-FFF2-40B4-BE49-F238E27FC236}">
                    <a16:creationId xmlns:a16="http://schemas.microsoft.com/office/drawing/2014/main" id="{57B06240-9307-F905-0D98-A8D3AF817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" y="1526"/>
                <a:ext cx="290" cy="65"/>
              </a:xfrm>
              <a:custGeom>
                <a:avLst/>
                <a:gdLst>
                  <a:gd name="T0" fmla="*/ 14 w 581"/>
                  <a:gd name="T1" fmla="*/ 0 h 131"/>
                  <a:gd name="T2" fmla="*/ 0 w 581"/>
                  <a:gd name="T3" fmla="*/ 24 h 131"/>
                  <a:gd name="T4" fmla="*/ 10 w 581"/>
                  <a:gd name="T5" fmla="*/ 61 h 131"/>
                  <a:gd name="T6" fmla="*/ 74 w 581"/>
                  <a:gd name="T7" fmla="*/ 97 h 131"/>
                  <a:gd name="T8" fmla="*/ 188 w 581"/>
                  <a:gd name="T9" fmla="*/ 115 h 131"/>
                  <a:gd name="T10" fmla="*/ 293 w 581"/>
                  <a:gd name="T11" fmla="*/ 131 h 131"/>
                  <a:gd name="T12" fmla="*/ 395 w 581"/>
                  <a:gd name="T13" fmla="*/ 124 h 131"/>
                  <a:gd name="T14" fmla="*/ 504 w 581"/>
                  <a:gd name="T15" fmla="*/ 114 h 131"/>
                  <a:gd name="T16" fmla="*/ 568 w 581"/>
                  <a:gd name="T17" fmla="*/ 97 h 131"/>
                  <a:gd name="T18" fmla="*/ 581 w 581"/>
                  <a:gd name="T19" fmla="*/ 68 h 131"/>
                  <a:gd name="T20" fmla="*/ 571 w 581"/>
                  <a:gd name="T21" fmla="*/ 41 h 131"/>
                  <a:gd name="T22" fmla="*/ 556 w 581"/>
                  <a:gd name="T23" fmla="*/ 24 h 131"/>
                  <a:gd name="T24" fmla="*/ 474 w 581"/>
                  <a:gd name="T25" fmla="*/ 61 h 131"/>
                  <a:gd name="T26" fmla="*/ 383 w 581"/>
                  <a:gd name="T27" fmla="*/ 71 h 131"/>
                  <a:gd name="T28" fmla="*/ 274 w 581"/>
                  <a:gd name="T29" fmla="*/ 64 h 131"/>
                  <a:gd name="T30" fmla="*/ 192 w 581"/>
                  <a:gd name="T31" fmla="*/ 60 h 131"/>
                  <a:gd name="T32" fmla="*/ 125 w 581"/>
                  <a:gd name="T33" fmla="*/ 34 h 131"/>
                  <a:gd name="T34" fmla="*/ 49 w 581"/>
                  <a:gd name="T35" fmla="*/ 13 h 131"/>
                  <a:gd name="T36" fmla="*/ 14 w 581"/>
                  <a:gd name="T3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1" h="131">
                    <a:moveTo>
                      <a:pt x="14" y="0"/>
                    </a:moveTo>
                    <a:lnTo>
                      <a:pt x="0" y="24"/>
                    </a:lnTo>
                    <a:lnTo>
                      <a:pt x="10" y="61"/>
                    </a:lnTo>
                    <a:lnTo>
                      <a:pt x="74" y="97"/>
                    </a:lnTo>
                    <a:lnTo>
                      <a:pt x="188" y="115"/>
                    </a:lnTo>
                    <a:lnTo>
                      <a:pt x="293" y="131"/>
                    </a:lnTo>
                    <a:lnTo>
                      <a:pt x="395" y="124"/>
                    </a:lnTo>
                    <a:lnTo>
                      <a:pt x="504" y="114"/>
                    </a:lnTo>
                    <a:lnTo>
                      <a:pt x="568" y="97"/>
                    </a:lnTo>
                    <a:lnTo>
                      <a:pt x="581" y="68"/>
                    </a:lnTo>
                    <a:lnTo>
                      <a:pt x="571" y="41"/>
                    </a:lnTo>
                    <a:lnTo>
                      <a:pt x="556" y="24"/>
                    </a:lnTo>
                    <a:lnTo>
                      <a:pt x="474" y="61"/>
                    </a:lnTo>
                    <a:lnTo>
                      <a:pt x="383" y="71"/>
                    </a:lnTo>
                    <a:lnTo>
                      <a:pt x="274" y="64"/>
                    </a:lnTo>
                    <a:lnTo>
                      <a:pt x="192" y="60"/>
                    </a:lnTo>
                    <a:lnTo>
                      <a:pt x="125" y="34"/>
                    </a:lnTo>
                    <a:lnTo>
                      <a:pt x="49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35" name="Freeform 9">
                <a:extLst>
                  <a:ext uri="{FF2B5EF4-FFF2-40B4-BE49-F238E27FC236}">
                    <a16:creationId xmlns:a16="http://schemas.microsoft.com/office/drawing/2014/main" id="{1550F4B8-00A0-E8AA-8606-4D51B2F8E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1376"/>
                <a:ext cx="264" cy="183"/>
              </a:xfrm>
              <a:custGeom>
                <a:avLst/>
                <a:gdLst>
                  <a:gd name="T0" fmla="*/ 3 w 527"/>
                  <a:gd name="T1" fmla="*/ 249 h 366"/>
                  <a:gd name="T2" fmla="*/ 3 w 527"/>
                  <a:gd name="T3" fmla="*/ 230 h 366"/>
                  <a:gd name="T4" fmla="*/ 23 w 527"/>
                  <a:gd name="T5" fmla="*/ 215 h 366"/>
                  <a:gd name="T6" fmla="*/ 44 w 527"/>
                  <a:gd name="T7" fmla="*/ 210 h 366"/>
                  <a:gd name="T8" fmla="*/ 64 w 527"/>
                  <a:gd name="T9" fmla="*/ 205 h 366"/>
                  <a:gd name="T10" fmla="*/ 71 w 527"/>
                  <a:gd name="T11" fmla="*/ 187 h 366"/>
                  <a:gd name="T12" fmla="*/ 88 w 527"/>
                  <a:gd name="T13" fmla="*/ 187 h 366"/>
                  <a:gd name="T14" fmla="*/ 97 w 527"/>
                  <a:gd name="T15" fmla="*/ 178 h 366"/>
                  <a:gd name="T16" fmla="*/ 98 w 527"/>
                  <a:gd name="T17" fmla="*/ 163 h 366"/>
                  <a:gd name="T18" fmla="*/ 97 w 527"/>
                  <a:gd name="T19" fmla="*/ 143 h 366"/>
                  <a:gd name="T20" fmla="*/ 111 w 527"/>
                  <a:gd name="T21" fmla="*/ 128 h 366"/>
                  <a:gd name="T22" fmla="*/ 128 w 527"/>
                  <a:gd name="T23" fmla="*/ 113 h 366"/>
                  <a:gd name="T24" fmla="*/ 148 w 527"/>
                  <a:gd name="T25" fmla="*/ 113 h 366"/>
                  <a:gd name="T26" fmla="*/ 164 w 527"/>
                  <a:gd name="T27" fmla="*/ 118 h 366"/>
                  <a:gd name="T28" fmla="*/ 171 w 527"/>
                  <a:gd name="T29" fmla="*/ 103 h 366"/>
                  <a:gd name="T30" fmla="*/ 178 w 527"/>
                  <a:gd name="T31" fmla="*/ 86 h 366"/>
                  <a:gd name="T32" fmla="*/ 182 w 527"/>
                  <a:gd name="T33" fmla="*/ 69 h 366"/>
                  <a:gd name="T34" fmla="*/ 195 w 527"/>
                  <a:gd name="T35" fmla="*/ 49 h 366"/>
                  <a:gd name="T36" fmla="*/ 215 w 527"/>
                  <a:gd name="T37" fmla="*/ 44 h 366"/>
                  <a:gd name="T38" fmla="*/ 232 w 527"/>
                  <a:gd name="T39" fmla="*/ 37 h 366"/>
                  <a:gd name="T40" fmla="*/ 245 w 527"/>
                  <a:gd name="T41" fmla="*/ 34 h 366"/>
                  <a:gd name="T42" fmla="*/ 249 w 527"/>
                  <a:gd name="T43" fmla="*/ 17 h 366"/>
                  <a:gd name="T44" fmla="*/ 266 w 527"/>
                  <a:gd name="T45" fmla="*/ 2 h 366"/>
                  <a:gd name="T46" fmla="*/ 285 w 527"/>
                  <a:gd name="T47" fmla="*/ 0 h 366"/>
                  <a:gd name="T48" fmla="*/ 306 w 527"/>
                  <a:gd name="T49" fmla="*/ 7 h 366"/>
                  <a:gd name="T50" fmla="*/ 312 w 527"/>
                  <a:gd name="T51" fmla="*/ 29 h 366"/>
                  <a:gd name="T52" fmla="*/ 312 w 527"/>
                  <a:gd name="T53" fmla="*/ 49 h 366"/>
                  <a:gd name="T54" fmla="*/ 323 w 527"/>
                  <a:gd name="T55" fmla="*/ 61 h 366"/>
                  <a:gd name="T56" fmla="*/ 343 w 527"/>
                  <a:gd name="T57" fmla="*/ 69 h 366"/>
                  <a:gd name="T58" fmla="*/ 360 w 527"/>
                  <a:gd name="T59" fmla="*/ 64 h 366"/>
                  <a:gd name="T60" fmla="*/ 376 w 527"/>
                  <a:gd name="T61" fmla="*/ 69 h 366"/>
                  <a:gd name="T62" fmla="*/ 393 w 527"/>
                  <a:gd name="T63" fmla="*/ 84 h 366"/>
                  <a:gd name="T64" fmla="*/ 400 w 527"/>
                  <a:gd name="T65" fmla="*/ 98 h 366"/>
                  <a:gd name="T66" fmla="*/ 390 w 527"/>
                  <a:gd name="T67" fmla="*/ 116 h 366"/>
                  <a:gd name="T68" fmla="*/ 406 w 527"/>
                  <a:gd name="T69" fmla="*/ 133 h 366"/>
                  <a:gd name="T70" fmla="*/ 423 w 527"/>
                  <a:gd name="T71" fmla="*/ 143 h 366"/>
                  <a:gd name="T72" fmla="*/ 447 w 527"/>
                  <a:gd name="T73" fmla="*/ 148 h 366"/>
                  <a:gd name="T74" fmla="*/ 467 w 527"/>
                  <a:gd name="T75" fmla="*/ 168 h 366"/>
                  <a:gd name="T76" fmla="*/ 474 w 527"/>
                  <a:gd name="T77" fmla="*/ 185 h 366"/>
                  <a:gd name="T78" fmla="*/ 470 w 527"/>
                  <a:gd name="T79" fmla="*/ 200 h 366"/>
                  <a:gd name="T80" fmla="*/ 457 w 527"/>
                  <a:gd name="T81" fmla="*/ 217 h 366"/>
                  <a:gd name="T82" fmla="*/ 457 w 527"/>
                  <a:gd name="T83" fmla="*/ 234 h 366"/>
                  <a:gd name="T84" fmla="*/ 477 w 527"/>
                  <a:gd name="T85" fmla="*/ 240 h 366"/>
                  <a:gd name="T86" fmla="*/ 497 w 527"/>
                  <a:gd name="T87" fmla="*/ 240 h 366"/>
                  <a:gd name="T88" fmla="*/ 514 w 527"/>
                  <a:gd name="T89" fmla="*/ 237 h 366"/>
                  <a:gd name="T90" fmla="*/ 521 w 527"/>
                  <a:gd name="T91" fmla="*/ 257 h 366"/>
                  <a:gd name="T92" fmla="*/ 520 w 527"/>
                  <a:gd name="T93" fmla="*/ 274 h 366"/>
                  <a:gd name="T94" fmla="*/ 464 w 527"/>
                  <a:gd name="T95" fmla="*/ 348 h 366"/>
                  <a:gd name="T96" fmla="*/ 248 w 527"/>
                  <a:gd name="T97" fmla="*/ 366 h 366"/>
                  <a:gd name="T98" fmla="*/ 47 w 527"/>
                  <a:gd name="T99" fmla="*/ 316 h 366"/>
                  <a:gd name="T100" fmla="*/ 4 w 527"/>
                  <a:gd name="T101" fmla="*/ 25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7" h="366">
                    <a:moveTo>
                      <a:pt x="4" y="259"/>
                    </a:moveTo>
                    <a:lnTo>
                      <a:pt x="3" y="249"/>
                    </a:lnTo>
                    <a:lnTo>
                      <a:pt x="3" y="237"/>
                    </a:lnTo>
                    <a:lnTo>
                      <a:pt x="3" y="230"/>
                    </a:lnTo>
                    <a:lnTo>
                      <a:pt x="10" y="225"/>
                    </a:lnTo>
                    <a:lnTo>
                      <a:pt x="23" y="215"/>
                    </a:lnTo>
                    <a:lnTo>
                      <a:pt x="31" y="210"/>
                    </a:lnTo>
                    <a:lnTo>
                      <a:pt x="44" y="210"/>
                    </a:lnTo>
                    <a:lnTo>
                      <a:pt x="54" y="210"/>
                    </a:lnTo>
                    <a:lnTo>
                      <a:pt x="64" y="205"/>
                    </a:lnTo>
                    <a:lnTo>
                      <a:pt x="64" y="195"/>
                    </a:lnTo>
                    <a:lnTo>
                      <a:pt x="71" y="187"/>
                    </a:lnTo>
                    <a:lnTo>
                      <a:pt x="78" y="185"/>
                    </a:lnTo>
                    <a:lnTo>
                      <a:pt x="88" y="187"/>
                    </a:lnTo>
                    <a:lnTo>
                      <a:pt x="97" y="187"/>
                    </a:lnTo>
                    <a:lnTo>
                      <a:pt x="97" y="178"/>
                    </a:lnTo>
                    <a:lnTo>
                      <a:pt x="97" y="170"/>
                    </a:lnTo>
                    <a:lnTo>
                      <a:pt x="98" y="163"/>
                    </a:lnTo>
                    <a:lnTo>
                      <a:pt x="98" y="150"/>
                    </a:lnTo>
                    <a:lnTo>
                      <a:pt x="97" y="143"/>
                    </a:lnTo>
                    <a:lnTo>
                      <a:pt x="101" y="133"/>
                    </a:lnTo>
                    <a:lnTo>
                      <a:pt x="111" y="128"/>
                    </a:lnTo>
                    <a:lnTo>
                      <a:pt x="118" y="118"/>
                    </a:lnTo>
                    <a:lnTo>
                      <a:pt x="128" y="113"/>
                    </a:lnTo>
                    <a:lnTo>
                      <a:pt x="135" y="111"/>
                    </a:lnTo>
                    <a:lnTo>
                      <a:pt x="148" y="113"/>
                    </a:lnTo>
                    <a:lnTo>
                      <a:pt x="155" y="118"/>
                    </a:lnTo>
                    <a:lnTo>
                      <a:pt x="164" y="118"/>
                    </a:lnTo>
                    <a:lnTo>
                      <a:pt x="165" y="111"/>
                    </a:lnTo>
                    <a:lnTo>
                      <a:pt x="171" y="103"/>
                    </a:lnTo>
                    <a:lnTo>
                      <a:pt x="172" y="93"/>
                    </a:lnTo>
                    <a:lnTo>
                      <a:pt x="178" y="86"/>
                    </a:lnTo>
                    <a:lnTo>
                      <a:pt x="178" y="76"/>
                    </a:lnTo>
                    <a:lnTo>
                      <a:pt x="182" y="69"/>
                    </a:lnTo>
                    <a:lnTo>
                      <a:pt x="191" y="56"/>
                    </a:lnTo>
                    <a:lnTo>
                      <a:pt x="195" y="49"/>
                    </a:lnTo>
                    <a:lnTo>
                      <a:pt x="202" y="49"/>
                    </a:lnTo>
                    <a:lnTo>
                      <a:pt x="215" y="44"/>
                    </a:lnTo>
                    <a:lnTo>
                      <a:pt x="222" y="42"/>
                    </a:lnTo>
                    <a:lnTo>
                      <a:pt x="232" y="37"/>
                    </a:lnTo>
                    <a:lnTo>
                      <a:pt x="242" y="46"/>
                    </a:lnTo>
                    <a:lnTo>
                      <a:pt x="245" y="34"/>
                    </a:lnTo>
                    <a:lnTo>
                      <a:pt x="248" y="27"/>
                    </a:lnTo>
                    <a:lnTo>
                      <a:pt x="249" y="17"/>
                    </a:lnTo>
                    <a:lnTo>
                      <a:pt x="259" y="9"/>
                    </a:lnTo>
                    <a:lnTo>
                      <a:pt x="266" y="2"/>
                    </a:lnTo>
                    <a:lnTo>
                      <a:pt x="276" y="0"/>
                    </a:lnTo>
                    <a:lnTo>
                      <a:pt x="285" y="0"/>
                    </a:lnTo>
                    <a:lnTo>
                      <a:pt x="296" y="2"/>
                    </a:lnTo>
                    <a:lnTo>
                      <a:pt x="306" y="7"/>
                    </a:lnTo>
                    <a:lnTo>
                      <a:pt x="309" y="17"/>
                    </a:lnTo>
                    <a:lnTo>
                      <a:pt x="312" y="29"/>
                    </a:lnTo>
                    <a:lnTo>
                      <a:pt x="312" y="37"/>
                    </a:lnTo>
                    <a:lnTo>
                      <a:pt x="312" y="49"/>
                    </a:lnTo>
                    <a:lnTo>
                      <a:pt x="316" y="56"/>
                    </a:lnTo>
                    <a:lnTo>
                      <a:pt x="323" y="61"/>
                    </a:lnTo>
                    <a:lnTo>
                      <a:pt x="332" y="66"/>
                    </a:lnTo>
                    <a:lnTo>
                      <a:pt x="343" y="69"/>
                    </a:lnTo>
                    <a:lnTo>
                      <a:pt x="352" y="66"/>
                    </a:lnTo>
                    <a:lnTo>
                      <a:pt x="360" y="64"/>
                    </a:lnTo>
                    <a:lnTo>
                      <a:pt x="369" y="66"/>
                    </a:lnTo>
                    <a:lnTo>
                      <a:pt x="376" y="69"/>
                    </a:lnTo>
                    <a:lnTo>
                      <a:pt x="386" y="76"/>
                    </a:lnTo>
                    <a:lnTo>
                      <a:pt x="393" y="84"/>
                    </a:lnTo>
                    <a:lnTo>
                      <a:pt x="400" y="91"/>
                    </a:lnTo>
                    <a:lnTo>
                      <a:pt x="400" y="98"/>
                    </a:lnTo>
                    <a:lnTo>
                      <a:pt x="400" y="108"/>
                    </a:lnTo>
                    <a:lnTo>
                      <a:pt x="390" y="116"/>
                    </a:lnTo>
                    <a:lnTo>
                      <a:pt x="396" y="126"/>
                    </a:lnTo>
                    <a:lnTo>
                      <a:pt x="406" y="133"/>
                    </a:lnTo>
                    <a:lnTo>
                      <a:pt x="413" y="136"/>
                    </a:lnTo>
                    <a:lnTo>
                      <a:pt x="423" y="143"/>
                    </a:lnTo>
                    <a:lnTo>
                      <a:pt x="433" y="143"/>
                    </a:lnTo>
                    <a:lnTo>
                      <a:pt x="447" y="148"/>
                    </a:lnTo>
                    <a:lnTo>
                      <a:pt x="453" y="158"/>
                    </a:lnTo>
                    <a:lnTo>
                      <a:pt x="467" y="168"/>
                    </a:lnTo>
                    <a:lnTo>
                      <a:pt x="470" y="175"/>
                    </a:lnTo>
                    <a:lnTo>
                      <a:pt x="474" y="185"/>
                    </a:lnTo>
                    <a:lnTo>
                      <a:pt x="474" y="193"/>
                    </a:lnTo>
                    <a:lnTo>
                      <a:pt x="470" y="200"/>
                    </a:lnTo>
                    <a:lnTo>
                      <a:pt x="460" y="210"/>
                    </a:lnTo>
                    <a:lnTo>
                      <a:pt x="457" y="217"/>
                    </a:lnTo>
                    <a:lnTo>
                      <a:pt x="454" y="227"/>
                    </a:lnTo>
                    <a:lnTo>
                      <a:pt x="457" y="234"/>
                    </a:lnTo>
                    <a:lnTo>
                      <a:pt x="470" y="237"/>
                    </a:lnTo>
                    <a:lnTo>
                      <a:pt x="477" y="240"/>
                    </a:lnTo>
                    <a:lnTo>
                      <a:pt x="487" y="240"/>
                    </a:lnTo>
                    <a:lnTo>
                      <a:pt x="497" y="240"/>
                    </a:lnTo>
                    <a:lnTo>
                      <a:pt x="507" y="237"/>
                    </a:lnTo>
                    <a:lnTo>
                      <a:pt x="514" y="237"/>
                    </a:lnTo>
                    <a:lnTo>
                      <a:pt x="521" y="247"/>
                    </a:lnTo>
                    <a:lnTo>
                      <a:pt x="521" y="257"/>
                    </a:lnTo>
                    <a:lnTo>
                      <a:pt x="521" y="267"/>
                    </a:lnTo>
                    <a:lnTo>
                      <a:pt x="520" y="274"/>
                    </a:lnTo>
                    <a:lnTo>
                      <a:pt x="527" y="314"/>
                    </a:lnTo>
                    <a:lnTo>
                      <a:pt x="464" y="348"/>
                    </a:lnTo>
                    <a:lnTo>
                      <a:pt x="363" y="366"/>
                    </a:lnTo>
                    <a:lnTo>
                      <a:pt x="248" y="366"/>
                    </a:lnTo>
                    <a:lnTo>
                      <a:pt x="131" y="341"/>
                    </a:lnTo>
                    <a:lnTo>
                      <a:pt x="47" y="316"/>
                    </a:lnTo>
                    <a:lnTo>
                      <a:pt x="0" y="287"/>
                    </a:lnTo>
                    <a:lnTo>
                      <a:pt x="4" y="25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36" name="Freeform 10">
                <a:extLst>
                  <a:ext uri="{FF2B5EF4-FFF2-40B4-BE49-F238E27FC236}">
                    <a16:creationId xmlns:a16="http://schemas.microsoft.com/office/drawing/2014/main" id="{595CC8BA-E0AE-417A-79CD-AE09E195E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" y="976"/>
                <a:ext cx="275" cy="137"/>
              </a:xfrm>
              <a:custGeom>
                <a:avLst/>
                <a:gdLst>
                  <a:gd name="T0" fmla="*/ 550 w 550"/>
                  <a:gd name="T1" fmla="*/ 167 h 274"/>
                  <a:gd name="T2" fmla="*/ 489 w 550"/>
                  <a:gd name="T3" fmla="*/ 100 h 274"/>
                  <a:gd name="T4" fmla="*/ 393 w 550"/>
                  <a:gd name="T5" fmla="*/ 53 h 274"/>
                  <a:gd name="T6" fmla="*/ 292 w 550"/>
                  <a:gd name="T7" fmla="*/ 16 h 274"/>
                  <a:gd name="T8" fmla="*/ 186 w 550"/>
                  <a:gd name="T9" fmla="*/ 0 h 274"/>
                  <a:gd name="T10" fmla="*/ 110 w 550"/>
                  <a:gd name="T11" fmla="*/ 6 h 274"/>
                  <a:gd name="T12" fmla="*/ 53 w 550"/>
                  <a:gd name="T13" fmla="*/ 20 h 274"/>
                  <a:gd name="T14" fmla="*/ 15 w 550"/>
                  <a:gd name="T15" fmla="*/ 53 h 274"/>
                  <a:gd name="T16" fmla="*/ 0 w 550"/>
                  <a:gd name="T17" fmla="*/ 85 h 274"/>
                  <a:gd name="T18" fmla="*/ 30 w 550"/>
                  <a:gd name="T19" fmla="*/ 147 h 274"/>
                  <a:gd name="T20" fmla="*/ 97 w 550"/>
                  <a:gd name="T21" fmla="*/ 208 h 274"/>
                  <a:gd name="T22" fmla="*/ 194 w 550"/>
                  <a:gd name="T23" fmla="*/ 248 h 274"/>
                  <a:gd name="T24" fmla="*/ 328 w 550"/>
                  <a:gd name="T25" fmla="*/ 274 h 274"/>
                  <a:gd name="T26" fmla="*/ 440 w 550"/>
                  <a:gd name="T27" fmla="*/ 268 h 274"/>
                  <a:gd name="T28" fmla="*/ 513 w 550"/>
                  <a:gd name="T29" fmla="*/ 244 h 274"/>
                  <a:gd name="T30" fmla="*/ 550 w 550"/>
                  <a:gd name="T31" fmla="*/ 208 h 274"/>
                  <a:gd name="T32" fmla="*/ 550 w 550"/>
                  <a:gd name="T33" fmla="*/ 16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0" h="274">
                    <a:moveTo>
                      <a:pt x="550" y="167"/>
                    </a:moveTo>
                    <a:lnTo>
                      <a:pt x="489" y="100"/>
                    </a:lnTo>
                    <a:lnTo>
                      <a:pt x="393" y="53"/>
                    </a:lnTo>
                    <a:lnTo>
                      <a:pt x="292" y="16"/>
                    </a:lnTo>
                    <a:lnTo>
                      <a:pt x="186" y="0"/>
                    </a:lnTo>
                    <a:lnTo>
                      <a:pt x="110" y="6"/>
                    </a:lnTo>
                    <a:lnTo>
                      <a:pt x="53" y="20"/>
                    </a:lnTo>
                    <a:lnTo>
                      <a:pt x="15" y="53"/>
                    </a:lnTo>
                    <a:lnTo>
                      <a:pt x="0" y="85"/>
                    </a:lnTo>
                    <a:lnTo>
                      <a:pt x="30" y="147"/>
                    </a:lnTo>
                    <a:lnTo>
                      <a:pt x="97" y="208"/>
                    </a:lnTo>
                    <a:lnTo>
                      <a:pt x="194" y="248"/>
                    </a:lnTo>
                    <a:lnTo>
                      <a:pt x="328" y="274"/>
                    </a:lnTo>
                    <a:lnTo>
                      <a:pt x="440" y="268"/>
                    </a:lnTo>
                    <a:lnTo>
                      <a:pt x="513" y="244"/>
                    </a:lnTo>
                    <a:lnTo>
                      <a:pt x="550" y="208"/>
                    </a:lnTo>
                    <a:lnTo>
                      <a:pt x="550" y="167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4038" name="Group 13">
                <a:extLst>
                  <a:ext uri="{FF2B5EF4-FFF2-40B4-BE49-F238E27FC236}">
                    <a16:creationId xmlns:a16="http://schemas.microsoft.com/office/drawing/2014/main" id="{69B96AB4-7A3A-DE69-B1EB-7FFC84B16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06" y="971"/>
                <a:ext cx="367" cy="600"/>
                <a:chOff x="6406" y="971"/>
                <a:chExt cx="367" cy="600"/>
              </a:xfrm>
            </p:grpSpPr>
            <p:sp>
              <p:nvSpPr>
                <p:cNvPr id="44039" name="Freeform 11">
                  <a:extLst>
                    <a:ext uri="{FF2B5EF4-FFF2-40B4-BE49-F238E27FC236}">
                      <a16:creationId xmlns:a16="http://schemas.microsoft.com/office/drawing/2014/main" id="{BABCF632-7B67-0FF7-1920-EA57A628E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6" y="971"/>
                  <a:ext cx="367" cy="600"/>
                </a:xfrm>
                <a:custGeom>
                  <a:avLst/>
                  <a:gdLst>
                    <a:gd name="T0" fmla="*/ 185 w 734"/>
                    <a:gd name="T1" fmla="*/ 50 h 1200"/>
                    <a:gd name="T2" fmla="*/ 245 w 734"/>
                    <a:gd name="T3" fmla="*/ 30 h 1200"/>
                    <a:gd name="T4" fmla="*/ 353 w 734"/>
                    <a:gd name="T5" fmla="*/ 36 h 1200"/>
                    <a:gd name="T6" fmla="*/ 534 w 734"/>
                    <a:gd name="T7" fmla="*/ 73 h 1200"/>
                    <a:gd name="T8" fmla="*/ 662 w 734"/>
                    <a:gd name="T9" fmla="*/ 150 h 1200"/>
                    <a:gd name="T10" fmla="*/ 690 w 734"/>
                    <a:gd name="T11" fmla="*/ 207 h 1200"/>
                    <a:gd name="T12" fmla="*/ 687 w 734"/>
                    <a:gd name="T13" fmla="*/ 298 h 1200"/>
                    <a:gd name="T14" fmla="*/ 653 w 734"/>
                    <a:gd name="T15" fmla="*/ 388 h 1200"/>
                    <a:gd name="T16" fmla="*/ 576 w 734"/>
                    <a:gd name="T17" fmla="*/ 453 h 1200"/>
                    <a:gd name="T18" fmla="*/ 464 w 734"/>
                    <a:gd name="T19" fmla="*/ 523 h 1200"/>
                    <a:gd name="T20" fmla="*/ 423 w 734"/>
                    <a:gd name="T21" fmla="*/ 596 h 1200"/>
                    <a:gd name="T22" fmla="*/ 445 w 734"/>
                    <a:gd name="T23" fmla="*/ 667 h 1200"/>
                    <a:gd name="T24" fmla="*/ 517 w 734"/>
                    <a:gd name="T25" fmla="*/ 741 h 1200"/>
                    <a:gd name="T26" fmla="*/ 584 w 734"/>
                    <a:gd name="T27" fmla="*/ 862 h 1200"/>
                    <a:gd name="T28" fmla="*/ 603 w 734"/>
                    <a:gd name="T29" fmla="*/ 992 h 1200"/>
                    <a:gd name="T30" fmla="*/ 588 w 734"/>
                    <a:gd name="T31" fmla="*/ 1087 h 1200"/>
                    <a:gd name="T32" fmla="*/ 521 w 734"/>
                    <a:gd name="T33" fmla="*/ 1144 h 1200"/>
                    <a:gd name="T34" fmla="*/ 383 w 734"/>
                    <a:gd name="T35" fmla="*/ 1161 h 1200"/>
                    <a:gd name="T36" fmla="*/ 225 w 734"/>
                    <a:gd name="T37" fmla="*/ 1150 h 1200"/>
                    <a:gd name="T38" fmla="*/ 108 w 734"/>
                    <a:gd name="T39" fmla="*/ 1110 h 1200"/>
                    <a:gd name="T40" fmla="*/ 47 w 734"/>
                    <a:gd name="T41" fmla="*/ 1053 h 1200"/>
                    <a:gd name="T42" fmla="*/ 41 w 734"/>
                    <a:gd name="T43" fmla="*/ 959 h 1200"/>
                    <a:gd name="T44" fmla="*/ 71 w 734"/>
                    <a:gd name="T45" fmla="*/ 865 h 1200"/>
                    <a:gd name="T46" fmla="*/ 151 w 734"/>
                    <a:gd name="T47" fmla="*/ 755 h 1200"/>
                    <a:gd name="T48" fmla="*/ 239 w 734"/>
                    <a:gd name="T49" fmla="*/ 680 h 1200"/>
                    <a:gd name="T50" fmla="*/ 299 w 734"/>
                    <a:gd name="T51" fmla="*/ 617 h 1200"/>
                    <a:gd name="T52" fmla="*/ 304 w 734"/>
                    <a:gd name="T53" fmla="*/ 543 h 1200"/>
                    <a:gd name="T54" fmla="*/ 267 w 734"/>
                    <a:gd name="T55" fmla="*/ 493 h 1200"/>
                    <a:gd name="T56" fmla="*/ 182 w 734"/>
                    <a:gd name="T57" fmla="*/ 412 h 1200"/>
                    <a:gd name="T58" fmla="*/ 148 w 734"/>
                    <a:gd name="T59" fmla="*/ 301 h 1200"/>
                    <a:gd name="T60" fmla="*/ 131 w 734"/>
                    <a:gd name="T61" fmla="*/ 332 h 1200"/>
                    <a:gd name="T62" fmla="*/ 161 w 734"/>
                    <a:gd name="T63" fmla="*/ 445 h 1200"/>
                    <a:gd name="T64" fmla="*/ 252 w 734"/>
                    <a:gd name="T65" fmla="*/ 539 h 1200"/>
                    <a:gd name="T66" fmla="*/ 265 w 734"/>
                    <a:gd name="T67" fmla="*/ 597 h 1200"/>
                    <a:gd name="T68" fmla="*/ 181 w 734"/>
                    <a:gd name="T69" fmla="*/ 667 h 1200"/>
                    <a:gd name="T70" fmla="*/ 78 w 734"/>
                    <a:gd name="T71" fmla="*/ 764 h 1200"/>
                    <a:gd name="T72" fmla="*/ 30 w 734"/>
                    <a:gd name="T73" fmla="*/ 845 h 1200"/>
                    <a:gd name="T74" fmla="*/ 0 w 734"/>
                    <a:gd name="T75" fmla="*/ 959 h 1200"/>
                    <a:gd name="T76" fmla="*/ 14 w 734"/>
                    <a:gd name="T77" fmla="*/ 1087 h 1200"/>
                    <a:gd name="T78" fmla="*/ 107 w 734"/>
                    <a:gd name="T79" fmla="*/ 1150 h 1200"/>
                    <a:gd name="T80" fmla="*/ 245 w 734"/>
                    <a:gd name="T81" fmla="*/ 1191 h 1200"/>
                    <a:gd name="T82" fmla="*/ 403 w 734"/>
                    <a:gd name="T83" fmla="*/ 1200 h 1200"/>
                    <a:gd name="T84" fmla="*/ 541 w 734"/>
                    <a:gd name="T85" fmla="*/ 1180 h 1200"/>
                    <a:gd name="T86" fmla="*/ 615 w 734"/>
                    <a:gd name="T87" fmla="*/ 1130 h 1200"/>
                    <a:gd name="T88" fmla="*/ 643 w 734"/>
                    <a:gd name="T89" fmla="*/ 1013 h 1200"/>
                    <a:gd name="T90" fmla="*/ 625 w 734"/>
                    <a:gd name="T91" fmla="*/ 859 h 1200"/>
                    <a:gd name="T92" fmla="*/ 559 w 734"/>
                    <a:gd name="T93" fmla="*/ 738 h 1200"/>
                    <a:gd name="T94" fmla="*/ 487 w 734"/>
                    <a:gd name="T95" fmla="*/ 643 h 1200"/>
                    <a:gd name="T96" fmla="*/ 464 w 734"/>
                    <a:gd name="T97" fmla="*/ 593 h 1200"/>
                    <a:gd name="T98" fmla="*/ 512 w 734"/>
                    <a:gd name="T99" fmla="*/ 536 h 1200"/>
                    <a:gd name="T100" fmla="*/ 643 w 734"/>
                    <a:gd name="T101" fmla="*/ 449 h 1200"/>
                    <a:gd name="T102" fmla="*/ 719 w 734"/>
                    <a:gd name="T103" fmla="*/ 331 h 1200"/>
                    <a:gd name="T104" fmla="*/ 727 w 734"/>
                    <a:gd name="T105" fmla="*/ 190 h 1200"/>
                    <a:gd name="T106" fmla="*/ 677 w 734"/>
                    <a:gd name="T107" fmla="*/ 104 h 1200"/>
                    <a:gd name="T108" fmla="*/ 521 w 734"/>
                    <a:gd name="T109" fmla="*/ 33 h 1200"/>
                    <a:gd name="T110" fmla="*/ 361 w 734"/>
                    <a:gd name="T111" fmla="*/ 0 h 1200"/>
                    <a:gd name="T112" fmla="*/ 252 w 734"/>
                    <a:gd name="T113" fmla="*/ 9 h 1200"/>
                    <a:gd name="T114" fmla="*/ 161 w 734"/>
                    <a:gd name="T115" fmla="*/ 77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34" h="1200">
                      <a:moveTo>
                        <a:pt x="161" y="77"/>
                      </a:moveTo>
                      <a:lnTo>
                        <a:pt x="185" y="50"/>
                      </a:lnTo>
                      <a:lnTo>
                        <a:pt x="215" y="36"/>
                      </a:lnTo>
                      <a:lnTo>
                        <a:pt x="245" y="30"/>
                      </a:lnTo>
                      <a:lnTo>
                        <a:pt x="289" y="29"/>
                      </a:lnTo>
                      <a:lnTo>
                        <a:pt x="353" y="36"/>
                      </a:lnTo>
                      <a:lnTo>
                        <a:pt x="437" y="48"/>
                      </a:lnTo>
                      <a:lnTo>
                        <a:pt x="534" y="73"/>
                      </a:lnTo>
                      <a:lnTo>
                        <a:pt x="611" y="110"/>
                      </a:lnTo>
                      <a:lnTo>
                        <a:pt x="662" y="150"/>
                      </a:lnTo>
                      <a:lnTo>
                        <a:pt x="690" y="187"/>
                      </a:lnTo>
                      <a:lnTo>
                        <a:pt x="690" y="207"/>
                      </a:lnTo>
                      <a:lnTo>
                        <a:pt x="697" y="246"/>
                      </a:lnTo>
                      <a:lnTo>
                        <a:pt x="687" y="298"/>
                      </a:lnTo>
                      <a:lnTo>
                        <a:pt x="668" y="348"/>
                      </a:lnTo>
                      <a:lnTo>
                        <a:pt x="653" y="388"/>
                      </a:lnTo>
                      <a:lnTo>
                        <a:pt x="621" y="422"/>
                      </a:lnTo>
                      <a:lnTo>
                        <a:pt x="576" y="453"/>
                      </a:lnTo>
                      <a:lnTo>
                        <a:pt x="517" y="489"/>
                      </a:lnTo>
                      <a:lnTo>
                        <a:pt x="464" y="523"/>
                      </a:lnTo>
                      <a:lnTo>
                        <a:pt x="433" y="560"/>
                      </a:lnTo>
                      <a:lnTo>
                        <a:pt x="423" y="596"/>
                      </a:lnTo>
                      <a:lnTo>
                        <a:pt x="425" y="627"/>
                      </a:lnTo>
                      <a:lnTo>
                        <a:pt x="445" y="667"/>
                      </a:lnTo>
                      <a:lnTo>
                        <a:pt x="472" y="694"/>
                      </a:lnTo>
                      <a:lnTo>
                        <a:pt x="517" y="741"/>
                      </a:lnTo>
                      <a:lnTo>
                        <a:pt x="554" y="798"/>
                      </a:lnTo>
                      <a:lnTo>
                        <a:pt x="584" y="862"/>
                      </a:lnTo>
                      <a:lnTo>
                        <a:pt x="601" y="922"/>
                      </a:lnTo>
                      <a:lnTo>
                        <a:pt x="603" y="992"/>
                      </a:lnTo>
                      <a:lnTo>
                        <a:pt x="601" y="1033"/>
                      </a:lnTo>
                      <a:lnTo>
                        <a:pt x="588" y="1087"/>
                      </a:lnTo>
                      <a:lnTo>
                        <a:pt x="561" y="1127"/>
                      </a:lnTo>
                      <a:lnTo>
                        <a:pt x="521" y="1144"/>
                      </a:lnTo>
                      <a:lnTo>
                        <a:pt x="453" y="1161"/>
                      </a:lnTo>
                      <a:lnTo>
                        <a:pt x="383" y="1161"/>
                      </a:lnTo>
                      <a:lnTo>
                        <a:pt x="309" y="1154"/>
                      </a:lnTo>
                      <a:lnTo>
                        <a:pt x="225" y="1150"/>
                      </a:lnTo>
                      <a:lnTo>
                        <a:pt x="158" y="1133"/>
                      </a:lnTo>
                      <a:lnTo>
                        <a:pt x="108" y="1110"/>
                      </a:lnTo>
                      <a:lnTo>
                        <a:pt x="67" y="1086"/>
                      </a:lnTo>
                      <a:lnTo>
                        <a:pt x="47" y="1053"/>
                      </a:lnTo>
                      <a:lnTo>
                        <a:pt x="41" y="1010"/>
                      </a:lnTo>
                      <a:lnTo>
                        <a:pt x="41" y="959"/>
                      </a:lnTo>
                      <a:lnTo>
                        <a:pt x="50" y="902"/>
                      </a:lnTo>
                      <a:lnTo>
                        <a:pt x="71" y="865"/>
                      </a:lnTo>
                      <a:lnTo>
                        <a:pt x="98" y="815"/>
                      </a:lnTo>
                      <a:lnTo>
                        <a:pt x="151" y="755"/>
                      </a:lnTo>
                      <a:lnTo>
                        <a:pt x="198" y="717"/>
                      </a:lnTo>
                      <a:lnTo>
                        <a:pt x="239" y="680"/>
                      </a:lnTo>
                      <a:lnTo>
                        <a:pt x="279" y="644"/>
                      </a:lnTo>
                      <a:lnTo>
                        <a:pt x="299" y="617"/>
                      </a:lnTo>
                      <a:lnTo>
                        <a:pt x="306" y="583"/>
                      </a:lnTo>
                      <a:lnTo>
                        <a:pt x="304" y="543"/>
                      </a:lnTo>
                      <a:lnTo>
                        <a:pt x="289" y="516"/>
                      </a:lnTo>
                      <a:lnTo>
                        <a:pt x="267" y="493"/>
                      </a:lnTo>
                      <a:lnTo>
                        <a:pt x="225" y="462"/>
                      </a:lnTo>
                      <a:lnTo>
                        <a:pt x="182" y="412"/>
                      </a:lnTo>
                      <a:lnTo>
                        <a:pt x="158" y="368"/>
                      </a:lnTo>
                      <a:lnTo>
                        <a:pt x="148" y="301"/>
                      </a:lnTo>
                      <a:lnTo>
                        <a:pt x="151" y="237"/>
                      </a:lnTo>
                      <a:lnTo>
                        <a:pt x="131" y="332"/>
                      </a:lnTo>
                      <a:lnTo>
                        <a:pt x="141" y="399"/>
                      </a:lnTo>
                      <a:lnTo>
                        <a:pt x="161" y="445"/>
                      </a:lnTo>
                      <a:lnTo>
                        <a:pt x="205" y="496"/>
                      </a:lnTo>
                      <a:lnTo>
                        <a:pt x="252" y="539"/>
                      </a:lnTo>
                      <a:lnTo>
                        <a:pt x="269" y="563"/>
                      </a:lnTo>
                      <a:lnTo>
                        <a:pt x="265" y="597"/>
                      </a:lnTo>
                      <a:lnTo>
                        <a:pt x="235" y="624"/>
                      </a:lnTo>
                      <a:lnTo>
                        <a:pt x="181" y="667"/>
                      </a:lnTo>
                      <a:lnTo>
                        <a:pt x="118" y="724"/>
                      </a:lnTo>
                      <a:lnTo>
                        <a:pt x="78" y="764"/>
                      </a:lnTo>
                      <a:lnTo>
                        <a:pt x="50" y="802"/>
                      </a:lnTo>
                      <a:lnTo>
                        <a:pt x="30" y="845"/>
                      </a:lnTo>
                      <a:lnTo>
                        <a:pt x="13" y="898"/>
                      </a:lnTo>
                      <a:lnTo>
                        <a:pt x="0" y="959"/>
                      </a:lnTo>
                      <a:lnTo>
                        <a:pt x="3" y="1029"/>
                      </a:lnTo>
                      <a:lnTo>
                        <a:pt x="14" y="1087"/>
                      </a:lnTo>
                      <a:lnTo>
                        <a:pt x="50" y="1123"/>
                      </a:lnTo>
                      <a:lnTo>
                        <a:pt x="107" y="1150"/>
                      </a:lnTo>
                      <a:lnTo>
                        <a:pt x="171" y="1174"/>
                      </a:lnTo>
                      <a:lnTo>
                        <a:pt x="245" y="1191"/>
                      </a:lnTo>
                      <a:lnTo>
                        <a:pt x="329" y="1200"/>
                      </a:lnTo>
                      <a:lnTo>
                        <a:pt x="403" y="1200"/>
                      </a:lnTo>
                      <a:lnTo>
                        <a:pt x="472" y="1191"/>
                      </a:lnTo>
                      <a:lnTo>
                        <a:pt x="541" y="1180"/>
                      </a:lnTo>
                      <a:lnTo>
                        <a:pt x="588" y="1161"/>
                      </a:lnTo>
                      <a:lnTo>
                        <a:pt x="615" y="1130"/>
                      </a:lnTo>
                      <a:lnTo>
                        <a:pt x="625" y="1097"/>
                      </a:lnTo>
                      <a:lnTo>
                        <a:pt x="643" y="1013"/>
                      </a:lnTo>
                      <a:lnTo>
                        <a:pt x="645" y="942"/>
                      </a:lnTo>
                      <a:lnTo>
                        <a:pt x="625" y="859"/>
                      </a:lnTo>
                      <a:lnTo>
                        <a:pt x="601" y="802"/>
                      </a:lnTo>
                      <a:lnTo>
                        <a:pt x="559" y="738"/>
                      </a:lnTo>
                      <a:lnTo>
                        <a:pt x="514" y="684"/>
                      </a:lnTo>
                      <a:lnTo>
                        <a:pt x="487" y="643"/>
                      </a:lnTo>
                      <a:lnTo>
                        <a:pt x="474" y="617"/>
                      </a:lnTo>
                      <a:lnTo>
                        <a:pt x="464" y="593"/>
                      </a:lnTo>
                      <a:lnTo>
                        <a:pt x="474" y="566"/>
                      </a:lnTo>
                      <a:lnTo>
                        <a:pt x="512" y="536"/>
                      </a:lnTo>
                      <a:lnTo>
                        <a:pt x="578" y="496"/>
                      </a:lnTo>
                      <a:lnTo>
                        <a:pt x="643" y="449"/>
                      </a:lnTo>
                      <a:lnTo>
                        <a:pt x="685" y="398"/>
                      </a:lnTo>
                      <a:lnTo>
                        <a:pt x="719" y="331"/>
                      </a:lnTo>
                      <a:lnTo>
                        <a:pt x="734" y="261"/>
                      </a:lnTo>
                      <a:lnTo>
                        <a:pt x="727" y="190"/>
                      </a:lnTo>
                      <a:lnTo>
                        <a:pt x="717" y="140"/>
                      </a:lnTo>
                      <a:lnTo>
                        <a:pt x="677" y="104"/>
                      </a:lnTo>
                      <a:lnTo>
                        <a:pt x="593" y="63"/>
                      </a:lnTo>
                      <a:lnTo>
                        <a:pt x="521" y="33"/>
                      </a:lnTo>
                      <a:lnTo>
                        <a:pt x="427" y="13"/>
                      </a:lnTo>
                      <a:lnTo>
                        <a:pt x="361" y="0"/>
                      </a:lnTo>
                      <a:lnTo>
                        <a:pt x="302" y="3"/>
                      </a:lnTo>
                      <a:lnTo>
                        <a:pt x="252" y="9"/>
                      </a:lnTo>
                      <a:lnTo>
                        <a:pt x="205" y="26"/>
                      </a:lnTo>
                      <a:lnTo>
                        <a:pt x="161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040" name="Freeform 12">
                  <a:extLst>
                    <a:ext uri="{FF2B5EF4-FFF2-40B4-BE49-F238E27FC236}">
                      <a16:creationId xmlns:a16="http://schemas.microsoft.com/office/drawing/2014/main" id="{3FFC998C-FF69-F7DE-89B1-A8CC2A283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0" y="976"/>
                  <a:ext cx="296" cy="222"/>
                </a:xfrm>
                <a:custGeom>
                  <a:avLst/>
                  <a:gdLst>
                    <a:gd name="T0" fmla="*/ 559 w 592"/>
                    <a:gd name="T1" fmla="*/ 155 h 444"/>
                    <a:gd name="T2" fmla="*/ 572 w 592"/>
                    <a:gd name="T3" fmla="*/ 189 h 444"/>
                    <a:gd name="T4" fmla="*/ 542 w 592"/>
                    <a:gd name="T5" fmla="*/ 227 h 444"/>
                    <a:gd name="T6" fmla="*/ 498 w 592"/>
                    <a:gd name="T7" fmla="*/ 245 h 444"/>
                    <a:gd name="T8" fmla="*/ 418 w 592"/>
                    <a:gd name="T9" fmla="*/ 252 h 444"/>
                    <a:gd name="T10" fmla="*/ 359 w 592"/>
                    <a:gd name="T11" fmla="*/ 252 h 444"/>
                    <a:gd name="T12" fmla="*/ 297 w 592"/>
                    <a:gd name="T13" fmla="*/ 245 h 444"/>
                    <a:gd name="T14" fmla="*/ 231 w 592"/>
                    <a:gd name="T15" fmla="*/ 232 h 444"/>
                    <a:gd name="T16" fmla="*/ 174 w 592"/>
                    <a:gd name="T17" fmla="*/ 208 h 444"/>
                    <a:gd name="T18" fmla="*/ 114 w 592"/>
                    <a:gd name="T19" fmla="*/ 172 h 444"/>
                    <a:gd name="T20" fmla="*/ 87 w 592"/>
                    <a:gd name="T21" fmla="*/ 148 h 444"/>
                    <a:gd name="T22" fmla="*/ 64 w 592"/>
                    <a:gd name="T23" fmla="*/ 114 h 444"/>
                    <a:gd name="T24" fmla="*/ 67 w 592"/>
                    <a:gd name="T25" fmla="*/ 77 h 444"/>
                    <a:gd name="T26" fmla="*/ 91 w 592"/>
                    <a:gd name="T27" fmla="*/ 47 h 444"/>
                    <a:gd name="T28" fmla="*/ 131 w 592"/>
                    <a:gd name="T29" fmla="*/ 24 h 444"/>
                    <a:gd name="T30" fmla="*/ 191 w 592"/>
                    <a:gd name="T31" fmla="*/ 17 h 444"/>
                    <a:gd name="T32" fmla="*/ 268 w 592"/>
                    <a:gd name="T33" fmla="*/ 23 h 444"/>
                    <a:gd name="T34" fmla="*/ 309 w 592"/>
                    <a:gd name="T35" fmla="*/ 24 h 444"/>
                    <a:gd name="T36" fmla="*/ 225 w 592"/>
                    <a:gd name="T37" fmla="*/ 4 h 444"/>
                    <a:gd name="T38" fmla="*/ 154 w 592"/>
                    <a:gd name="T39" fmla="*/ 0 h 444"/>
                    <a:gd name="T40" fmla="*/ 94 w 592"/>
                    <a:gd name="T41" fmla="*/ 10 h 444"/>
                    <a:gd name="T42" fmla="*/ 61 w 592"/>
                    <a:gd name="T43" fmla="*/ 30 h 444"/>
                    <a:gd name="T44" fmla="*/ 34 w 592"/>
                    <a:gd name="T45" fmla="*/ 54 h 444"/>
                    <a:gd name="T46" fmla="*/ 23 w 592"/>
                    <a:gd name="T47" fmla="*/ 101 h 444"/>
                    <a:gd name="T48" fmla="*/ 4 w 592"/>
                    <a:gd name="T49" fmla="*/ 165 h 444"/>
                    <a:gd name="T50" fmla="*/ 0 w 592"/>
                    <a:gd name="T51" fmla="*/ 232 h 444"/>
                    <a:gd name="T52" fmla="*/ 3 w 592"/>
                    <a:gd name="T53" fmla="*/ 292 h 444"/>
                    <a:gd name="T54" fmla="*/ 7 w 592"/>
                    <a:gd name="T55" fmla="*/ 348 h 444"/>
                    <a:gd name="T56" fmla="*/ 23 w 592"/>
                    <a:gd name="T57" fmla="*/ 393 h 444"/>
                    <a:gd name="T58" fmla="*/ 70 w 592"/>
                    <a:gd name="T59" fmla="*/ 444 h 444"/>
                    <a:gd name="T60" fmla="*/ 41 w 592"/>
                    <a:gd name="T61" fmla="*/ 368 h 444"/>
                    <a:gd name="T62" fmla="*/ 34 w 592"/>
                    <a:gd name="T63" fmla="*/ 292 h 444"/>
                    <a:gd name="T64" fmla="*/ 34 w 592"/>
                    <a:gd name="T65" fmla="*/ 212 h 444"/>
                    <a:gd name="T66" fmla="*/ 44 w 592"/>
                    <a:gd name="T67" fmla="*/ 145 h 444"/>
                    <a:gd name="T68" fmla="*/ 70 w 592"/>
                    <a:gd name="T69" fmla="*/ 185 h 444"/>
                    <a:gd name="T70" fmla="*/ 118 w 592"/>
                    <a:gd name="T71" fmla="*/ 218 h 444"/>
                    <a:gd name="T72" fmla="*/ 178 w 592"/>
                    <a:gd name="T73" fmla="*/ 249 h 444"/>
                    <a:gd name="T74" fmla="*/ 248 w 592"/>
                    <a:gd name="T75" fmla="*/ 272 h 444"/>
                    <a:gd name="T76" fmla="*/ 327 w 592"/>
                    <a:gd name="T77" fmla="*/ 289 h 444"/>
                    <a:gd name="T78" fmla="*/ 399 w 592"/>
                    <a:gd name="T79" fmla="*/ 292 h 444"/>
                    <a:gd name="T80" fmla="*/ 473 w 592"/>
                    <a:gd name="T81" fmla="*/ 286 h 444"/>
                    <a:gd name="T82" fmla="*/ 540 w 592"/>
                    <a:gd name="T83" fmla="*/ 266 h 444"/>
                    <a:gd name="T84" fmla="*/ 577 w 592"/>
                    <a:gd name="T85" fmla="*/ 235 h 444"/>
                    <a:gd name="T86" fmla="*/ 592 w 592"/>
                    <a:gd name="T87" fmla="*/ 185 h 444"/>
                    <a:gd name="T88" fmla="*/ 559 w 592"/>
                    <a:gd name="T89" fmla="*/ 155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92" h="444">
                      <a:moveTo>
                        <a:pt x="559" y="155"/>
                      </a:moveTo>
                      <a:lnTo>
                        <a:pt x="572" y="189"/>
                      </a:lnTo>
                      <a:lnTo>
                        <a:pt x="542" y="227"/>
                      </a:lnTo>
                      <a:lnTo>
                        <a:pt x="498" y="245"/>
                      </a:lnTo>
                      <a:lnTo>
                        <a:pt x="418" y="252"/>
                      </a:lnTo>
                      <a:lnTo>
                        <a:pt x="359" y="252"/>
                      </a:lnTo>
                      <a:lnTo>
                        <a:pt x="297" y="245"/>
                      </a:lnTo>
                      <a:lnTo>
                        <a:pt x="231" y="232"/>
                      </a:lnTo>
                      <a:lnTo>
                        <a:pt x="174" y="208"/>
                      </a:lnTo>
                      <a:lnTo>
                        <a:pt x="114" y="172"/>
                      </a:lnTo>
                      <a:lnTo>
                        <a:pt x="87" y="148"/>
                      </a:lnTo>
                      <a:lnTo>
                        <a:pt x="64" y="114"/>
                      </a:lnTo>
                      <a:lnTo>
                        <a:pt x="67" y="77"/>
                      </a:lnTo>
                      <a:lnTo>
                        <a:pt x="91" y="47"/>
                      </a:lnTo>
                      <a:lnTo>
                        <a:pt x="131" y="24"/>
                      </a:lnTo>
                      <a:lnTo>
                        <a:pt x="191" y="17"/>
                      </a:lnTo>
                      <a:lnTo>
                        <a:pt x="268" y="23"/>
                      </a:lnTo>
                      <a:lnTo>
                        <a:pt x="309" y="24"/>
                      </a:lnTo>
                      <a:lnTo>
                        <a:pt x="225" y="4"/>
                      </a:lnTo>
                      <a:lnTo>
                        <a:pt x="154" y="0"/>
                      </a:lnTo>
                      <a:lnTo>
                        <a:pt x="94" y="10"/>
                      </a:lnTo>
                      <a:lnTo>
                        <a:pt x="61" y="30"/>
                      </a:lnTo>
                      <a:lnTo>
                        <a:pt x="34" y="54"/>
                      </a:lnTo>
                      <a:lnTo>
                        <a:pt x="23" y="101"/>
                      </a:lnTo>
                      <a:lnTo>
                        <a:pt x="4" y="165"/>
                      </a:lnTo>
                      <a:lnTo>
                        <a:pt x="0" y="232"/>
                      </a:lnTo>
                      <a:lnTo>
                        <a:pt x="3" y="292"/>
                      </a:lnTo>
                      <a:lnTo>
                        <a:pt x="7" y="348"/>
                      </a:lnTo>
                      <a:lnTo>
                        <a:pt x="23" y="393"/>
                      </a:lnTo>
                      <a:lnTo>
                        <a:pt x="70" y="444"/>
                      </a:lnTo>
                      <a:lnTo>
                        <a:pt x="41" y="368"/>
                      </a:lnTo>
                      <a:lnTo>
                        <a:pt x="34" y="292"/>
                      </a:lnTo>
                      <a:lnTo>
                        <a:pt x="34" y="212"/>
                      </a:lnTo>
                      <a:lnTo>
                        <a:pt x="44" y="145"/>
                      </a:lnTo>
                      <a:lnTo>
                        <a:pt x="70" y="185"/>
                      </a:lnTo>
                      <a:lnTo>
                        <a:pt x="118" y="218"/>
                      </a:lnTo>
                      <a:lnTo>
                        <a:pt x="178" y="249"/>
                      </a:lnTo>
                      <a:lnTo>
                        <a:pt x="248" y="272"/>
                      </a:lnTo>
                      <a:lnTo>
                        <a:pt x="327" y="289"/>
                      </a:lnTo>
                      <a:lnTo>
                        <a:pt x="399" y="292"/>
                      </a:lnTo>
                      <a:lnTo>
                        <a:pt x="473" y="286"/>
                      </a:lnTo>
                      <a:lnTo>
                        <a:pt x="540" y="266"/>
                      </a:lnTo>
                      <a:lnTo>
                        <a:pt x="577" y="235"/>
                      </a:lnTo>
                      <a:lnTo>
                        <a:pt x="592" y="185"/>
                      </a:lnTo>
                      <a:lnTo>
                        <a:pt x="559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9284FE58-747B-196E-4EAB-06217CF99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3" y="569"/>
              <a:ext cx="725" cy="1066"/>
              <a:chOff x="5823" y="569"/>
              <a:chExt cx="725" cy="1066"/>
            </a:xfrm>
          </p:grpSpPr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A003CEB-56EA-1522-8B99-6B291CA6A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" y="569"/>
                <a:ext cx="238" cy="274"/>
              </a:xfrm>
              <a:custGeom>
                <a:avLst/>
                <a:gdLst>
                  <a:gd name="T0" fmla="*/ 346 w 475"/>
                  <a:gd name="T1" fmla="*/ 349 h 547"/>
                  <a:gd name="T2" fmla="*/ 372 w 475"/>
                  <a:gd name="T3" fmla="*/ 309 h 547"/>
                  <a:gd name="T4" fmla="*/ 391 w 475"/>
                  <a:gd name="T5" fmla="*/ 257 h 547"/>
                  <a:gd name="T6" fmla="*/ 406 w 475"/>
                  <a:gd name="T7" fmla="*/ 202 h 547"/>
                  <a:gd name="T8" fmla="*/ 403 w 475"/>
                  <a:gd name="T9" fmla="*/ 131 h 547"/>
                  <a:gd name="T10" fmla="*/ 389 w 475"/>
                  <a:gd name="T11" fmla="*/ 81 h 547"/>
                  <a:gd name="T12" fmla="*/ 372 w 475"/>
                  <a:gd name="T13" fmla="*/ 47 h 547"/>
                  <a:gd name="T14" fmla="*/ 342 w 475"/>
                  <a:gd name="T15" fmla="*/ 22 h 547"/>
                  <a:gd name="T16" fmla="*/ 305 w 475"/>
                  <a:gd name="T17" fmla="*/ 4 h 547"/>
                  <a:gd name="T18" fmla="*/ 265 w 475"/>
                  <a:gd name="T19" fmla="*/ 0 h 547"/>
                  <a:gd name="T20" fmla="*/ 218 w 475"/>
                  <a:gd name="T21" fmla="*/ 2 h 547"/>
                  <a:gd name="T22" fmla="*/ 174 w 475"/>
                  <a:gd name="T23" fmla="*/ 14 h 547"/>
                  <a:gd name="T24" fmla="*/ 134 w 475"/>
                  <a:gd name="T25" fmla="*/ 44 h 547"/>
                  <a:gd name="T26" fmla="*/ 94 w 475"/>
                  <a:gd name="T27" fmla="*/ 86 h 547"/>
                  <a:gd name="T28" fmla="*/ 63 w 475"/>
                  <a:gd name="T29" fmla="*/ 128 h 547"/>
                  <a:gd name="T30" fmla="*/ 33 w 475"/>
                  <a:gd name="T31" fmla="*/ 178 h 547"/>
                  <a:gd name="T32" fmla="*/ 16 w 475"/>
                  <a:gd name="T33" fmla="*/ 229 h 547"/>
                  <a:gd name="T34" fmla="*/ 3 w 475"/>
                  <a:gd name="T35" fmla="*/ 275 h 547"/>
                  <a:gd name="T36" fmla="*/ 0 w 475"/>
                  <a:gd name="T37" fmla="*/ 329 h 547"/>
                  <a:gd name="T38" fmla="*/ 3 w 475"/>
                  <a:gd name="T39" fmla="*/ 376 h 547"/>
                  <a:gd name="T40" fmla="*/ 10 w 475"/>
                  <a:gd name="T41" fmla="*/ 420 h 547"/>
                  <a:gd name="T42" fmla="*/ 33 w 475"/>
                  <a:gd name="T43" fmla="*/ 457 h 547"/>
                  <a:gd name="T44" fmla="*/ 67 w 475"/>
                  <a:gd name="T45" fmla="*/ 492 h 547"/>
                  <a:gd name="T46" fmla="*/ 110 w 475"/>
                  <a:gd name="T47" fmla="*/ 507 h 547"/>
                  <a:gd name="T48" fmla="*/ 158 w 475"/>
                  <a:gd name="T49" fmla="*/ 514 h 547"/>
                  <a:gd name="T50" fmla="*/ 201 w 475"/>
                  <a:gd name="T51" fmla="*/ 507 h 547"/>
                  <a:gd name="T52" fmla="*/ 248 w 475"/>
                  <a:gd name="T53" fmla="*/ 473 h 547"/>
                  <a:gd name="T54" fmla="*/ 279 w 475"/>
                  <a:gd name="T55" fmla="*/ 440 h 547"/>
                  <a:gd name="T56" fmla="*/ 298 w 475"/>
                  <a:gd name="T57" fmla="*/ 418 h 547"/>
                  <a:gd name="T58" fmla="*/ 342 w 475"/>
                  <a:gd name="T59" fmla="*/ 460 h 547"/>
                  <a:gd name="T60" fmla="*/ 383 w 475"/>
                  <a:gd name="T61" fmla="*/ 514 h 547"/>
                  <a:gd name="T62" fmla="*/ 409 w 475"/>
                  <a:gd name="T63" fmla="*/ 541 h 547"/>
                  <a:gd name="T64" fmla="*/ 440 w 475"/>
                  <a:gd name="T65" fmla="*/ 547 h 547"/>
                  <a:gd name="T66" fmla="*/ 463 w 475"/>
                  <a:gd name="T67" fmla="*/ 530 h 547"/>
                  <a:gd name="T68" fmla="*/ 475 w 475"/>
                  <a:gd name="T69" fmla="*/ 494 h 547"/>
                  <a:gd name="T70" fmla="*/ 460 w 475"/>
                  <a:gd name="T71" fmla="*/ 470 h 547"/>
                  <a:gd name="T72" fmla="*/ 429 w 475"/>
                  <a:gd name="T73" fmla="*/ 437 h 547"/>
                  <a:gd name="T74" fmla="*/ 382 w 475"/>
                  <a:gd name="T75" fmla="*/ 400 h 547"/>
                  <a:gd name="T76" fmla="*/ 352 w 475"/>
                  <a:gd name="T77" fmla="*/ 369 h 547"/>
                  <a:gd name="T78" fmla="*/ 346 w 475"/>
                  <a:gd name="T79" fmla="*/ 34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5" h="547">
                    <a:moveTo>
                      <a:pt x="346" y="349"/>
                    </a:moveTo>
                    <a:lnTo>
                      <a:pt x="372" y="309"/>
                    </a:lnTo>
                    <a:lnTo>
                      <a:pt x="391" y="257"/>
                    </a:lnTo>
                    <a:lnTo>
                      <a:pt x="406" y="202"/>
                    </a:lnTo>
                    <a:lnTo>
                      <a:pt x="403" y="131"/>
                    </a:lnTo>
                    <a:lnTo>
                      <a:pt x="389" y="81"/>
                    </a:lnTo>
                    <a:lnTo>
                      <a:pt x="372" y="47"/>
                    </a:lnTo>
                    <a:lnTo>
                      <a:pt x="342" y="22"/>
                    </a:lnTo>
                    <a:lnTo>
                      <a:pt x="305" y="4"/>
                    </a:lnTo>
                    <a:lnTo>
                      <a:pt x="265" y="0"/>
                    </a:lnTo>
                    <a:lnTo>
                      <a:pt x="218" y="2"/>
                    </a:lnTo>
                    <a:lnTo>
                      <a:pt x="174" y="14"/>
                    </a:lnTo>
                    <a:lnTo>
                      <a:pt x="134" y="44"/>
                    </a:lnTo>
                    <a:lnTo>
                      <a:pt x="94" y="86"/>
                    </a:lnTo>
                    <a:lnTo>
                      <a:pt x="63" y="128"/>
                    </a:lnTo>
                    <a:lnTo>
                      <a:pt x="33" y="178"/>
                    </a:lnTo>
                    <a:lnTo>
                      <a:pt x="16" y="229"/>
                    </a:lnTo>
                    <a:lnTo>
                      <a:pt x="3" y="275"/>
                    </a:lnTo>
                    <a:lnTo>
                      <a:pt x="0" y="329"/>
                    </a:lnTo>
                    <a:lnTo>
                      <a:pt x="3" y="376"/>
                    </a:lnTo>
                    <a:lnTo>
                      <a:pt x="10" y="420"/>
                    </a:lnTo>
                    <a:lnTo>
                      <a:pt x="33" y="457"/>
                    </a:lnTo>
                    <a:lnTo>
                      <a:pt x="67" y="492"/>
                    </a:lnTo>
                    <a:lnTo>
                      <a:pt x="110" y="507"/>
                    </a:lnTo>
                    <a:lnTo>
                      <a:pt x="158" y="514"/>
                    </a:lnTo>
                    <a:lnTo>
                      <a:pt x="201" y="507"/>
                    </a:lnTo>
                    <a:lnTo>
                      <a:pt x="248" y="473"/>
                    </a:lnTo>
                    <a:lnTo>
                      <a:pt x="279" y="440"/>
                    </a:lnTo>
                    <a:lnTo>
                      <a:pt x="298" y="418"/>
                    </a:lnTo>
                    <a:lnTo>
                      <a:pt x="342" y="460"/>
                    </a:lnTo>
                    <a:lnTo>
                      <a:pt x="383" y="514"/>
                    </a:lnTo>
                    <a:lnTo>
                      <a:pt x="409" y="541"/>
                    </a:lnTo>
                    <a:lnTo>
                      <a:pt x="440" y="547"/>
                    </a:lnTo>
                    <a:lnTo>
                      <a:pt x="463" y="530"/>
                    </a:lnTo>
                    <a:lnTo>
                      <a:pt x="475" y="494"/>
                    </a:lnTo>
                    <a:lnTo>
                      <a:pt x="460" y="470"/>
                    </a:lnTo>
                    <a:lnTo>
                      <a:pt x="429" y="437"/>
                    </a:lnTo>
                    <a:lnTo>
                      <a:pt x="382" y="400"/>
                    </a:lnTo>
                    <a:lnTo>
                      <a:pt x="352" y="369"/>
                    </a:lnTo>
                    <a:lnTo>
                      <a:pt x="346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76F1429B-EC3E-88EE-E99A-66EA44635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" y="789"/>
                <a:ext cx="217" cy="431"/>
              </a:xfrm>
              <a:custGeom>
                <a:avLst/>
                <a:gdLst>
                  <a:gd name="T0" fmla="*/ 420 w 433"/>
                  <a:gd name="T1" fmla="*/ 77 h 864"/>
                  <a:gd name="T2" fmla="*/ 403 w 433"/>
                  <a:gd name="T3" fmla="*/ 45 h 864"/>
                  <a:gd name="T4" fmla="*/ 373 w 433"/>
                  <a:gd name="T5" fmla="*/ 13 h 864"/>
                  <a:gd name="T6" fmla="*/ 322 w 433"/>
                  <a:gd name="T7" fmla="*/ 0 h 864"/>
                  <a:gd name="T8" fmla="*/ 252 w 433"/>
                  <a:gd name="T9" fmla="*/ 0 h 864"/>
                  <a:gd name="T10" fmla="*/ 201 w 433"/>
                  <a:gd name="T11" fmla="*/ 17 h 864"/>
                  <a:gd name="T12" fmla="*/ 145 w 433"/>
                  <a:gd name="T13" fmla="*/ 52 h 864"/>
                  <a:gd name="T14" fmla="*/ 107 w 433"/>
                  <a:gd name="T15" fmla="*/ 87 h 864"/>
                  <a:gd name="T16" fmla="*/ 70 w 433"/>
                  <a:gd name="T17" fmla="*/ 141 h 864"/>
                  <a:gd name="T18" fmla="*/ 47 w 433"/>
                  <a:gd name="T19" fmla="*/ 213 h 864"/>
                  <a:gd name="T20" fmla="*/ 24 w 433"/>
                  <a:gd name="T21" fmla="*/ 282 h 864"/>
                  <a:gd name="T22" fmla="*/ 7 w 433"/>
                  <a:gd name="T23" fmla="*/ 376 h 864"/>
                  <a:gd name="T24" fmla="*/ 0 w 433"/>
                  <a:gd name="T25" fmla="*/ 468 h 864"/>
                  <a:gd name="T26" fmla="*/ 0 w 433"/>
                  <a:gd name="T27" fmla="*/ 559 h 864"/>
                  <a:gd name="T28" fmla="*/ 4 w 433"/>
                  <a:gd name="T29" fmla="*/ 651 h 864"/>
                  <a:gd name="T30" fmla="*/ 24 w 433"/>
                  <a:gd name="T31" fmla="*/ 713 h 864"/>
                  <a:gd name="T32" fmla="*/ 44 w 433"/>
                  <a:gd name="T33" fmla="*/ 770 h 864"/>
                  <a:gd name="T34" fmla="*/ 74 w 433"/>
                  <a:gd name="T35" fmla="*/ 807 h 864"/>
                  <a:gd name="T36" fmla="*/ 125 w 433"/>
                  <a:gd name="T37" fmla="*/ 837 h 864"/>
                  <a:gd name="T38" fmla="*/ 161 w 433"/>
                  <a:gd name="T39" fmla="*/ 857 h 864"/>
                  <a:gd name="T40" fmla="*/ 212 w 433"/>
                  <a:gd name="T41" fmla="*/ 864 h 864"/>
                  <a:gd name="T42" fmla="*/ 272 w 433"/>
                  <a:gd name="T43" fmla="*/ 854 h 864"/>
                  <a:gd name="T44" fmla="*/ 313 w 433"/>
                  <a:gd name="T45" fmla="*/ 837 h 864"/>
                  <a:gd name="T46" fmla="*/ 339 w 433"/>
                  <a:gd name="T47" fmla="*/ 807 h 864"/>
                  <a:gd name="T48" fmla="*/ 360 w 433"/>
                  <a:gd name="T49" fmla="*/ 772 h 864"/>
                  <a:gd name="T50" fmla="*/ 370 w 433"/>
                  <a:gd name="T51" fmla="*/ 725 h 864"/>
                  <a:gd name="T52" fmla="*/ 370 w 433"/>
                  <a:gd name="T53" fmla="*/ 676 h 864"/>
                  <a:gd name="T54" fmla="*/ 346 w 433"/>
                  <a:gd name="T55" fmla="*/ 629 h 864"/>
                  <a:gd name="T56" fmla="*/ 323 w 433"/>
                  <a:gd name="T57" fmla="*/ 589 h 864"/>
                  <a:gd name="T58" fmla="*/ 309 w 433"/>
                  <a:gd name="T59" fmla="*/ 552 h 864"/>
                  <a:gd name="T60" fmla="*/ 299 w 433"/>
                  <a:gd name="T61" fmla="*/ 522 h 864"/>
                  <a:gd name="T62" fmla="*/ 299 w 433"/>
                  <a:gd name="T63" fmla="*/ 515 h 864"/>
                  <a:gd name="T64" fmla="*/ 299 w 433"/>
                  <a:gd name="T65" fmla="*/ 482 h 864"/>
                  <a:gd name="T66" fmla="*/ 302 w 433"/>
                  <a:gd name="T67" fmla="*/ 433 h 864"/>
                  <a:gd name="T68" fmla="*/ 316 w 433"/>
                  <a:gd name="T69" fmla="*/ 381 h 864"/>
                  <a:gd name="T70" fmla="*/ 342 w 433"/>
                  <a:gd name="T71" fmla="*/ 329 h 864"/>
                  <a:gd name="T72" fmla="*/ 373 w 433"/>
                  <a:gd name="T73" fmla="*/ 290 h 864"/>
                  <a:gd name="T74" fmla="*/ 399 w 433"/>
                  <a:gd name="T75" fmla="*/ 253 h 864"/>
                  <a:gd name="T76" fmla="*/ 417 w 433"/>
                  <a:gd name="T77" fmla="*/ 210 h 864"/>
                  <a:gd name="T78" fmla="*/ 427 w 433"/>
                  <a:gd name="T79" fmla="*/ 166 h 864"/>
                  <a:gd name="T80" fmla="*/ 433 w 433"/>
                  <a:gd name="T81" fmla="*/ 131 h 864"/>
                  <a:gd name="T82" fmla="*/ 427 w 433"/>
                  <a:gd name="T83" fmla="*/ 97 h 864"/>
                  <a:gd name="T84" fmla="*/ 420 w 433"/>
                  <a:gd name="T85" fmla="*/ 77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3" h="864">
                    <a:moveTo>
                      <a:pt x="420" y="77"/>
                    </a:moveTo>
                    <a:lnTo>
                      <a:pt x="403" y="45"/>
                    </a:lnTo>
                    <a:lnTo>
                      <a:pt x="373" y="13"/>
                    </a:lnTo>
                    <a:lnTo>
                      <a:pt x="322" y="0"/>
                    </a:lnTo>
                    <a:lnTo>
                      <a:pt x="252" y="0"/>
                    </a:lnTo>
                    <a:lnTo>
                      <a:pt x="201" y="17"/>
                    </a:lnTo>
                    <a:lnTo>
                      <a:pt x="145" y="52"/>
                    </a:lnTo>
                    <a:lnTo>
                      <a:pt x="107" y="87"/>
                    </a:lnTo>
                    <a:lnTo>
                      <a:pt x="70" y="141"/>
                    </a:lnTo>
                    <a:lnTo>
                      <a:pt x="47" y="213"/>
                    </a:lnTo>
                    <a:lnTo>
                      <a:pt x="24" y="282"/>
                    </a:lnTo>
                    <a:lnTo>
                      <a:pt x="7" y="376"/>
                    </a:lnTo>
                    <a:lnTo>
                      <a:pt x="0" y="468"/>
                    </a:lnTo>
                    <a:lnTo>
                      <a:pt x="0" y="559"/>
                    </a:lnTo>
                    <a:lnTo>
                      <a:pt x="4" y="651"/>
                    </a:lnTo>
                    <a:lnTo>
                      <a:pt x="24" y="713"/>
                    </a:lnTo>
                    <a:lnTo>
                      <a:pt x="44" y="770"/>
                    </a:lnTo>
                    <a:lnTo>
                      <a:pt x="74" y="807"/>
                    </a:lnTo>
                    <a:lnTo>
                      <a:pt x="125" y="837"/>
                    </a:lnTo>
                    <a:lnTo>
                      <a:pt x="161" y="857"/>
                    </a:lnTo>
                    <a:lnTo>
                      <a:pt x="212" y="864"/>
                    </a:lnTo>
                    <a:lnTo>
                      <a:pt x="272" y="854"/>
                    </a:lnTo>
                    <a:lnTo>
                      <a:pt x="313" y="837"/>
                    </a:lnTo>
                    <a:lnTo>
                      <a:pt x="339" y="807"/>
                    </a:lnTo>
                    <a:lnTo>
                      <a:pt x="360" y="772"/>
                    </a:lnTo>
                    <a:lnTo>
                      <a:pt x="370" y="725"/>
                    </a:lnTo>
                    <a:lnTo>
                      <a:pt x="370" y="676"/>
                    </a:lnTo>
                    <a:lnTo>
                      <a:pt x="346" y="629"/>
                    </a:lnTo>
                    <a:lnTo>
                      <a:pt x="323" y="589"/>
                    </a:lnTo>
                    <a:lnTo>
                      <a:pt x="309" y="552"/>
                    </a:lnTo>
                    <a:lnTo>
                      <a:pt x="299" y="522"/>
                    </a:lnTo>
                    <a:lnTo>
                      <a:pt x="299" y="515"/>
                    </a:lnTo>
                    <a:lnTo>
                      <a:pt x="299" y="482"/>
                    </a:lnTo>
                    <a:lnTo>
                      <a:pt x="302" y="433"/>
                    </a:lnTo>
                    <a:lnTo>
                      <a:pt x="316" y="381"/>
                    </a:lnTo>
                    <a:lnTo>
                      <a:pt x="342" y="329"/>
                    </a:lnTo>
                    <a:lnTo>
                      <a:pt x="373" y="290"/>
                    </a:lnTo>
                    <a:lnTo>
                      <a:pt x="399" y="253"/>
                    </a:lnTo>
                    <a:lnTo>
                      <a:pt x="417" y="210"/>
                    </a:lnTo>
                    <a:lnTo>
                      <a:pt x="427" y="166"/>
                    </a:lnTo>
                    <a:lnTo>
                      <a:pt x="433" y="131"/>
                    </a:lnTo>
                    <a:lnTo>
                      <a:pt x="427" y="97"/>
                    </a:lnTo>
                    <a:lnTo>
                      <a:pt x="42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8CC31420-76AE-6840-D15D-D348A8D03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3" y="802"/>
                <a:ext cx="401" cy="227"/>
              </a:xfrm>
              <a:custGeom>
                <a:avLst/>
                <a:gdLst>
                  <a:gd name="T0" fmla="*/ 770 w 801"/>
                  <a:gd name="T1" fmla="*/ 10 h 453"/>
                  <a:gd name="T2" fmla="*/ 707 w 801"/>
                  <a:gd name="T3" fmla="*/ 25 h 453"/>
                  <a:gd name="T4" fmla="*/ 652 w 801"/>
                  <a:gd name="T5" fmla="*/ 55 h 453"/>
                  <a:gd name="T6" fmla="*/ 602 w 801"/>
                  <a:gd name="T7" fmla="*/ 107 h 453"/>
                  <a:gd name="T8" fmla="*/ 548 w 801"/>
                  <a:gd name="T9" fmla="*/ 169 h 453"/>
                  <a:gd name="T10" fmla="*/ 505 w 801"/>
                  <a:gd name="T11" fmla="*/ 230 h 453"/>
                  <a:gd name="T12" fmla="*/ 462 w 801"/>
                  <a:gd name="T13" fmla="*/ 280 h 453"/>
                  <a:gd name="T14" fmla="*/ 415 w 801"/>
                  <a:gd name="T15" fmla="*/ 320 h 453"/>
                  <a:gd name="T16" fmla="*/ 391 w 801"/>
                  <a:gd name="T17" fmla="*/ 332 h 453"/>
                  <a:gd name="T18" fmla="*/ 364 w 801"/>
                  <a:gd name="T19" fmla="*/ 327 h 453"/>
                  <a:gd name="T20" fmla="*/ 347 w 801"/>
                  <a:gd name="T21" fmla="*/ 320 h 453"/>
                  <a:gd name="T22" fmla="*/ 310 w 801"/>
                  <a:gd name="T23" fmla="*/ 273 h 453"/>
                  <a:gd name="T24" fmla="*/ 267 w 801"/>
                  <a:gd name="T25" fmla="*/ 203 h 453"/>
                  <a:gd name="T26" fmla="*/ 233 w 801"/>
                  <a:gd name="T27" fmla="*/ 156 h 453"/>
                  <a:gd name="T28" fmla="*/ 190 w 801"/>
                  <a:gd name="T29" fmla="*/ 107 h 453"/>
                  <a:gd name="T30" fmla="*/ 139 w 801"/>
                  <a:gd name="T31" fmla="*/ 65 h 453"/>
                  <a:gd name="T32" fmla="*/ 113 w 801"/>
                  <a:gd name="T33" fmla="*/ 35 h 453"/>
                  <a:gd name="T34" fmla="*/ 62 w 801"/>
                  <a:gd name="T35" fmla="*/ 5 h 453"/>
                  <a:gd name="T36" fmla="*/ 35 w 801"/>
                  <a:gd name="T37" fmla="*/ 0 h 453"/>
                  <a:gd name="T38" fmla="*/ 12 w 801"/>
                  <a:gd name="T39" fmla="*/ 10 h 453"/>
                  <a:gd name="T40" fmla="*/ 0 w 801"/>
                  <a:gd name="T41" fmla="*/ 45 h 453"/>
                  <a:gd name="T42" fmla="*/ 9 w 801"/>
                  <a:gd name="T43" fmla="*/ 104 h 453"/>
                  <a:gd name="T44" fmla="*/ 42 w 801"/>
                  <a:gd name="T45" fmla="*/ 171 h 453"/>
                  <a:gd name="T46" fmla="*/ 62 w 801"/>
                  <a:gd name="T47" fmla="*/ 196 h 453"/>
                  <a:gd name="T48" fmla="*/ 106 w 801"/>
                  <a:gd name="T49" fmla="*/ 201 h 453"/>
                  <a:gd name="T50" fmla="*/ 150 w 801"/>
                  <a:gd name="T51" fmla="*/ 196 h 453"/>
                  <a:gd name="T52" fmla="*/ 176 w 801"/>
                  <a:gd name="T53" fmla="*/ 191 h 453"/>
                  <a:gd name="T54" fmla="*/ 216 w 801"/>
                  <a:gd name="T55" fmla="*/ 216 h 453"/>
                  <a:gd name="T56" fmla="*/ 243 w 801"/>
                  <a:gd name="T57" fmla="*/ 277 h 453"/>
                  <a:gd name="T58" fmla="*/ 277 w 801"/>
                  <a:gd name="T59" fmla="*/ 339 h 453"/>
                  <a:gd name="T60" fmla="*/ 304 w 801"/>
                  <a:gd name="T61" fmla="*/ 386 h 453"/>
                  <a:gd name="T62" fmla="*/ 341 w 801"/>
                  <a:gd name="T63" fmla="*/ 428 h 453"/>
                  <a:gd name="T64" fmla="*/ 378 w 801"/>
                  <a:gd name="T65" fmla="*/ 448 h 453"/>
                  <a:gd name="T66" fmla="*/ 405 w 801"/>
                  <a:gd name="T67" fmla="*/ 453 h 453"/>
                  <a:gd name="T68" fmla="*/ 438 w 801"/>
                  <a:gd name="T69" fmla="*/ 438 h 453"/>
                  <a:gd name="T70" fmla="*/ 471 w 801"/>
                  <a:gd name="T71" fmla="*/ 389 h 453"/>
                  <a:gd name="T72" fmla="*/ 515 w 801"/>
                  <a:gd name="T73" fmla="*/ 332 h 453"/>
                  <a:gd name="T74" fmla="*/ 549 w 801"/>
                  <a:gd name="T75" fmla="*/ 292 h 453"/>
                  <a:gd name="T76" fmla="*/ 585 w 801"/>
                  <a:gd name="T77" fmla="*/ 263 h 453"/>
                  <a:gd name="T78" fmla="*/ 629 w 801"/>
                  <a:gd name="T79" fmla="*/ 223 h 453"/>
                  <a:gd name="T80" fmla="*/ 690 w 801"/>
                  <a:gd name="T81" fmla="*/ 196 h 453"/>
                  <a:gd name="T82" fmla="*/ 750 w 801"/>
                  <a:gd name="T83" fmla="*/ 146 h 453"/>
                  <a:gd name="T84" fmla="*/ 787 w 801"/>
                  <a:gd name="T85" fmla="*/ 94 h 453"/>
                  <a:gd name="T86" fmla="*/ 801 w 801"/>
                  <a:gd name="T87" fmla="*/ 37 h 453"/>
                  <a:gd name="T88" fmla="*/ 790 w 801"/>
                  <a:gd name="T89" fmla="*/ 23 h 453"/>
                  <a:gd name="T90" fmla="*/ 770 w 801"/>
                  <a:gd name="T91" fmla="*/ 1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1" h="453">
                    <a:moveTo>
                      <a:pt x="770" y="10"/>
                    </a:moveTo>
                    <a:lnTo>
                      <a:pt x="707" y="25"/>
                    </a:lnTo>
                    <a:lnTo>
                      <a:pt x="652" y="55"/>
                    </a:lnTo>
                    <a:lnTo>
                      <a:pt x="602" y="107"/>
                    </a:lnTo>
                    <a:lnTo>
                      <a:pt x="548" y="169"/>
                    </a:lnTo>
                    <a:lnTo>
                      <a:pt x="505" y="230"/>
                    </a:lnTo>
                    <a:lnTo>
                      <a:pt x="462" y="280"/>
                    </a:lnTo>
                    <a:lnTo>
                      <a:pt x="415" y="320"/>
                    </a:lnTo>
                    <a:lnTo>
                      <a:pt x="391" y="332"/>
                    </a:lnTo>
                    <a:lnTo>
                      <a:pt x="364" y="327"/>
                    </a:lnTo>
                    <a:lnTo>
                      <a:pt x="347" y="320"/>
                    </a:lnTo>
                    <a:lnTo>
                      <a:pt x="310" y="273"/>
                    </a:lnTo>
                    <a:lnTo>
                      <a:pt x="267" y="203"/>
                    </a:lnTo>
                    <a:lnTo>
                      <a:pt x="233" y="156"/>
                    </a:lnTo>
                    <a:lnTo>
                      <a:pt x="190" y="107"/>
                    </a:lnTo>
                    <a:lnTo>
                      <a:pt x="139" y="65"/>
                    </a:lnTo>
                    <a:lnTo>
                      <a:pt x="113" y="35"/>
                    </a:lnTo>
                    <a:lnTo>
                      <a:pt x="62" y="5"/>
                    </a:lnTo>
                    <a:lnTo>
                      <a:pt x="35" y="0"/>
                    </a:lnTo>
                    <a:lnTo>
                      <a:pt x="12" y="10"/>
                    </a:lnTo>
                    <a:lnTo>
                      <a:pt x="0" y="45"/>
                    </a:lnTo>
                    <a:lnTo>
                      <a:pt x="9" y="104"/>
                    </a:lnTo>
                    <a:lnTo>
                      <a:pt x="42" y="171"/>
                    </a:lnTo>
                    <a:lnTo>
                      <a:pt x="62" y="196"/>
                    </a:lnTo>
                    <a:lnTo>
                      <a:pt x="106" y="201"/>
                    </a:lnTo>
                    <a:lnTo>
                      <a:pt x="150" y="196"/>
                    </a:lnTo>
                    <a:lnTo>
                      <a:pt x="176" y="191"/>
                    </a:lnTo>
                    <a:lnTo>
                      <a:pt x="216" y="216"/>
                    </a:lnTo>
                    <a:lnTo>
                      <a:pt x="243" y="277"/>
                    </a:lnTo>
                    <a:lnTo>
                      <a:pt x="277" y="339"/>
                    </a:lnTo>
                    <a:lnTo>
                      <a:pt x="304" y="386"/>
                    </a:lnTo>
                    <a:lnTo>
                      <a:pt x="341" y="428"/>
                    </a:lnTo>
                    <a:lnTo>
                      <a:pt x="378" y="448"/>
                    </a:lnTo>
                    <a:lnTo>
                      <a:pt x="405" y="453"/>
                    </a:lnTo>
                    <a:lnTo>
                      <a:pt x="438" y="438"/>
                    </a:lnTo>
                    <a:lnTo>
                      <a:pt x="471" y="389"/>
                    </a:lnTo>
                    <a:lnTo>
                      <a:pt x="515" y="332"/>
                    </a:lnTo>
                    <a:lnTo>
                      <a:pt x="549" y="292"/>
                    </a:lnTo>
                    <a:lnTo>
                      <a:pt x="585" y="263"/>
                    </a:lnTo>
                    <a:lnTo>
                      <a:pt x="629" y="223"/>
                    </a:lnTo>
                    <a:lnTo>
                      <a:pt x="690" y="196"/>
                    </a:lnTo>
                    <a:lnTo>
                      <a:pt x="750" y="146"/>
                    </a:lnTo>
                    <a:lnTo>
                      <a:pt x="787" y="94"/>
                    </a:lnTo>
                    <a:lnTo>
                      <a:pt x="801" y="37"/>
                    </a:lnTo>
                    <a:lnTo>
                      <a:pt x="790" y="23"/>
                    </a:lnTo>
                    <a:lnTo>
                      <a:pt x="77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440A876E-D51B-D8B9-FE5F-693FD4F6C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3" y="827"/>
                <a:ext cx="285" cy="326"/>
              </a:xfrm>
              <a:custGeom>
                <a:avLst/>
                <a:gdLst>
                  <a:gd name="T0" fmla="*/ 133 w 570"/>
                  <a:gd name="T1" fmla="*/ 117 h 651"/>
                  <a:gd name="T2" fmla="*/ 119 w 570"/>
                  <a:gd name="T3" fmla="*/ 56 h 651"/>
                  <a:gd name="T4" fmla="*/ 99 w 570"/>
                  <a:gd name="T5" fmla="*/ 16 h 651"/>
                  <a:gd name="T6" fmla="*/ 65 w 570"/>
                  <a:gd name="T7" fmla="*/ 0 h 651"/>
                  <a:gd name="T8" fmla="*/ 22 w 570"/>
                  <a:gd name="T9" fmla="*/ 46 h 651"/>
                  <a:gd name="T10" fmla="*/ 0 w 570"/>
                  <a:gd name="T11" fmla="*/ 113 h 651"/>
                  <a:gd name="T12" fmla="*/ 0 w 570"/>
                  <a:gd name="T13" fmla="*/ 120 h 651"/>
                  <a:gd name="T14" fmla="*/ 8 w 570"/>
                  <a:gd name="T15" fmla="*/ 170 h 651"/>
                  <a:gd name="T16" fmla="*/ 9 w 570"/>
                  <a:gd name="T17" fmla="*/ 177 h 651"/>
                  <a:gd name="T18" fmla="*/ 37 w 570"/>
                  <a:gd name="T19" fmla="*/ 217 h 651"/>
                  <a:gd name="T20" fmla="*/ 72 w 570"/>
                  <a:gd name="T21" fmla="*/ 265 h 651"/>
                  <a:gd name="T22" fmla="*/ 109 w 570"/>
                  <a:gd name="T23" fmla="*/ 342 h 651"/>
                  <a:gd name="T24" fmla="*/ 129 w 570"/>
                  <a:gd name="T25" fmla="*/ 405 h 651"/>
                  <a:gd name="T26" fmla="*/ 149 w 570"/>
                  <a:gd name="T27" fmla="*/ 493 h 651"/>
                  <a:gd name="T28" fmla="*/ 156 w 570"/>
                  <a:gd name="T29" fmla="*/ 557 h 651"/>
                  <a:gd name="T30" fmla="*/ 168 w 570"/>
                  <a:gd name="T31" fmla="*/ 613 h 651"/>
                  <a:gd name="T32" fmla="*/ 186 w 570"/>
                  <a:gd name="T33" fmla="*/ 641 h 651"/>
                  <a:gd name="T34" fmla="*/ 207 w 570"/>
                  <a:gd name="T35" fmla="*/ 651 h 651"/>
                  <a:gd name="T36" fmla="*/ 240 w 570"/>
                  <a:gd name="T37" fmla="*/ 644 h 651"/>
                  <a:gd name="T38" fmla="*/ 271 w 570"/>
                  <a:gd name="T39" fmla="*/ 631 h 651"/>
                  <a:gd name="T40" fmla="*/ 301 w 570"/>
                  <a:gd name="T41" fmla="*/ 603 h 651"/>
                  <a:gd name="T42" fmla="*/ 336 w 570"/>
                  <a:gd name="T43" fmla="*/ 567 h 651"/>
                  <a:gd name="T44" fmla="*/ 371 w 570"/>
                  <a:gd name="T45" fmla="*/ 543 h 651"/>
                  <a:gd name="T46" fmla="*/ 402 w 570"/>
                  <a:gd name="T47" fmla="*/ 523 h 651"/>
                  <a:gd name="T48" fmla="*/ 439 w 570"/>
                  <a:gd name="T49" fmla="*/ 519 h 651"/>
                  <a:gd name="T50" fmla="*/ 472 w 570"/>
                  <a:gd name="T51" fmla="*/ 526 h 651"/>
                  <a:gd name="T52" fmla="*/ 499 w 570"/>
                  <a:gd name="T53" fmla="*/ 546 h 651"/>
                  <a:gd name="T54" fmla="*/ 532 w 570"/>
                  <a:gd name="T55" fmla="*/ 563 h 651"/>
                  <a:gd name="T56" fmla="*/ 561 w 570"/>
                  <a:gd name="T57" fmla="*/ 553 h 651"/>
                  <a:gd name="T58" fmla="*/ 570 w 570"/>
                  <a:gd name="T59" fmla="*/ 526 h 651"/>
                  <a:gd name="T60" fmla="*/ 551 w 570"/>
                  <a:gd name="T61" fmla="*/ 499 h 651"/>
                  <a:gd name="T62" fmla="*/ 506 w 570"/>
                  <a:gd name="T63" fmla="*/ 483 h 651"/>
                  <a:gd name="T64" fmla="*/ 462 w 570"/>
                  <a:gd name="T65" fmla="*/ 483 h 651"/>
                  <a:gd name="T66" fmla="*/ 455 w 570"/>
                  <a:gd name="T67" fmla="*/ 483 h 651"/>
                  <a:gd name="T68" fmla="*/ 445 w 570"/>
                  <a:gd name="T69" fmla="*/ 462 h 651"/>
                  <a:gd name="T70" fmla="*/ 469 w 570"/>
                  <a:gd name="T71" fmla="*/ 429 h 651"/>
                  <a:gd name="T72" fmla="*/ 502 w 570"/>
                  <a:gd name="T73" fmla="*/ 412 h 651"/>
                  <a:gd name="T74" fmla="*/ 519 w 570"/>
                  <a:gd name="T75" fmla="*/ 396 h 651"/>
                  <a:gd name="T76" fmla="*/ 524 w 570"/>
                  <a:gd name="T77" fmla="*/ 389 h 651"/>
                  <a:gd name="T78" fmla="*/ 524 w 570"/>
                  <a:gd name="T79" fmla="*/ 362 h 651"/>
                  <a:gd name="T80" fmla="*/ 516 w 570"/>
                  <a:gd name="T81" fmla="*/ 359 h 651"/>
                  <a:gd name="T82" fmla="*/ 495 w 570"/>
                  <a:gd name="T83" fmla="*/ 352 h 651"/>
                  <a:gd name="T84" fmla="*/ 465 w 570"/>
                  <a:gd name="T85" fmla="*/ 369 h 651"/>
                  <a:gd name="T86" fmla="*/ 479 w 570"/>
                  <a:gd name="T87" fmla="*/ 321 h 651"/>
                  <a:gd name="T88" fmla="*/ 459 w 570"/>
                  <a:gd name="T89" fmla="*/ 301 h 651"/>
                  <a:gd name="T90" fmla="*/ 432 w 570"/>
                  <a:gd name="T91" fmla="*/ 298 h 651"/>
                  <a:gd name="T92" fmla="*/ 408 w 570"/>
                  <a:gd name="T93" fmla="*/ 335 h 651"/>
                  <a:gd name="T94" fmla="*/ 395 w 570"/>
                  <a:gd name="T95" fmla="*/ 396 h 651"/>
                  <a:gd name="T96" fmla="*/ 388 w 570"/>
                  <a:gd name="T97" fmla="*/ 439 h 651"/>
                  <a:gd name="T98" fmla="*/ 375 w 570"/>
                  <a:gd name="T99" fmla="*/ 466 h 651"/>
                  <a:gd name="T100" fmla="*/ 336 w 570"/>
                  <a:gd name="T101" fmla="*/ 500 h 651"/>
                  <a:gd name="T102" fmla="*/ 291 w 570"/>
                  <a:gd name="T103" fmla="*/ 520 h 651"/>
                  <a:gd name="T104" fmla="*/ 247 w 570"/>
                  <a:gd name="T105" fmla="*/ 543 h 651"/>
                  <a:gd name="T106" fmla="*/ 224 w 570"/>
                  <a:gd name="T107" fmla="*/ 546 h 651"/>
                  <a:gd name="T108" fmla="*/ 217 w 570"/>
                  <a:gd name="T109" fmla="*/ 513 h 651"/>
                  <a:gd name="T110" fmla="*/ 207 w 570"/>
                  <a:gd name="T111" fmla="*/ 433 h 651"/>
                  <a:gd name="T112" fmla="*/ 186 w 570"/>
                  <a:gd name="T113" fmla="*/ 339 h 651"/>
                  <a:gd name="T114" fmla="*/ 168 w 570"/>
                  <a:gd name="T115" fmla="*/ 271 h 651"/>
                  <a:gd name="T116" fmla="*/ 153 w 570"/>
                  <a:gd name="T117" fmla="*/ 208 h 651"/>
                  <a:gd name="T118" fmla="*/ 146 w 570"/>
                  <a:gd name="T119" fmla="*/ 150 h 651"/>
                  <a:gd name="T120" fmla="*/ 133 w 570"/>
                  <a:gd name="T121" fmla="*/ 117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0" h="651">
                    <a:moveTo>
                      <a:pt x="133" y="117"/>
                    </a:moveTo>
                    <a:lnTo>
                      <a:pt x="119" y="56"/>
                    </a:lnTo>
                    <a:lnTo>
                      <a:pt x="99" y="16"/>
                    </a:lnTo>
                    <a:lnTo>
                      <a:pt x="65" y="0"/>
                    </a:lnTo>
                    <a:lnTo>
                      <a:pt x="22" y="46"/>
                    </a:lnTo>
                    <a:lnTo>
                      <a:pt x="0" y="113"/>
                    </a:lnTo>
                    <a:lnTo>
                      <a:pt x="0" y="120"/>
                    </a:lnTo>
                    <a:lnTo>
                      <a:pt x="8" y="170"/>
                    </a:lnTo>
                    <a:lnTo>
                      <a:pt x="9" y="177"/>
                    </a:lnTo>
                    <a:lnTo>
                      <a:pt x="37" y="217"/>
                    </a:lnTo>
                    <a:lnTo>
                      <a:pt x="72" y="265"/>
                    </a:lnTo>
                    <a:lnTo>
                      <a:pt x="109" y="342"/>
                    </a:lnTo>
                    <a:lnTo>
                      <a:pt x="129" y="405"/>
                    </a:lnTo>
                    <a:lnTo>
                      <a:pt x="149" y="493"/>
                    </a:lnTo>
                    <a:lnTo>
                      <a:pt x="156" y="557"/>
                    </a:lnTo>
                    <a:lnTo>
                      <a:pt x="168" y="613"/>
                    </a:lnTo>
                    <a:lnTo>
                      <a:pt x="186" y="641"/>
                    </a:lnTo>
                    <a:lnTo>
                      <a:pt x="207" y="651"/>
                    </a:lnTo>
                    <a:lnTo>
                      <a:pt x="240" y="644"/>
                    </a:lnTo>
                    <a:lnTo>
                      <a:pt x="271" y="631"/>
                    </a:lnTo>
                    <a:lnTo>
                      <a:pt x="301" y="603"/>
                    </a:lnTo>
                    <a:lnTo>
                      <a:pt x="336" y="567"/>
                    </a:lnTo>
                    <a:lnTo>
                      <a:pt x="371" y="543"/>
                    </a:lnTo>
                    <a:lnTo>
                      <a:pt x="402" y="523"/>
                    </a:lnTo>
                    <a:lnTo>
                      <a:pt x="439" y="519"/>
                    </a:lnTo>
                    <a:lnTo>
                      <a:pt x="472" y="526"/>
                    </a:lnTo>
                    <a:lnTo>
                      <a:pt x="499" y="546"/>
                    </a:lnTo>
                    <a:lnTo>
                      <a:pt x="532" y="563"/>
                    </a:lnTo>
                    <a:lnTo>
                      <a:pt x="561" y="553"/>
                    </a:lnTo>
                    <a:lnTo>
                      <a:pt x="570" y="526"/>
                    </a:lnTo>
                    <a:lnTo>
                      <a:pt x="551" y="499"/>
                    </a:lnTo>
                    <a:lnTo>
                      <a:pt x="506" y="483"/>
                    </a:lnTo>
                    <a:lnTo>
                      <a:pt x="462" y="483"/>
                    </a:lnTo>
                    <a:lnTo>
                      <a:pt x="455" y="483"/>
                    </a:lnTo>
                    <a:lnTo>
                      <a:pt x="445" y="462"/>
                    </a:lnTo>
                    <a:lnTo>
                      <a:pt x="469" y="429"/>
                    </a:lnTo>
                    <a:lnTo>
                      <a:pt x="502" y="412"/>
                    </a:lnTo>
                    <a:lnTo>
                      <a:pt x="519" y="396"/>
                    </a:lnTo>
                    <a:lnTo>
                      <a:pt x="524" y="389"/>
                    </a:lnTo>
                    <a:lnTo>
                      <a:pt x="524" y="362"/>
                    </a:lnTo>
                    <a:lnTo>
                      <a:pt x="516" y="359"/>
                    </a:lnTo>
                    <a:lnTo>
                      <a:pt x="495" y="352"/>
                    </a:lnTo>
                    <a:lnTo>
                      <a:pt x="465" y="369"/>
                    </a:lnTo>
                    <a:lnTo>
                      <a:pt x="479" y="321"/>
                    </a:lnTo>
                    <a:lnTo>
                      <a:pt x="459" y="301"/>
                    </a:lnTo>
                    <a:lnTo>
                      <a:pt x="432" y="298"/>
                    </a:lnTo>
                    <a:lnTo>
                      <a:pt x="408" y="335"/>
                    </a:lnTo>
                    <a:lnTo>
                      <a:pt x="395" y="396"/>
                    </a:lnTo>
                    <a:lnTo>
                      <a:pt x="388" y="439"/>
                    </a:lnTo>
                    <a:lnTo>
                      <a:pt x="375" y="466"/>
                    </a:lnTo>
                    <a:lnTo>
                      <a:pt x="336" y="500"/>
                    </a:lnTo>
                    <a:lnTo>
                      <a:pt x="291" y="520"/>
                    </a:lnTo>
                    <a:lnTo>
                      <a:pt x="247" y="543"/>
                    </a:lnTo>
                    <a:lnTo>
                      <a:pt x="224" y="546"/>
                    </a:lnTo>
                    <a:lnTo>
                      <a:pt x="217" y="513"/>
                    </a:lnTo>
                    <a:lnTo>
                      <a:pt x="207" y="433"/>
                    </a:lnTo>
                    <a:lnTo>
                      <a:pt x="186" y="339"/>
                    </a:lnTo>
                    <a:lnTo>
                      <a:pt x="168" y="271"/>
                    </a:lnTo>
                    <a:lnTo>
                      <a:pt x="153" y="208"/>
                    </a:lnTo>
                    <a:lnTo>
                      <a:pt x="146" y="150"/>
                    </a:lnTo>
                    <a:lnTo>
                      <a:pt x="133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574E9F6-EB85-27E6-20F2-95D9D76D8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4" y="1151"/>
                <a:ext cx="221" cy="484"/>
              </a:xfrm>
              <a:custGeom>
                <a:avLst/>
                <a:gdLst>
                  <a:gd name="T0" fmla="*/ 412 w 443"/>
                  <a:gd name="T1" fmla="*/ 4 h 969"/>
                  <a:gd name="T2" fmla="*/ 368 w 443"/>
                  <a:gd name="T3" fmla="*/ 0 h 969"/>
                  <a:gd name="T4" fmla="*/ 329 w 443"/>
                  <a:gd name="T5" fmla="*/ 13 h 969"/>
                  <a:gd name="T6" fmla="*/ 308 w 443"/>
                  <a:gd name="T7" fmla="*/ 37 h 969"/>
                  <a:gd name="T8" fmla="*/ 265 w 443"/>
                  <a:gd name="T9" fmla="*/ 97 h 969"/>
                  <a:gd name="T10" fmla="*/ 228 w 443"/>
                  <a:gd name="T11" fmla="*/ 165 h 969"/>
                  <a:gd name="T12" fmla="*/ 204 w 443"/>
                  <a:gd name="T13" fmla="*/ 232 h 969"/>
                  <a:gd name="T14" fmla="*/ 197 w 443"/>
                  <a:gd name="T15" fmla="*/ 285 h 969"/>
                  <a:gd name="T16" fmla="*/ 197 w 443"/>
                  <a:gd name="T17" fmla="*/ 325 h 969"/>
                  <a:gd name="T18" fmla="*/ 204 w 443"/>
                  <a:gd name="T19" fmla="*/ 376 h 969"/>
                  <a:gd name="T20" fmla="*/ 221 w 443"/>
                  <a:gd name="T21" fmla="*/ 446 h 969"/>
                  <a:gd name="T22" fmla="*/ 244 w 443"/>
                  <a:gd name="T23" fmla="*/ 510 h 969"/>
                  <a:gd name="T24" fmla="*/ 271 w 443"/>
                  <a:gd name="T25" fmla="*/ 574 h 969"/>
                  <a:gd name="T26" fmla="*/ 291 w 443"/>
                  <a:gd name="T27" fmla="*/ 640 h 969"/>
                  <a:gd name="T28" fmla="*/ 298 w 443"/>
                  <a:gd name="T29" fmla="*/ 681 h 969"/>
                  <a:gd name="T30" fmla="*/ 298 w 443"/>
                  <a:gd name="T31" fmla="*/ 724 h 969"/>
                  <a:gd name="T32" fmla="*/ 281 w 443"/>
                  <a:gd name="T33" fmla="*/ 761 h 969"/>
                  <a:gd name="T34" fmla="*/ 245 w 443"/>
                  <a:gd name="T35" fmla="*/ 775 h 969"/>
                  <a:gd name="T36" fmla="*/ 197 w 443"/>
                  <a:gd name="T37" fmla="*/ 792 h 969"/>
                  <a:gd name="T38" fmla="*/ 107 w 443"/>
                  <a:gd name="T39" fmla="*/ 828 h 969"/>
                  <a:gd name="T40" fmla="*/ 50 w 443"/>
                  <a:gd name="T41" fmla="*/ 858 h 969"/>
                  <a:gd name="T42" fmla="*/ 3 w 443"/>
                  <a:gd name="T43" fmla="*/ 896 h 969"/>
                  <a:gd name="T44" fmla="*/ 0 w 443"/>
                  <a:gd name="T45" fmla="*/ 925 h 969"/>
                  <a:gd name="T46" fmla="*/ 16 w 443"/>
                  <a:gd name="T47" fmla="*/ 942 h 969"/>
                  <a:gd name="T48" fmla="*/ 46 w 443"/>
                  <a:gd name="T49" fmla="*/ 962 h 969"/>
                  <a:gd name="T50" fmla="*/ 90 w 443"/>
                  <a:gd name="T51" fmla="*/ 969 h 969"/>
                  <a:gd name="T52" fmla="*/ 114 w 443"/>
                  <a:gd name="T53" fmla="*/ 959 h 969"/>
                  <a:gd name="T54" fmla="*/ 131 w 443"/>
                  <a:gd name="T55" fmla="*/ 932 h 969"/>
                  <a:gd name="T56" fmla="*/ 160 w 443"/>
                  <a:gd name="T57" fmla="*/ 895 h 969"/>
                  <a:gd name="T58" fmla="*/ 201 w 443"/>
                  <a:gd name="T59" fmla="*/ 865 h 969"/>
                  <a:gd name="T60" fmla="*/ 244 w 443"/>
                  <a:gd name="T61" fmla="*/ 849 h 969"/>
                  <a:gd name="T62" fmla="*/ 251 w 443"/>
                  <a:gd name="T63" fmla="*/ 852 h 969"/>
                  <a:gd name="T64" fmla="*/ 301 w 443"/>
                  <a:gd name="T65" fmla="*/ 832 h 969"/>
                  <a:gd name="T66" fmla="*/ 329 w 443"/>
                  <a:gd name="T67" fmla="*/ 838 h 969"/>
                  <a:gd name="T68" fmla="*/ 368 w 443"/>
                  <a:gd name="T69" fmla="*/ 832 h 969"/>
                  <a:gd name="T70" fmla="*/ 385 w 443"/>
                  <a:gd name="T71" fmla="*/ 811 h 969"/>
                  <a:gd name="T72" fmla="*/ 392 w 443"/>
                  <a:gd name="T73" fmla="*/ 764 h 969"/>
                  <a:gd name="T74" fmla="*/ 382 w 443"/>
                  <a:gd name="T75" fmla="*/ 714 h 969"/>
                  <a:gd name="T76" fmla="*/ 365 w 443"/>
                  <a:gd name="T77" fmla="*/ 658 h 969"/>
                  <a:gd name="T78" fmla="*/ 342 w 443"/>
                  <a:gd name="T79" fmla="*/ 610 h 969"/>
                  <a:gd name="T80" fmla="*/ 328 w 443"/>
                  <a:gd name="T81" fmla="*/ 540 h 969"/>
                  <a:gd name="T82" fmla="*/ 318 w 443"/>
                  <a:gd name="T83" fmla="*/ 470 h 969"/>
                  <a:gd name="T84" fmla="*/ 292 w 443"/>
                  <a:gd name="T85" fmla="*/ 399 h 969"/>
                  <a:gd name="T86" fmla="*/ 278 w 443"/>
                  <a:gd name="T87" fmla="*/ 346 h 969"/>
                  <a:gd name="T88" fmla="*/ 271 w 443"/>
                  <a:gd name="T89" fmla="*/ 316 h 969"/>
                  <a:gd name="T90" fmla="*/ 271 w 443"/>
                  <a:gd name="T91" fmla="*/ 279 h 969"/>
                  <a:gd name="T92" fmla="*/ 282 w 443"/>
                  <a:gd name="T93" fmla="*/ 255 h 969"/>
                  <a:gd name="T94" fmla="*/ 298 w 443"/>
                  <a:gd name="T95" fmla="*/ 222 h 969"/>
                  <a:gd name="T96" fmla="*/ 329 w 443"/>
                  <a:gd name="T97" fmla="*/ 184 h 969"/>
                  <a:gd name="T98" fmla="*/ 375 w 443"/>
                  <a:gd name="T99" fmla="*/ 151 h 969"/>
                  <a:gd name="T100" fmla="*/ 406 w 443"/>
                  <a:gd name="T101" fmla="*/ 131 h 969"/>
                  <a:gd name="T102" fmla="*/ 432 w 443"/>
                  <a:gd name="T103" fmla="*/ 101 h 969"/>
                  <a:gd name="T104" fmla="*/ 443 w 443"/>
                  <a:gd name="T105" fmla="*/ 61 h 969"/>
                  <a:gd name="T106" fmla="*/ 439 w 443"/>
                  <a:gd name="T107" fmla="*/ 24 h 969"/>
                  <a:gd name="T108" fmla="*/ 429 w 443"/>
                  <a:gd name="T109" fmla="*/ 23 h 969"/>
                  <a:gd name="T110" fmla="*/ 412 w 443"/>
                  <a:gd name="T111" fmla="*/ 4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969">
                    <a:moveTo>
                      <a:pt x="412" y="4"/>
                    </a:moveTo>
                    <a:lnTo>
                      <a:pt x="368" y="0"/>
                    </a:lnTo>
                    <a:lnTo>
                      <a:pt x="329" y="13"/>
                    </a:lnTo>
                    <a:lnTo>
                      <a:pt x="308" y="37"/>
                    </a:lnTo>
                    <a:lnTo>
                      <a:pt x="265" y="97"/>
                    </a:lnTo>
                    <a:lnTo>
                      <a:pt x="228" y="165"/>
                    </a:lnTo>
                    <a:lnTo>
                      <a:pt x="204" y="232"/>
                    </a:lnTo>
                    <a:lnTo>
                      <a:pt x="197" y="285"/>
                    </a:lnTo>
                    <a:lnTo>
                      <a:pt x="197" y="325"/>
                    </a:lnTo>
                    <a:lnTo>
                      <a:pt x="204" y="376"/>
                    </a:lnTo>
                    <a:lnTo>
                      <a:pt x="221" y="446"/>
                    </a:lnTo>
                    <a:lnTo>
                      <a:pt x="244" y="510"/>
                    </a:lnTo>
                    <a:lnTo>
                      <a:pt x="271" y="574"/>
                    </a:lnTo>
                    <a:lnTo>
                      <a:pt x="291" y="640"/>
                    </a:lnTo>
                    <a:lnTo>
                      <a:pt x="298" y="681"/>
                    </a:lnTo>
                    <a:lnTo>
                      <a:pt x="298" y="724"/>
                    </a:lnTo>
                    <a:lnTo>
                      <a:pt x="281" y="761"/>
                    </a:lnTo>
                    <a:lnTo>
                      <a:pt x="245" y="775"/>
                    </a:lnTo>
                    <a:lnTo>
                      <a:pt x="197" y="792"/>
                    </a:lnTo>
                    <a:lnTo>
                      <a:pt x="107" y="828"/>
                    </a:lnTo>
                    <a:lnTo>
                      <a:pt x="50" y="858"/>
                    </a:lnTo>
                    <a:lnTo>
                      <a:pt x="3" y="896"/>
                    </a:lnTo>
                    <a:lnTo>
                      <a:pt x="0" y="925"/>
                    </a:lnTo>
                    <a:lnTo>
                      <a:pt x="16" y="942"/>
                    </a:lnTo>
                    <a:lnTo>
                      <a:pt x="46" y="962"/>
                    </a:lnTo>
                    <a:lnTo>
                      <a:pt x="90" y="969"/>
                    </a:lnTo>
                    <a:lnTo>
                      <a:pt x="114" y="959"/>
                    </a:lnTo>
                    <a:lnTo>
                      <a:pt x="131" y="932"/>
                    </a:lnTo>
                    <a:lnTo>
                      <a:pt x="160" y="895"/>
                    </a:lnTo>
                    <a:lnTo>
                      <a:pt x="201" y="865"/>
                    </a:lnTo>
                    <a:lnTo>
                      <a:pt x="244" y="849"/>
                    </a:lnTo>
                    <a:lnTo>
                      <a:pt x="251" y="852"/>
                    </a:lnTo>
                    <a:lnTo>
                      <a:pt x="301" y="832"/>
                    </a:lnTo>
                    <a:lnTo>
                      <a:pt x="329" y="838"/>
                    </a:lnTo>
                    <a:lnTo>
                      <a:pt x="368" y="832"/>
                    </a:lnTo>
                    <a:lnTo>
                      <a:pt x="385" y="811"/>
                    </a:lnTo>
                    <a:lnTo>
                      <a:pt x="392" y="764"/>
                    </a:lnTo>
                    <a:lnTo>
                      <a:pt x="382" y="714"/>
                    </a:lnTo>
                    <a:lnTo>
                      <a:pt x="365" y="658"/>
                    </a:lnTo>
                    <a:lnTo>
                      <a:pt x="342" y="610"/>
                    </a:lnTo>
                    <a:lnTo>
                      <a:pt x="328" y="540"/>
                    </a:lnTo>
                    <a:lnTo>
                      <a:pt x="318" y="470"/>
                    </a:lnTo>
                    <a:lnTo>
                      <a:pt x="292" y="399"/>
                    </a:lnTo>
                    <a:lnTo>
                      <a:pt x="278" y="346"/>
                    </a:lnTo>
                    <a:lnTo>
                      <a:pt x="271" y="316"/>
                    </a:lnTo>
                    <a:lnTo>
                      <a:pt x="271" y="279"/>
                    </a:lnTo>
                    <a:lnTo>
                      <a:pt x="282" y="255"/>
                    </a:lnTo>
                    <a:lnTo>
                      <a:pt x="298" y="222"/>
                    </a:lnTo>
                    <a:lnTo>
                      <a:pt x="329" y="184"/>
                    </a:lnTo>
                    <a:lnTo>
                      <a:pt x="375" y="151"/>
                    </a:lnTo>
                    <a:lnTo>
                      <a:pt x="406" y="131"/>
                    </a:lnTo>
                    <a:lnTo>
                      <a:pt x="432" y="101"/>
                    </a:lnTo>
                    <a:lnTo>
                      <a:pt x="443" y="61"/>
                    </a:lnTo>
                    <a:lnTo>
                      <a:pt x="439" y="24"/>
                    </a:lnTo>
                    <a:lnTo>
                      <a:pt x="429" y="23"/>
                    </a:lnTo>
                    <a:lnTo>
                      <a:pt x="4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32" name="Freeform 20">
                <a:extLst>
                  <a:ext uri="{FF2B5EF4-FFF2-40B4-BE49-F238E27FC236}">
                    <a16:creationId xmlns:a16="http://schemas.microsoft.com/office/drawing/2014/main" id="{C8C06D49-BC0F-EF0D-3A4D-C88014440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1153"/>
                <a:ext cx="178" cy="482"/>
              </a:xfrm>
              <a:custGeom>
                <a:avLst/>
                <a:gdLst>
                  <a:gd name="T0" fmla="*/ 178 w 356"/>
                  <a:gd name="T1" fmla="*/ 84 h 965"/>
                  <a:gd name="T2" fmla="*/ 135 w 356"/>
                  <a:gd name="T3" fmla="*/ 37 h 965"/>
                  <a:gd name="T4" fmla="*/ 98 w 356"/>
                  <a:gd name="T5" fmla="*/ 5 h 965"/>
                  <a:gd name="T6" fmla="*/ 54 w 356"/>
                  <a:gd name="T7" fmla="*/ 0 h 965"/>
                  <a:gd name="T8" fmla="*/ 17 w 356"/>
                  <a:gd name="T9" fmla="*/ 27 h 965"/>
                  <a:gd name="T10" fmla="*/ 0 w 356"/>
                  <a:gd name="T11" fmla="*/ 74 h 965"/>
                  <a:gd name="T12" fmla="*/ 10 w 356"/>
                  <a:gd name="T13" fmla="*/ 113 h 965"/>
                  <a:gd name="T14" fmla="*/ 42 w 356"/>
                  <a:gd name="T15" fmla="*/ 143 h 965"/>
                  <a:gd name="T16" fmla="*/ 108 w 356"/>
                  <a:gd name="T17" fmla="*/ 187 h 965"/>
                  <a:gd name="T18" fmla="*/ 155 w 356"/>
                  <a:gd name="T19" fmla="*/ 223 h 965"/>
                  <a:gd name="T20" fmla="*/ 175 w 356"/>
                  <a:gd name="T21" fmla="*/ 247 h 965"/>
                  <a:gd name="T22" fmla="*/ 192 w 356"/>
                  <a:gd name="T23" fmla="*/ 284 h 965"/>
                  <a:gd name="T24" fmla="*/ 192 w 356"/>
                  <a:gd name="T25" fmla="*/ 314 h 965"/>
                  <a:gd name="T26" fmla="*/ 180 w 356"/>
                  <a:gd name="T27" fmla="*/ 346 h 965"/>
                  <a:gd name="T28" fmla="*/ 170 w 356"/>
                  <a:gd name="T29" fmla="*/ 371 h 965"/>
                  <a:gd name="T30" fmla="*/ 141 w 356"/>
                  <a:gd name="T31" fmla="*/ 422 h 965"/>
                  <a:gd name="T32" fmla="*/ 114 w 356"/>
                  <a:gd name="T33" fmla="*/ 478 h 965"/>
                  <a:gd name="T34" fmla="*/ 96 w 356"/>
                  <a:gd name="T35" fmla="*/ 543 h 965"/>
                  <a:gd name="T36" fmla="*/ 84 w 356"/>
                  <a:gd name="T37" fmla="*/ 610 h 965"/>
                  <a:gd name="T38" fmla="*/ 71 w 356"/>
                  <a:gd name="T39" fmla="*/ 684 h 965"/>
                  <a:gd name="T40" fmla="*/ 69 w 356"/>
                  <a:gd name="T41" fmla="*/ 771 h 965"/>
                  <a:gd name="T42" fmla="*/ 74 w 356"/>
                  <a:gd name="T43" fmla="*/ 808 h 965"/>
                  <a:gd name="T44" fmla="*/ 101 w 356"/>
                  <a:gd name="T45" fmla="*/ 832 h 965"/>
                  <a:gd name="T46" fmla="*/ 151 w 356"/>
                  <a:gd name="T47" fmla="*/ 855 h 965"/>
                  <a:gd name="T48" fmla="*/ 190 w 356"/>
                  <a:gd name="T49" fmla="*/ 871 h 965"/>
                  <a:gd name="T50" fmla="*/ 227 w 356"/>
                  <a:gd name="T51" fmla="*/ 892 h 965"/>
                  <a:gd name="T52" fmla="*/ 259 w 356"/>
                  <a:gd name="T53" fmla="*/ 918 h 965"/>
                  <a:gd name="T54" fmla="*/ 279 w 356"/>
                  <a:gd name="T55" fmla="*/ 949 h 965"/>
                  <a:gd name="T56" fmla="*/ 301 w 356"/>
                  <a:gd name="T57" fmla="*/ 965 h 965"/>
                  <a:gd name="T58" fmla="*/ 323 w 356"/>
                  <a:gd name="T59" fmla="*/ 956 h 965"/>
                  <a:gd name="T60" fmla="*/ 343 w 356"/>
                  <a:gd name="T61" fmla="*/ 926 h 965"/>
                  <a:gd name="T62" fmla="*/ 356 w 356"/>
                  <a:gd name="T63" fmla="*/ 889 h 965"/>
                  <a:gd name="T64" fmla="*/ 346 w 356"/>
                  <a:gd name="T65" fmla="*/ 855 h 965"/>
                  <a:gd name="T66" fmla="*/ 309 w 356"/>
                  <a:gd name="T67" fmla="*/ 832 h 965"/>
                  <a:gd name="T68" fmla="*/ 247 w 356"/>
                  <a:gd name="T69" fmla="*/ 808 h 965"/>
                  <a:gd name="T70" fmla="*/ 180 w 356"/>
                  <a:gd name="T71" fmla="*/ 778 h 965"/>
                  <a:gd name="T72" fmla="*/ 151 w 356"/>
                  <a:gd name="T73" fmla="*/ 764 h 965"/>
                  <a:gd name="T74" fmla="*/ 133 w 356"/>
                  <a:gd name="T75" fmla="*/ 731 h 965"/>
                  <a:gd name="T76" fmla="*/ 128 w 356"/>
                  <a:gd name="T77" fmla="*/ 690 h 965"/>
                  <a:gd name="T78" fmla="*/ 131 w 356"/>
                  <a:gd name="T79" fmla="*/ 636 h 965"/>
                  <a:gd name="T80" fmla="*/ 143 w 356"/>
                  <a:gd name="T81" fmla="*/ 586 h 965"/>
                  <a:gd name="T82" fmla="*/ 185 w 356"/>
                  <a:gd name="T83" fmla="*/ 505 h 965"/>
                  <a:gd name="T84" fmla="*/ 232 w 356"/>
                  <a:gd name="T85" fmla="*/ 435 h 965"/>
                  <a:gd name="T86" fmla="*/ 269 w 356"/>
                  <a:gd name="T87" fmla="*/ 371 h 965"/>
                  <a:gd name="T88" fmla="*/ 289 w 356"/>
                  <a:gd name="T89" fmla="*/ 327 h 965"/>
                  <a:gd name="T90" fmla="*/ 301 w 356"/>
                  <a:gd name="T91" fmla="*/ 281 h 965"/>
                  <a:gd name="T92" fmla="*/ 294 w 356"/>
                  <a:gd name="T93" fmla="*/ 247 h 965"/>
                  <a:gd name="T94" fmla="*/ 282 w 356"/>
                  <a:gd name="T95" fmla="*/ 210 h 965"/>
                  <a:gd name="T96" fmla="*/ 255 w 356"/>
                  <a:gd name="T97" fmla="*/ 163 h 965"/>
                  <a:gd name="T98" fmla="*/ 210 w 356"/>
                  <a:gd name="T99" fmla="*/ 116 h 965"/>
                  <a:gd name="T100" fmla="*/ 178 w 356"/>
                  <a:gd name="T101" fmla="*/ 84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6" h="965">
                    <a:moveTo>
                      <a:pt x="178" y="84"/>
                    </a:moveTo>
                    <a:lnTo>
                      <a:pt x="135" y="37"/>
                    </a:lnTo>
                    <a:lnTo>
                      <a:pt x="98" y="5"/>
                    </a:lnTo>
                    <a:lnTo>
                      <a:pt x="54" y="0"/>
                    </a:lnTo>
                    <a:lnTo>
                      <a:pt x="17" y="27"/>
                    </a:lnTo>
                    <a:lnTo>
                      <a:pt x="0" y="74"/>
                    </a:lnTo>
                    <a:lnTo>
                      <a:pt x="10" y="113"/>
                    </a:lnTo>
                    <a:lnTo>
                      <a:pt x="42" y="143"/>
                    </a:lnTo>
                    <a:lnTo>
                      <a:pt x="108" y="187"/>
                    </a:lnTo>
                    <a:lnTo>
                      <a:pt x="155" y="223"/>
                    </a:lnTo>
                    <a:lnTo>
                      <a:pt x="175" y="247"/>
                    </a:lnTo>
                    <a:lnTo>
                      <a:pt x="192" y="284"/>
                    </a:lnTo>
                    <a:lnTo>
                      <a:pt x="192" y="314"/>
                    </a:lnTo>
                    <a:lnTo>
                      <a:pt x="180" y="346"/>
                    </a:lnTo>
                    <a:lnTo>
                      <a:pt x="170" y="371"/>
                    </a:lnTo>
                    <a:lnTo>
                      <a:pt x="141" y="422"/>
                    </a:lnTo>
                    <a:lnTo>
                      <a:pt x="114" y="478"/>
                    </a:lnTo>
                    <a:lnTo>
                      <a:pt x="96" y="543"/>
                    </a:lnTo>
                    <a:lnTo>
                      <a:pt x="84" y="610"/>
                    </a:lnTo>
                    <a:lnTo>
                      <a:pt x="71" y="684"/>
                    </a:lnTo>
                    <a:lnTo>
                      <a:pt x="69" y="771"/>
                    </a:lnTo>
                    <a:lnTo>
                      <a:pt x="74" y="808"/>
                    </a:lnTo>
                    <a:lnTo>
                      <a:pt x="101" y="832"/>
                    </a:lnTo>
                    <a:lnTo>
                      <a:pt x="151" y="855"/>
                    </a:lnTo>
                    <a:lnTo>
                      <a:pt x="190" y="871"/>
                    </a:lnTo>
                    <a:lnTo>
                      <a:pt x="227" y="892"/>
                    </a:lnTo>
                    <a:lnTo>
                      <a:pt x="259" y="918"/>
                    </a:lnTo>
                    <a:lnTo>
                      <a:pt x="279" y="949"/>
                    </a:lnTo>
                    <a:lnTo>
                      <a:pt x="301" y="965"/>
                    </a:lnTo>
                    <a:lnTo>
                      <a:pt x="323" y="956"/>
                    </a:lnTo>
                    <a:lnTo>
                      <a:pt x="343" y="926"/>
                    </a:lnTo>
                    <a:lnTo>
                      <a:pt x="356" y="889"/>
                    </a:lnTo>
                    <a:lnTo>
                      <a:pt x="346" y="855"/>
                    </a:lnTo>
                    <a:lnTo>
                      <a:pt x="309" y="832"/>
                    </a:lnTo>
                    <a:lnTo>
                      <a:pt x="247" y="808"/>
                    </a:lnTo>
                    <a:lnTo>
                      <a:pt x="180" y="778"/>
                    </a:lnTo>
                    <a:lnTo>
                      <a:pt x="151" y="764"/>
                    </a:lnTo>
                    <a:lnTo>
                      <a:pt x="133" y="731"/>
                    </a:lnTo>
                    <a:lnTo>
                      <a:pt x="128" y="690"/>
                    </a:lnTo>
                    <a:lnTo>
                      <a:pt x="131" y="636"/>
                    </a:lnTo>
                    <a:lnTo>
                      <a:pt x="143" y="586"/>
                    </a:lnTo>
                    <a:lnTo>
                      <a:pt x="185" y="505"/>
                    </a:lnTo>
                    <a:lnTo>
                      <a:pt x="232" y="435"/>
                    </a:lnTo>
                    <a:lnTo>
                      <a:pt x="269" y="371"/>
                    </a:lnTo>
                    <a:lnTo>
                      <a:pt x="289" y="327"/>
                    </a:lnTo>
                    <a:lnTo>
                      <a:pt x="301" y="281"/>
                    </a:lnTo>
                    <a:lnTo>
                      <a:pt x="294" y="247"/>
                    </a:lnTo>
                    <a:lnTo>
                      <a:pt x="282" y="210"/>
                    </a:lnTo>
                    <a:lnTo>
                      <a:pt x="255" y="163"/>
                    </a:lnTo>
                    <a:lnTo>
                      <a:pt x="210" y="116"/>
                    </a:lnTo>
                    <a:lnTo>
                      <a:pt x="178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8">
              <a:extLst>
                <a:ext uri="{FF2B5EF4-FFF2-40B4-BE49-F238E27FC236}">
                  <a16:creationId xmlns:a16="http://schemas.microsoft.com/office/drawing/2014/main" id="{1E3152AB-D8AC-2369-9A5E-8C50B74A4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7" y="839"/>
              <a:ext cx="600" cy="849"/>
              <a:chOff x="6797" y="839"/>
              <a:chExt cx="600" cy="849"/>
            </a:xfrm>
          </p:grpSpPr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54F176D4-9A10-977D-C75F-FC0DE3B96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7" y="839"/>
                <a:ext cx="266" cy="224"/>
              </a:xfrm>
              <a:custGeom>
                <a:avLst/>
                <a:gdLst>
                  <a:gd name="T0" fmla="*/ 208 w 531"/>
                  <a:gd name="T1" fmla="*/ 105 h 447"/>
                  <a:gd name="T2" fmla="*/ 248 w 531"/>
                  <a:gd name="T3" fmla="*/ 74 h 447"/>
                  <a:gd name="T4" fmla="*/ 289 w 531"/>
                  <a:gd name="T5" fmla="*/ 49 h 447"/>
                  <a:gd name="T6" fmla="*/ 329 w 531"/>
                  <a:gd name="T7" fmla="*/ 29 h 447"/>
                  <a:gd name="T8" fmla="*/ 390 w 531"/>
                  <a:gd name="T9" fmla="*/ 17 h 447"/>
                  <a:gd name="T10" fmla="*/ 443 w 531"/>
                  <a:gd name="T11" fmla="*/ 24 h 447"/>
                  <a:gd name="T12" fmla="*/ 487 w 531"/>
                  <a:gd name="T13" fmla="*/ 47 h 447"/>
                  <a:gd name="T14" fmla="*/ 517 w 531"/>
                  <a:gd name="T15" fmla="*/ 86 h 447"/>
                  <a:gd name="T16" fmla="*/ 527 w 531"/>
                  <a:gd name="T17" fmla="*/ 133 h 447"/>
                  <a:gd name="T18" fmla="*/ 531 w 531"/>
                  <a:gd name="T19" fmla="*/ 188 h 447"/>
                  <a:gd name="T20" fmla="*/ 520 w 531"/>
                  <a:gd name="T21" fmla="*/ 236 h 447"/>
                  <a:gd name="T22" fmla="*/ 502 w 531"/>
                  <a:gd name="T23" fmla="*/ 282 h 447"/>
                  <a:gd name="T24" fmla="*/ 474 w 531"/>
                  <a:gd name="T25" fmla="*/ 329 h 447"/>
                  <a:gd name="T26" fmla="*/ 453 w 531"/>
                  <a:gd name="T27" fmla="*/ 360 h 447"/>
                  <a:gd name="T28" fmla="*/ 413 w 531"/>
                  <a:gd name="T29" fmla="*/ 397 h 447"/>
                  <a:gd name="T30" fmla="*/ 383 w 531"/>
                  <a:gd name="T31" fmla="*/ 420 h 447"/>
                  <a:gd name="T32" fmla="*/ 332 w 531"/>
                  <a:gd name="T33" fmla="*/ 437 h 447"/>
                  <a:gd name="T34" fmla="*/ 292 w 531"/>
                  <a:gd name="T35" fmla="*/ 447 h 447"/>
                  <a:gd name="T36" fmla="*/ 238 w 531"/>
                  <a:gd name="T37" fmla="*/ 441 h 447"/>
                  <a:gd name="T38" fmla="*/ 195 w 531"/>
                  <a:gd name="T39" fmla="*/ 430 h 447"/>
                  <a:gd name="T40" fmla="*/ 166 w 531"/>
                  <a:gd name="T41" fmla="*/ 394 h 447"/>
                  <a:gd name="T42" fmla="*/ 144 w 531"/>
                  <a:gd name="T43" fmla="*/ 357 h 447"/>
                  <a:gd name="T44" fmla="*/ 131 w 531"/>
                  <a:gd name="T45" fmla="*/ 306 h 447"/>
                  <a:gd name="T46" fmla="*/ 136 w 531"/>
                  <a:gd name="T47" fmla="*/ 239 h 447"/>
                  <a:gd name="T48" fmla="*/ 144 w 531"/>
                  <a:gd name="T49" fmla="*/ 198 h 447"/>
                  <a:gd name="T50" fmla="*/ 146 w 531"/>
                  <a:gd name="T51" fmla="*/ 170 h 447"/>
                  <a:gd name="T52" fmla="*/ 114 w 531"/>
                  <a:gd name="T53" fmla="*/ 135 h 447"/>
                  <a:gd name="T54" fmla="*/ 70 w 531"/>
                  <a:gd name="T55" fmla="*/ 98 h 447"/>
                  <a:gd name="T56" fmla="*/ 30 w 531"/>
                  <a:gd name="T57" fmla="*/ 76 h 447"/>
                  <a:gd name="T58" fmla="*/ 8 w 531"/>
                  <a:gd name="T59" fmla="*/ 71 h 447"/>
                  <a:gd name="T60" fmla="*/ 0 w 531"/>
                  <a:gd name="T61" fmla="*/ 47 h 447"/>
                  <a:gd name="T62" fmla="*/ 5 w 531"/>
                  <a:gd name="T63" fmla="*/ 14 h 447"/>
                  <a:gd name="T64" fmla="*/ 27 w 531"/>
                  <a:gd name="T65" fmla="*/ 0 h 447"/>
                  <a:gd name="T66" fmla="*/ 64 w 531"/>
                  <a:gd name="T67" fmla="*/ 2 h 447"/>
                  <a:gd name="T68" fmla="*/ 94 w 531"/>
                  <a:gd name="T69" fmla="*/ 24 h 447"/>
                  <a:gd name="T70" fmla="*/ 136 w 531"/>
                  <a:gd name="T71" fmla="*/ 54 h 447"/>
                  <a:gd name="T72" fmla="*/ 144 w 531"/>
                  <a:gd name="T73" fmla="*/ 64 h 447"/>
                  <a:gd name="T74" fmla="*/ 178 w 531"/>
                  <a:gd name="T75" fmla="*/ 94 h 447"/>
                  <a:gd name="T76" fmla="*/ 208 w 531"/>
                  <a:gd name="T77" fmla="*/ 10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1" h="447">
                    <a:moveTo>
                      <a:pt x="208" y="105"/>
                    </a:moveTo>
                    <a:lnTo>
                      <a:pt x="248" y="74"/>
                    </a:lnTo>
                    <a:lnTo>
                      <a:pt x="289" y="49"/>
                    </a:lnTo>
                    <a:lnTo>
                      <a:pt x="329" y="29"/>
                    </a:lnTo>
                    <a:lnTo>
                      <a:pt x="390" y="17"/>
                    </a:lnTo>
                    <a:lnTo>
                      <a:pt x="443" y="24"/>
                    </a:lnTo>
                    <a:lnTo>
                      <a:pt x="487" y="47"/>
                    </a:lnTo>
                    <a:lnTo>
                      <a:pt x="517" y="86"/>
                    </a:lnTo>
                    <a:lnTo>
                      <a:pt x="527" y="133"/>
                    </a:lnTo>
                    <a:lnTo>
                      <a:pt x="531" y="188"/>
                    </a:lnTo>
                    <a:lnTo>
                      <a:pt x="520" y="236"/>
                    </a:lnTo>
                    <a:lnTo>
                      <a:pt x="502" y="282"/>
                    </a:lnTo>
                    <a:lnTo>
                      <a:pt x="474" y="329"/>
                    </a:lnTo>
                    <a:lnTo>
                      <a:pt x="453" y="360"/>
                    </a:lnTo>
                    <a:lnTo>
                      <a:pt x="413" y="397"/>
                    </a:lnTo>
                    <a:lnTo>
                      <a:pt x="383" y="420"/>
                    </a:lnTo>
                    <a:lnTo>
                      <a:pt x="332" y="437"/>
                    </a:lnTo>
                    <a:lnTo>
                      <a:pt x="292" y="447"/>
                    </a:lnTo>
                    <a:lnTo>
                      <a:pt x="238" y="441"/>
                    </a:lnTo>
                    <a:lnTo>
                      <a:pt x="195" y="430"/>
                    </a:lnTo>
                    <a:lnTo>
                      <a:pt x="166" y="394"/>
                    </a:lnTo>
                    <a:lnTo>
                      <a:pt x="144" y="357"/>
                    </a:lnTo>
                    <a:lnTo>
                      <a:pt x="131" y="306"/>
                    </a:lnTo>
                    <a:lnTo>
                      <a:pt x="136" y="239"/>
                    </a:lnTo>
                    <a:lnTo>
                      <a:pt x="144" y="198"/>
                    </a:lnTo>
                    <a:lnTo>
                      <a:pt x="146" y="170"/>
                    </a:lnTo>
                    <a:lnTo>
                      <a:pt x="114" y="135"/>
                    </a:lnTo>
                    <a:lnTo>
                      <a:pt x="70" y="98"/>
                    </a:lnTo>
                    <a:lnTo>
                      <a:pt x="30" y="76"/>
                    </a:lnTo>
                    <a:lnTo>
                      <a:pt x="8" y="71"/>
                    </a:lnTo>
                    <a:lnTo>
                      <a:pt x="0" y="47"/>
                    </a:lnTo>
                    <a:lnTo>
                      <a:pt x="5" y="14"/>
                    </a:lnTo>
                    <a:lnTo>
                      <a:pt x="27" y="0"/>
                    </a:lnTo>
                    <a:lnTo>
                      <a:pt x="64" y="2"/>
                    </a:lnTo>
                    <a:lnTo>
                      <a:pt x="94" y="24"/>
                    </a:lnTo>
                    <a:lnTo>
                      <a:pt x="136" y="54"/>
                    </a:lnTo>
                    <a:lnTo>
                      <a:pt x="144" y="64"/>
                    </a:lnTo>
                    <a:lnTo>
                      <a:pt x="178" y="94"/>
                    </a:lnTo>
                    <a:lnTo>
                      <a:pt x="208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4E14A0D1-4B2C-609A-DC8B-0B979BCF9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" y="1086"/>
                <a:ext cx="202" cy="339"/>
              </a:xfrm>
              <a:custGeom>
                <a:avLst/>
                <a:gdLst>
                  <a:gd name="T0" fmla="*/ 227 w 404"/>
                  <a:gd name="T1" fmla="*/ 0 h 678"/>
                  <a:gd name="T2" fmla="*/ 277 w 404"/>
                  <a:gd name="T3" fmla="*/ 0 h 678"/>
                  <a:gd name="T4" fmla="*/ 321 w 404"/>
                  <a:gd name="T5" fmla="*/ 17 h 678"/>
                  <a:gd name="T6" fmla="*/ 367 w 404"/>
                  <a:gd name="T7" fmla="*/ 47 h 678"/>
                  <a:gd name="T8" fmla="*/ 391 w 404"/>
                  <a:gd name="T9" fmla="*/ 92 h 678"/>
                  <a:gd name="T10" fmla="*/ 404 w 404"/>
                  <a:gd name="T11" fmla="*/ 156 h 678"/>
                  <a:gd name="T12" fmla="*/ 404 w 404"/>
                  <a:gd name="T13" fmla="*/ 213 h 678"/>
                  <a:gd name="T14" fmla="*/ 391 w 404"/>
                  <a:gd name="T15" fmla="*/ 263 h 678"/>
                  <a:gd name="T16" fmla="*/ 371 w 404"/>
                  <a:gd name="T17" fmla="*/ 315 h 678"/>
                  <a:gd name="T18" fmla="*/ 351 w 404"/>
                  <a:gd name="T19" fmla="*/ 357 h 678"/>
                  <a:gd name="T20" fmla="*/ 341 w 404"/>
                  <a:gd name="T21" fmla="*/ 401 h 678"/>
                  <a:gd name="T22" fmla="*/ 337 w 404"/>
                  <a:gd name="T23" fmla="*/ 409 h 678"/>
                  <a:gd name="T24" fmla="*/ 347 w 404"/>
                  <a:gd name="T25" fmla="*/ 458 h 678"/>
                  <a:gd name="T26" fmla="*/ 361 w 404"/>
                  <a:gd name="T27" fmla="*/ 510 h 678"/>
                  <a:gd name="T28" fmla="*/ 364 w 404"/>
                  <a:gd name="T29" fmla="*/ 565 h 678"/>
                  <a:gd name="T30" fmla="*/ 347 w 404"/>
                  <a:gd name="T31" fmla="*/ 607 h 678"/>
                  <a:gd name="T32" fmla="*/ 327 w 404"/>
                  <a:gd name="T33" fmla="*/ 641 h 678"/>
                  <a:gd name="T34" fmla="*/ 281 w 404"/>
                  <a:gd name="T35" fmla="*/ 664 h 678"/>
                  <a:gd name="T36" fmla="*/ 227 w 404"/>
                  <a:gd name="T37" fmla="*/ 678 h 678"/>
                  <a:gd name="T38" fmla="*/ 180 w 404"/>
                  <a:gd name="T39" fmla="*/ 678 h 678"/>
                  <a:gd name="T40" fmla="*/ 131 w 404"/>
                  <a:gd name="T41" fmla="*/ 664 h 678"/>
                  <a:gd name="T42" fmla="*/ 106 w 404"/>
                  <a:gd name="T43" fmla="*/ 639 h 678"/>
                  <a:gd name="T44" fmla="*/ 69 w 404"/>
                  <a:gd name="T45" fmla="*/ 599 h 678"/>
                  <a:gd name="T46" fmla="*/ 32 w 404"/>
                  <a:gd name="T47" fmla="*/ 540 h 678"/>
                  <a:gd name="T48" fmla="*/ 17 w 404"/>
                  <a:gd name="T49" fmla="*/ 480 h 678"/>
                  <a:gd name="T50" fmla="*/ 4 w 404"/>
                  <a:gd name="T51" fmla="*/ 396 h 678"/>
                  <a:gd name="T52" fmla="*/ 0 w 404"/>
                  <a:gd name="T53" fmla="*/ 325 h 678"/>
                  <a:gd name="T54" fmla="*/ 0 w 404"/>
                  <a:gd name="T55" fmla="*/ 250 h 678"/>
                  <a:gd name="T56" fmla="*/ 12 w 404"/>
                  <a:gd name="T57" fmla="*/ 174 h 678"/>
                  <a:gd name="T58" fmla="*/ 39 w 404"/>
                  <a:gd name="T59" fmla="*/ 107 h 678"/>
                  <a:gd name="T60" fmla="*/ 79 w 404"/>
                  <a:gd name="T61" fmla="*/ 52 h 678"/>
                  <a:gd name="T62" fmla="*/ 128 w 404"/>
                  <a:gd name="T63" fmla="*/ 13 h 678"/>
                  <a:gd name="T64" fmla="*/ 183 w 404"/>
                  <a:gd name="T65" fmla="*/ 0 h 678"/>
                  <a:gd name="T66" fmla="*/ 227 w 404"/>
                  <a:gd name="T67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4" h="678">
                    <a:moveTo>
                      <a:pt x="227" y="0"/>
                    </a:moveTo>
                    <a:lnTo>
                      <a:pt x="277" y="0"/>
                    </a:lnTo>
                    <a:lnTo>
                      <a:pt x="321" y="17"/>
                    </a:lnTo>
                    <a:lnTo>
                      <a:pt x="367" y="47"/>
                    </a:lnTo>
                    <a:lnTo>
                      <a:pt x="391" y="92"/>
                    </a:lnTo>
                    <a:lnTo>
                      <a:pt x="404" y="156"/>
                    </a:lnTo>
                    <a:lnTo>
                      <a:pt x="404" y="213"/>
                    </a:lnTo>
                    <a:lnTo>
                      <a:pt x="391" y="263"/>
                    </a:lnTo>
                    <a:lnTo>
                      <a:pt x="371" y="315"/>
                    </a:lnTo>
                    <a:lnTo>
                      <a:pt x="351" y="357"/>
                    </a:lnTo>
                    <a:lnTo>
                      <a:pt x="341" y="401"/>
                    </a:lnTo>
                    <a:lnTo>
                      <a:pt x="337" y="409"/>
                    </a:lnTo>
                    <a:lnTo>
                      <a:pt x="347" y="458"/>
                    </a:lnTo>
                    <a:lnTo>
                      <a:pt x="361" y="510"/>
                    </a:lnTo>
                    <a:lnTo>
                      <a:pt x="364" y="565"/>
                    </a:lnTo>
                    <a:lnTo>
                      <a:pt x="347" y="607"/>
                    </a:lnTo>
                    <a:lnTo>
                      <a:pt x="327" y="641"/>
                    </a:lnTo>
                    <a:lnTo>
                      <a:pt x="281" y="664"/>
                    </a:lnTo>
                    <a:lnTo>
                      <a:pt x="227" y="678"/>
                    </a:lnTo>
                    <a:lnTo>
                      <a:pt x="180" y="678"/>
                    </a:lnTo>
                    <a:lnTo>
                      <a:pt x="131" y="664"/>
                    </a:lnTo>
                    <a:lnTo>
                      <a:pt x="106" y="639"/>
                    </a:lnTo>
                    <a:lnTo>
                      <a:pt x="69" y="599"/>
                    </a:lnTo>
                    <a:lnTo>
                      <a:pt x="32" y="540"/>
                    </a:lnTo>
                    <a:lnTo>
                      <a:pt x="17" y="480"/>
                    </a:lnTo>
                    <a:lnTo>
                      <a:pt x="4" y="396"/>
                    </a:lnTo>
                    <a:lnTo>
                      <a:pt x="0" y="325"/>
                    </a:lnTo>
                    <a:lnTo>
                      <a:pt x="0" y="250"/>
                    </a:lnTo>
                    <a:lnTo>
                      <a:pt x="12" y="174"/>
                    </a:lnTo>
                    <a:lnTo>
                      <a:pt x="39" y="107"/>
                    </a:lnTo>
                    <a:lnTo>
                      <a:pt x="79" y="52"/>
                    </a:lnTo>
                    <a:lnTo>
                      <a:pt x="128" y="13"/>
                    </a:lnTo>
                    <a:lnTo>
                      <a:pt x="183" y="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2973B0FA-EF07-E741-473C-7F04450DF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" y="841"/>
                <a:ext cx="303" cy="319"/>
              </a:xfrm>
              <a:custGeom>
                <a:avLst/>
                <a:gdLst>
                  <a:gd name="T0" fmla="*/ 409 w 607"/>
                  <a:gd name="T1" fmla="*/ 510 h 639"/>
                  <a:gd name="T2" fmla="*/ 517 w 607"/>
                  <a:gd name="T3" fmla="*/ 495 h 639"/>
                  <a:gd name="T4" fmla="*/ 580 w 607"/>
                  <a:gd name="T5" fmla="*/ 502 h 639"/>
                  <a:gd name="T6" fmla="*/ 607 w 607"/>
                  <a:gd name="T7" fmla="*/ 525 h 639"/>
                  <a:gd name="T8" fmla="*/ 600 w 607"/>
                  <a:gd name="T9" fmla="*/ 567 h 639"/>
                  <a:gd name="T10" fmla="*/ 570 w 607"/>
                  <a:gd name="T11" fmla="*/ 602 h 639"/>
                  <a:gd name="T12" fmla="*/ 513 w 607"/>
                  <a:gd name="T13" fmla="*/ 631 h 639"/>
                  <a:gd name="T14" fmla="*/ 446 w 607"/>
                  <a:gd name="T15" fmla="*/ 639 h 639"/>
                  <a:gd name="T16" fmla="*/ 386 w 607"/>
                  <a:gd name="T17" fmla="*/ 626 h 639"/>
                  <a:gd name="T18" fmla="*/ 317 w 607"/>
                  <a:gd name="T19" fmla="*/ 611 h 639"/>
                  <a:gd name="T20" fmla="*/ 243 w 607"/>
                  <a:gd name="T21" fmla="*/ 592 h 639"/>
                  <a:gd name="T22" fmla="*/ 201 w 607"/>
                  <a:gd name="T23" fmla="*/ 564 h 639"/>
                  <a:gd name="T24" fmla="*/ 186 w 607"/>
                  <a:gd name="T25" fmla="*/ 547 h 639"/>
                  <a:gd name="T26" fmla="*/ 191 w 607"/>
                  <a:gd name="T27" fmla="*/ 525 h 639"/>
                  <a:gd name="T28" fmla="*/ 198 w 607"/>
                  <a:gd name="T29" fmla="*/ 483 h 639"/>
                  <a:gd name="T30" fmla="*/ 213 w 607"/>
                  <a:gd name="T31" fmla="*/ 413 h 639"/>
                  <a:gd name="T32" fmla="*/ 218 w 607"/>
                  <a:gd name="T33" fmla="*/ 354 h 639"/>
                  <a:gd name="T34" fmla="*/ 213 w 607"/>
                  <a:gd name="T35" fmla="*/ 285 h 639"/>
                  <a:gd name="T36" fmla="*/ 193 w 607"/>
                  <a:gd name="T37" fmla="*/ 230 h 639"/>
                  <a:gd name="T38" fmla="*/ 174 w 607"/>
                  <a:gd name="T39" fmla="*/ 198 h 639"/>
                  <a:gd name="T40" fmla="*/ 144 w 607"/>
                  <a:gd name="T41" fmla="*/ 188 h 639"/>
                  <a:gd name="T42" fmla="*/ 97 w 607"/>
                  <a:gd name="T43" fmla="*/ 191 h 639"/>
                  <a:gd name="T44" fmla="*/ 52 w 607"/>
                  <a:gd name="T45" fmla="*/ 198 h 639"/>
                  <a:gd name="T46" fmla="*/ 13 w 607"/>
                  <a:gd name="T47" fmla="*/ 198 h 639"/>
                  <a:gd name="T48" fmla="*/ 0 w 607"/>
                  <a:gd name="T49" fmla="*/ 181 h 639"/>
                  <a:gd name="T50" fmla="*/ 0 w 607"/>
                  <a:gd name="T51" fmla="*/ 156 h 639"/>
                  <a:gd name="T52" fmla="*/ 8 w 607"/>
                  <a:gd name="T53" fmla="*/ 154 h 639"/>
                  <a:gd name="T54" fmla="*/ 18 w 607"/>
                  <a:gd name="T55" fmla="*/ 139 h 639"/>
                  <a:gd name="T56" fmla="*/ 47 w 607"/>
                  <a:gd name="T57" fmla="*/ 137 h 639"/>
                  <a:gd name="T58" fmla="*/ 89 w 607"/>
                  <a:gd name="T59" fmla="*/ 139 h 639"/>
                  <a:gd name="T60" fmla="*/ 131 w 607"/>
                  <a:gd name="T61" fmla="*/ 146 h 639"/>
                  <a:gd name="T62" fmla="*/ 134 w 607"/>
                  <a:gd name="T63" fmla="*/ 134 h 639"/>
                  <a:gd name="T64" fmla="*/ 114 w 607"/>
                  <a:gd name="T65" fmla="*/ 114 h 639"/>
                  <a:gd name="T66" fmla="*/ 72 w 607"/>
                  <a:gd name="T67" fmla="*/ 99 h 639"/>
                  <a:gd name="T68" fmla="*/ 37 w 607"/>
                  <a:gd name="T69" fmla="*/ 84 h 639"/>
                  <a:gd name="T70" fmla="*/ 25 w 607"/>
                  <a:gd name="T71" fmla="*/ 54 h 639"/>
                  <a:gd name="T72" fmla="*/ 32 w 607"/>
                  <a:gd name="T73" fmla="*/ 25 h 639"/>
                  <a:gd name="T74" fmla="*/ 55 w 607"/>
                  <a:gd name="T75" fmla="*/ 13 h 639"/>
                  <a:gd name="T76" fmla="*/ 87 w 607"/>
                  <a:gd name="T77" fmla="*/ 25 h 639"/>
                  <a:gd name="T78" fmla="*/ 117 w 607"/>
                  <a:gd name="T79" fmla="*/ 57 h 639"/>
                  <a:gd name="T80" fmla="*/ 151 w 607"/>
                  <a:gd name="T81" fmla="*/ 104 h 639"/>
                  <a:gd name="T82" fmla="*/ 164 w 607"/>
                  <a:gd name="T83" fmla="*/ 111 h 639"/>
                  <a:gd name="T84" fmla="*/ 186 w 607"/>
                  <a:gd name="T85" fmla="*/ 104 h 639"/>
                  <a:gd name="T86" fmla="*/ 196 w 607"/>
                  <a:gd name="T87" fmla="*/ 74 h 639"/>
                  <a:gd name="T88" fmla="*/ 205 w 607"/>
                  <a:gd name="T89" fmla="*/ 33 h 639"/>
                  <a:gd name="T90" fmla="*/ 215 w 607"/>
                  <a:gd name="T91" fmla="*/ 10 h 639"/>
                  <a:gd name="T92" fmla="*/ 241 w 607"/>
                  <a:gd name="T93" fmla="*/ 0 h 639"/>
                  <a:gd name="T94" fmla="*/ 272 w 607"/>
                  <a:gd name="T95" fmla="*/ 10 h 639"/>
                  <a:gd name="T96" fmla="*/ 278 w 607"/>
                  <a:gd name="T97" fmla="*/ 47 h 639"/>
                  <a:gd name="T98" fmla="*/ 252 w 607"/>
                  <a:gd name="T99" fmla="*/ 84 h 639"/>
                  <a:gd name="T100" fmla="*/ 221 w 607"/>
                  <a:gd name="T101" fmla="*/ 124 h 639"/>
                  <a:gd name="T102" fmla="*/ 213 w 607"/>
                  <a:gd name="T103" fmla="*/ 161 h 639"/>
                  <a:gd name="T104" fmla="*/ 233 w 607"/>
                  <a:gd name="T105" fmla="*/ 208 h 639"/>
                  <a:gd name="T106" fmla="*/ 255 w 607"/>
                  <a:gd name="T107" fmla="*/ 260 h 639"/>
                  <a:gd name="T108" fmla="*/ 268 w 607"/>
                  <a:gd name="T109" fmla="*/ 332 h 639"/>
                  <a:gd name="T110" fmla="*/ 272 w 607"/>
                  <a:gd name="T111" fmla="*/ 389 h 639"/>
                  <a:gd name="T112" fmla="*/ 272 w 607"/>
                  <a:gd name="T113" fmla="*/ 443 h 639"/>
                  <a:gd name="T114" fmla="*/ 272 w 607"/>
                  <a:gd name="T115" fmla="*/ 490 h 639"/>
                  <a:gd name="T116" fmla="*/ 282 w 607"/>
                  <a:gd name="T117" fmla="*/ 512 h 639"/>
                  <a:gd name="T118" fmla="*/ 327 w 607"/>
                  <a:gd name="T119" fmla="*/ 525 h 639"/>
                  <a:gd name="T120" fmla="*/ 383 w 607"/>
                  <a:gd name="T121" fmla="*/ 520 h 639"/>
                  <a:gd name="T122" fmla="*/ 409 w 607"/>
                  <a:gd name="T123" fmla="*/ 51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7" h="639">
                    <a:moveTo>
                      <a:pt x="409" y="510"/>
                    </a:moveTo>
                    <a:lnTo>
                      <a:pt x="517" y="495"/>
                    </a:lnTo>
                    <a:lnTo>
                      <a:pt x="580" y="502"/>
                    </a:lnTo>
                    <a:lnTo>
                      <a:pt x="607" y="525"/>
                    </a:lnTo>
                    <a:lnTo>
                      <a:pt x="600" y="567"/>
                    </a:lnTo>
                    <a:lnTo>
                      <a:pt x="570" y="602"/>
                    </a:lnTo>
                    <a:lnTo>
                      <a:pt x="513" y="631"/>
                    </a:lnTo>
                    <a:lnTo>
                      <a:pt x="446" y="639"/>
                    </a:lnTo>
                    <a:lnTo>
                      <a:pt x="386" y="626"/>
                    </a:lnTo>
                    <a:lnTo>
                      <a:pt x="317" y="611"/>
                    </a:lnTo>
                    <a:lnTo>
                      <a:pt x="243" y="592"/>
                    </a:lnTo>
                    <a:lnTo>
                      <a:pt x="201" y="564"/>
                    </a:lnTo>
                    <a:lnTo>
                      <a:pt x="186" y="547"/>
                    </a:lnTo>
                    <a:lnTo>
                      <a:pt x="191" y="525"/>
                    </a:lnTo>
                    <a:lnTo>
                      <a:pt x="198" y="483"/>
                    </a:lnTo>
                    <a:lnTo>
                      <a:pt x="213" y="413"/>
                    </a:lnTo>
                    <a:lnTo>
                      <a:pt x="218" y="354"/>
                    </a:lnTo>
                    <a:lnTo>
                      <a:pt x="213" y="285"/>
                    </a:lnTo>
                    <a:lnTo>
                      <a:pt x="193" y="230"/>
                    </a:lnTo>
                    <a:lnTo>
                      <a:pt x="174" y="198"/>
                    </a:lnTo>
                    <a:lnTo>
                      <a:pt x="144" y="188"/>
                    </a:lnTo>
                    <a:lnTo>
                      <a:pt x="97" y="191"/>
                    </a:lnTo>
                    <a:lnTo>
                      <a:pt x="52" y="198"/>
                    </a:lnTo>
                    <a:lnTo>
                      <a:pt x="13" y="198"/>
                    </a:lnTo>
                    <a:lnTo>
                      <a:pt x="0" y="181"/>
                    </a:lnTo>
                    <a:lnTo>
                      <a:pt x="0" y="156"/>
                    </a:lnTo>
                    <a:lnTo>
                      <a:pt x="8" y="154"/>
                    </a:lnTo>
                    <a:lnTo>
                      <a:pt x="18" y="139"/>
                    </a:lnTo>
                    <a:lnTo>
                      <a:pt x="47" y="137"/>
                    </a:lnTo>
                    <a:lnTo>
                      <a:pt x="89" y="139"/>
                    </a:lnTo>
                    <a:lnTo>
                      <a:pt x="131" y="146"/>
                    </a:lnTo>
                    <a:lnTo>
                      <a:pt x="134" y="134"/>
                    </a:lnTo>
                    <a:lnTo>
                      <a:pt x="114" y="114"/>
                    </a:lnTo>
                    <a:lnTo>
                      <a:pt x="72" y="99"/>
                    </a:lnTo>
                    <a:lnTo>
                      <a:pt x="37" y="84"/>
                    </a:lnTo>
                    <a:lnTo>
                      <a:pt x="25" y="54"/>
                    </a:lnTo>
                    <a:lnTo>
                      <a:pt x="32" y="25"/>
                    </a:lnTo>
                    <a:lnTo>
                      <a:pt x="55" y="13"/>
                    </a:lnTo>
                    <a:lnTo>
                      <a:pt x="87" y="25"/>
                    </a:lnTo>
                    <a:lnTo>
                      <a:pt x="117" y="57"/>
                    </a:lnTo>
                    <a:lnTo>
                      <a:pt x="151" y="104"/>
                    </a:lnTo>
                    <a:lnTo>
                      <a:pt x="164" y="111"/>
                    </a:lnTo>
                    <a:lnTo>
                      <a:pt x="186" y="104"/>
                    </a:lnTo>
                    <a:lnTo>
                      <a:pt x="196" y="74"/>
                    </a:lnTo>
                    <a:lnTo>
                      <a:pt x="205" y="33"/>
                    </a:lnTo>
                    <a:lnTo>
                      <a:pt x="215" y="10"/>
                    </a:lnTo>
                    <a:lnTo>
                      <a:pt x="241" y="0"/>
                    </a:lnTo>
                    <a:lnTo>
                      <a:pt x="272" y="10"/>
                    </a:lnTo>
                    <a:lnTo>
                      <a:pt x="278" y="47"/>
                    </a:lnTo>
                    <a:lnTo>
                      <a:pt x="252" y="84"/>
                    </a:lnTo>
                    <a:lnTo>
                      <a:pt x="221" y="124"/>
                    </a:lnTo>
                    <a:lnTo>
                      <a:pt x="213" y="161"/>
                    </a:lnTo>
                    <a:lnTo>
                      <a:pt x="233" y="208"/>
                    </a:lnTo>
                    <a:lnTo>
                      <a:pt x="255" y="260"/>
                    </a:lnTo>
                    <a:lnTo>
                      <a:pt x="268" y="332"/>
                    </a:lnTo>
                    <a:lnTo>
                      <a:pt x="272" y="389"/>
                    </a:lnTo>
                    <a:lnTo>
                      <a:pt x="272" y="443"/>
                    </a:lnTo>
                    <a:lnTo>
                      <a:pt x="272" y="490"/>
                    </a:lnTo>
                    <a:lnTo>
                      <a:pt x="282" y="512"/>
                    </a:lnTo>
                    <a:lnTo>
                      <a:pt x="327" y="525"/>
                    </a:lnTo>
                    <a:lnTo>
                      <a:pt x="383" y="520"/>
                    </a:lnTo>
                    <a:lnTo>
                      <a:pt x="409" y="5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7D42E0BD-0376-6644-9832-F9E8DD946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4" y="1374"/>
                <a:ext cx="165" cy="314"/>
              </a:xfrm>
              <a:custGeom>
                <a:avLst/>
                <a:gdLst>
                  <a:gd name="T0" fmla="*/ 71 w 330"/>
                  <a:gd name="T1" fmla="*/ 0 h 629"/>
                  <a:gd name="T2" fmla="*/ 34 w 330"/>
                  <a:gd name="T3" fmla="*/ 17 h 629"/>
                  <a:gd name="T4" fmla="*/ 14 w 330"/>
                  <a:gd name="T5" fmla="*/ 62 h 629"/>
                  <a:gd name="T6" fmla="*/ 12 w 330"/>
                  <a:gd name="T7" fmla="*/ 93 h 629"/>
                  <a:gd name="T8" fmla="*/ 27 w 330"/>
                  <a:gd name="T9" fmla="*/ 131 h 629"/>
                  <a:gd name="T10" fmla="*/ 57 w 330"/>
                  <a:gd name="T11" fmla="*/ 170 h 629"/>
                  <a:gd name="T12" fmla="*/ 86 w 330"/>
                  <a:gd name="T13" fmla="*/ 210 h 629"/>
                  <a:gd name="T14" fmla="*/ 106 w 330"/>
                  <a:gd name="T15" fmla="*/ 247 h 629"/>
                  <a:gd name="T16" fmla="*/ 109 w 330"/>
                  <a:gd name="T17" fmla="*/ 254 h 629"/>
                  <a:gd name="T18" fmla="*/ 113 w 330"/>
                  <a:gd name="T19" fmla="*/ 277 h 629"/>
                  <a:gd name="T20" fmla="*/ 111 w 330"/>
                  <a:gd name="T21" fmla="*/ 300 h 629"/>
                  <a:gd name="T22" fmla="*/ 96 w 330"/>
                  <a:gd name="T23" fmla="*/ 318 h 629"/>
                  <a:gd name="T24" fmla="*/ 61 w 330"/>
                  <a:gd name="T25" fmla="*/ 354 h 629"/>
                  <a:gd name="T26" fmla="*/ 32 w 330"/>
                  <a:gd name="T27" fmla="*/ 391 h 629"/>
                  <a:gd name="T28" fmla="*/ 12 w 330"/>
                  <a:gd name="T29" fmla="*/ 428 h 629"/>
                  <a:gd name="T30" fmla="*/ 10 w 330"/>
                  <a:gd name="T31" fmla="*/ 435 h 629"/>
                  <a:gd name="T32" fmla="*/ 0 w 330"/>
                  <a:gd name="T33" fmla="*/ 468 h 629"/>
                  <a:gd name="T34" fmla="*/ 4 w 330"/>
                  <a:gd name="T35" fmla="*/ 499 h 629"/>
                  <a:gd name="T36" fmla="*/ 22 w 330"/>
                  <a:gd name="T37" fmla="*/ 516 h 629"/>
                  <a:gd name="T38" fmla="*/ 57 w 330"/>
                  <a:gd name="T39" fmla="*/ 536 h 629"/>
                  <a:gd name="T40" fmla="*/ 113 w 330"/>
                  <a:gd name="T41" fmla="*/ 543 h 629"/>
                  <a:gd name="T42" fmla="*/ 153 w 330"/>
                  <a:gd name="T43" fmla="*/ 556 h 629"/>
                  <a:gd name="T44" fmla="*/ 197 w 330"/>
                  <a:gd name="T45" fmla="*/ 573 h 629"/>
                  <a:gd name="T46" fmla="*/ 236 w 330"/>
                  <a:gd name="T47" fmla="*/ 610 h 629"/>
                  <a:gd name="T48" fmla="*/ 250 w 330"/>
                  <a:gd name="T49" fmla="*/ 629 h 629"/>
                  <a:gd name="T50" fmla="*/ 280 w 330"/>
                  <a:gd name="T51" fmla="*/ 620 h 629"/>
                  <a:gd name="T52" fmla="*/ 310 w 330"/>
                  <a:gd name="T53" fmla="*/ 596 h 629"/>
                  <a:gd name="T54" fmla="*/ 330 w 330"/>
                  <a:gd name="T55" fmla="*/ 562 h 629"/>
                  <a:gd name="T56" fmla="*/ 317 w 330"/>
                  <a:gd name="T57" fmla="*/ 536 h 629"/>
                  <a:gd name="T58" fmla="*/ 290 w 330"/>
                  <a:gd name="T59" fmla="*/ 522 h 629"/>
                  <a:gd name="T60" fmla="*/ 236 w 330"/>
                  <a:gd name="T61" fmla="*/ 502 h 629"/>
                  <a:gd name="T62" fmla="*/ 160 w 330"/>
                  <a:gd name="T63" fmla="*/ 489 h 629"/>
                  <a:gd name="T64" fmla="*/ 91 w 330"/>
                  <a:gd name="T65" fmla="*/ 469 h 629"/>
                  <a:gd name="T66" fmla="*/ 74 w 330"/>
                  <a:gd name="T67" fmla="*/ 458 h 629"/>
                  <a:gd name="T68" fmla="*/ 74 w 330"/>
                  <a:gd name="T69" fmla="*/ 431 h 629"/>
                  <a:gd name="T70" fmla="*/ 94 w 330"/>
                  <a:gd name="T71" fmla="*/ 401 h 629"/>
                  <a:gd name="T72" fmla="*/ 126 w 330"/>
                  <a:gd name="T73" fmla="*/ 375 h 629"/>
                  <a:gd name="T74" fmla="*/ 156 w 330"/>
                  <a:gd name="T75" fmla="*/ 348 h 629"/>
                  <a:gd name="T76" fmla="*/ 180 w 330"/>
                  <a:gd name="T77" fmla="*/ 307 h 629"/>
                  <a:gd name="T78" fmla="*/ 193 w 330"/>
                  <a:gd name="T79" fmla="*/ 271 h 629"/>
                  <a:gd name="T80" fmla="*/ 197 w 330"/>
                  <a:gd name="T81" fmla="*/ 234 h 629"/>
                  <a:gd name="T82" fmla="*/ 193 w 330"/>
                  <a:gd name="T83" fmla="*/ 186 h 629"/>
                  <a:gd name="T84" fmla="*/ 178 w 330"/>
                  <a:gd name="T85" fmla="*/ 131 h 629"/>
                  <a:gd name="T86" fmla="*/ 156 w 330"/>
                  <a:gd name="T87" fmla="*/ 82 h 629"/>
                  <a:gd name="T88" fmla="*/ 123 w 330"/>
                  <a:gd name="T89" fmla="*/ 25 h 629"/>
                  <a:gd name="T90" fmla="*/ 94 w 330"/>
                  <a:gd name="T91" fmla="*/ 2 h 629"/>
                  <a:gd name="T92" fmla="*/ 71 w 330"/>
                  <a:gd name="T93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0" h="629">
                    <a:moveTo>
                      <a:pt x="71" y="0"/>
                    </a:moveTo>
                    <a:lnTo>
                      <a:pt x="34" y="17"/>
                    </a:lnTo>
                    <a:lnTo>
                      <a:pt x="14" y="62"/>
                    </a:lnTo>
                    <a:lnTo>
                      <a:pt x="12" y="93"/>
                    </a:lnTo>
                    <a:lnTo>
                      <a:pt x="27" y="131"/>
                    </a:lnTo>
                    <a:lnTo>
                      <a:pt x="57" y="170"/>
                    </a:lnTo>
                    <a:lnTo>
                      <a:pt x="86" y="210"/>
                    </a:lnTo>
                    <a:lnTo>
                      <a:pt x="106" y="247"/>
                    </a:lnTo>
                    <a:lnTo>
                      <a:pt x="109" y="254"/>
                    </a:lnTo>
                    <a:lnTo>
                      <a:pt x="113" y="277"/>
                    </a:lnTo>
                    <a:lnTo>
                      <a:pt x="111" y="300"/>
                    </a:lnTo>
                    <a:lnTo>
                      <a:pt x="96" y="318"/>
                    </a:lnTo>
                    <a:lnTo>
                      <a:pt x="61" y="354"/>
                    </a:lnTo>
                    <a:lnTo>
                      <a:pt x="32" y="391"/>
                    </a:lnTo>
                    <a:lnTo>
                      <a:pt x="12" y="428"/>
                    </a:lnTo>
                    <a:lnTo>
                      <a:pt x="10" y="435"/>
                    </a:lnTo>
                    <a:lnTo>
                      <a:pt x="0" y="468"/>
                    </a:lnTo>
                    <a:lnTo>
                      <a:pt x="4" y="499"/>
                    </a:lnTo>
                    <a:lnTo>
                      <a:pt x="22" y="516"/>
                    </a:lnTo>
                    <a:lnTo>
                      <a:pt x="57" y="536"/>
                    </a:lnTo>
                    <a:lnTo>
                      <a:pt x="113" y="543"/>
                    </a:lnTo>
                    <a:lnTo>
                      <a:pt x="153" y="556"/>
                    </a:lnTo>
                    <a:lnTo>
                      <a:pt x="197" y="573"/>
                    </a:lnTo>
                    <a:lnTo>
                      <a:pt x="236" y="610"/>
                    </a:lnTo>
                    <a:lnTo>
                      <a:pt x="250" y="629"/>
                    </a:lnTo>
                    <a:lnTo>
                      <a:pt x="280" y="620"/>
                    </a:lnTo>
                    <a:lnTo>
                      <a:pt x="310" y="596"/>
                    </a:lnTo>
                    <a:lnTo>
                      <a:pt x="330" y="562"/>
                    </a:lnTo>
                    <a:lnTo>
                      <a:pt x="317" y="536"/>
                    </a:lnTo>
                    <a:lnTo>
                      <a:pt x="290" y="522"/>
                    </a:lnTo>
                    <a:lnTo>
                      <a:pt x="236" y="502"/>
                    </a:lnTo>
                    <a:lnTo>
                      <a:pt x="160" y="489"/>
                    </a:lnTo>
                    <a:lnTo>
                      <a:pt x="91" y="469"/>
                    </a:lnTo>
                    <a:lnTo>
                      <a:pt x="74" y="458"/>
                    </a:lnTo>
                    <a:lnTo>
                      <a:pt x="74" y="431"/>
                    </a:lnTo>
                    <a:lnTo>
                      <a:pt x="94" y="401"/>
                    </a:lnTo>
                    <a:lnTo>
                      <a:pt x="126" y="375"/>
                    </a:lnTo>
                    <a:lnTo>
                      <a:pt x="156" y="348"/>
                    </a:lnTo>
                    <a:lnTo>
                      <a:pt x="180" y="307"/>
                    </a:lnTo>
                    <a:lnTo>
                      <a:pt x="193" y="271"/>
                    </a:lnTo>
                    <a:lnTo>
                      <a:pt x="197" y="234"/>
                    </a:lnTo>
                    <a:lnTo>
                      <a:pt x="193" y="186"/>
                    </a:lnTo>
                    <a:lnTo>
                      <a:pt x="178" y="131"/>
                    </a:lnTo>
                    <a:lnTo>
                      <a:pt x="156" y="82"/>
                    </a:lnTo>
                    <a:lnTo>
                      <a:pt x="123" y="25"/>
                    </a:lnTo>
                    <a:lnTo>
                      <a:pt x="94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0CF3653E-98E9-FB9E-2C40-DA762BED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" y="1116"/>
                <a:ext cx="259" cy="242"/>
              </a:xfrm>
              <a:custGeom>
                <a:avLst/>
                <a:gdLst>
                  <a:gd name="T0" fmla="*/ 153 w 518"/>
                  <a:gd name="T1" fmla="*/ 52 h 485"/>
                  <a:gd name="T2" fmla="*/ 96 w 518"/>
                  <a:gd name="T3" fmla="*/ 23 h 485"/>
                  <a:gd name="T4" fmla="*/ 49 w 518"/>
                  <a:gd name="T5" fmla="*/ 0 h 485"/>
                  <a:gd name="T6" fmla="*/ 17 w 518"/>
                  <a:gd name="T7" fmla="*/ 0 h 485"/>
                  <a:gd name="T8" fmla="*/ 0 w 518"/>
                  <a:gd name="T9" fmla="*/ 34 h 485"/>
                  <a:gd name="T10" fmla="*/ 4 w 518"/>
                  <a:gd name="T11" fmla="*/ 109 h 485"/>
                  <a:gd name="T12" fmla="*/ 34 w 518"/>
                  <a:gd name="T13" fmla="*/ 148 h 485"/>
                  <a:gd name="T14" fmla="*/ 44 w 518"/>
                  <a:gd name="T15" fmla="*/ 154 h 485"/>
                  <a:gd name="T16" fmla="*/ 86 w 518"/>
                  <a:gd name="T17" fmla="*/ 163 h 485"/>
                  <a:gd name="T18" fmla="*/ 131 w 518"/>
                  <a:gd name="T19" fmla="*/ 168 h 485"/>
                  <a:gd name="T20" fmla="*/ 197 w 518"/>
                  <a:gd name="T21" fmla="*/ 188 h 485"/>
                  <a:gd name="T22" fmla="*/ 237 w 518"/>
                  <a:gd name="T23" fmla="*/ 212 h 485"/>
                  <a:gd name="T24" fmla="*/ 274 w 518"/>
                  <a:gd name="T25" fmla="*/ 255 h 485"/>
                  <a:gd name="T26" fmla="*/ 294 w 518"/>
                  <a:gd name="T27" fmla="*/ 304 h 485"/>
                  <a:gd name="T28" fmla="*/ 300 w 518"/>
                  <a:gd name="T29" fmla="*/ 346 h 485"/>
                  <a:gd name="T30" fmla="*/ 294 w 518"/>
                  <a:gd name="T31" fmla="*/ 381 h 485"/>
                  <a:gd name="T32" fmla="*/ 270 w 518"/>
                  <a:gd name="T33" fmla="*/ 415 h 485"/>
                  <a:gd name="T34" fmla="*/ 230 w 518"/>
                  <a:gd name="T35" fmla="*/ 433 h 485"/>
                  <a:gd name="T36" fmla="*/ 215 w 518"/>
                  <a:gd name="T37" fmla="*/ 452 h 485"/>
                  <a:gd name="T38" fmla="*/ 227 w 518"/>
                  <a:gd name="T39" fmla="*/ 475 h 485"/>
                  <a:gd name="T40" fmla="*/ 257 w 518"/>
                  <a:gd name="T41" fmla="*/ 485 h 485"/>
                  <a:gd name="T42" fmla="*/ 284 w 518"/>
                  <a:gd name="T43" fmla="*/ 472 h 485"/>
                  <a:gd name="T44" fmla="*/ 311 w 518"/>
                  <a:gd name="T45" fmla="*/ 438 h 485"/>
                  <a:gd name="T46" fmla="*/ 331 w 518"/>
                  <a:gd name="T47" fmla="*/ 420 h 485"/>
                  <a:gd name="T48" fmla="*/ 361 w 518"/>
                  <a:gd name="T49" fmla="*/ 433 h 485"/>
                  <a:gd name="T50" fmla="*/ 397 w 518"/>
                  <a:gd name="T51" fmla="*/ 455 h 485"/>
                  <a:gd name="T52" fmla="*/ 424 w 518"/>
                  <a:gd name="T53" fmla="*/ 477 h 485"/>
                  <a:gd name="T54" fmla="*/ 458 w 518"/>
                  <a:gd name="T55" fmla="*/ 480 h 485"/>
                  <a:gd name="T56" fmla="*/ 481 w 518"/>
                  <a:gd name="T57" fmla="*/ 465 h 485"/>
                  <a:gd name="T58" fmla="*/ 478 w 518"/>
                  <a:gd name="T59" fmla="*/ 435 h 485"/>
                  <a:gd name="T60" fmla="*/ 451 w 518"/>
                  <a:gd name="T61" fmla="*/ 418 h 485"/>
                  <a:gd name="T62" fmla="*/ 421 w 518"/>
                  <a:gd name="T63" fmla="*/ 413 h 485"/>
                  <a:gd name="T64" fmla="*/ 468 w 518"/>
                  <a:gd name="T65" fmla="*/ 411 h 485"/>
                  <a:gd name="T66" fmla="*/ 501 w 518"/>
                  <a:gd name="T67" fmla="*/ 401 h 485"/>
                  <a:gd name="T68" fmla="*/ 518 w 518"/>
                  <a:gd name="T69" fmla="*/ 386 h 485"/>
                  <a:gd name="T70" fmla="*/ 511 w 518"/>
                  <a:gd name="T71" fmla="*/ 351 h 485"/>
                  <a:gd name="T72" fmla="*/ 474 w 518"/>
                  <a:gd name="T73" fmla="*/ 344 h 485"/>
                  <a:gd name="T74" fmla="*/ 431 w 518"/>
                  <a:gd name="T75" fmla="*/ 354 h 485"/>
                  <a:gd name="T76" fmla="*/ 404 w 518"/>
                  <a:gd name="T77" fmla="*/ 359 h 485"/>
                  <a:gd name="T78" fmla="*/ 374 w 518"/>
                  <a:gd name="T79" fmla="*/ 349 h 485"/>
                  <a:gd name="T80" fmla="*/ 348 w 518"/>
                  <a:gd name="T81" fmla="*/ 326 h 485"/>
                  <a:gd name="T82" fmla="*/ 338 w 518"/>
                  <a:gd name="T83" fmla="*/ 299 h 485"/>
                  <a:gd name="T84" fmla="*/ 314 w 518"/>
                  <a:gd name="T85" fmla="*/ 232 h 485"/>
                  <a:gd name="T86" fmla="*/ 294 w 518"/>
                  <a:gd name="T87" fmla="*/ 191 h 485"/>
                  <a:gd name="T88" fmla="*/ 264 w 518"/>
                  <a:gd name="T89" fmla="*/ 151 h 485"/>
                  <a:gd name="T90" fmla="*/ 233 w 518"/>
                  <a:gd name="T91" fmla="*/ 111 h 485"/>
                  <a:gd name="T92" fmla="*/ 195 w 518"/>
                  <a:gd name="T93" fmla="*/ 77 h 485"/>
                  <a:gd name="T94" fmla="*/ 170 w 518"/>
                  <a:gd name="T95" fmla="*/ 64 h 485"/>
                  <a:gd name="T96" fmla="*/ 153 w 518"/>
                  <a:gd name="T97" fmla="*/ 52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8" h="485">
                    <a:moveTo>
                      <a:pt x="153" y="52"/>
                    </a:moveTo>
                    <a:lnTo>
                      <a:pt x="96" y="23"/>
                    </a:lnTo>
                    <a:lnTo>
                      <a:pt x="49" y="0"/>
                    </a:lnTo>
                    <a:lnTo>
                      <a:pt x="17" y="0"/>
                    </a:lnTo>
                    <a:lnTo>
                      <a:pt x="0" y="34"/>
                    </a:lnTo>
                    <a:lnTo>
                      <a:pt x="4" y="109"/>
                    </a:lnTo>
                    <a:lnTo>
                      <a:pt x="34" y="148"/>
                    </a:lnTo>
                    <a:lnTo>
                      <a:pt x="44" y="154"/>
                    </a:lnTo>
                    <a:lnTo>
                      <a:pt x="86" y="163"/>
                    </a:lnTo>
                    <a:lnTo>
                      <a:pt x="131" y="168"/>
                    </a:lnTo>
                    <a:lnTo>
                      <a:pt x="197" y="188"/>
                    </a:lnTo>
                    <a:lnTo>
                      <a:pt x="237" y="212"/>
                    </a:lnTo>
                    <a:lnTo>
                      <a:pt x="274" y="255"/>
                    </a:lnTo>
                    <a:lnTo>
                      <a:pt x="294" y="304"/>
                    </a:lnTo>
                    <a:lnTo>
                      <a:pt x="300" y="346"/>
                    </a:lnTo>
                    <a:lnTo>
                      <a:pt x="294" y="381"/>
                    </a:lnTo>
                    <a:lnTo>
                      <a:pt x="270" y="415"/>
                    </a:lnTo>
                    <a:lnTo>
                      <a:pt x="230" y="433"/>
                    </a:lnTo>
                    <a:lnTo>
                      <a:pt x="215" y="452"/>
                    </a:lnTo>
                    <a:lnTo>
                      <a:pt x="227" y="475"/>
                    </a:lnTo>
                    <a:lnTo>
                      <a:pt x="257" y="485"/>
                    </a:lnTo>
                    <a:lnTo>
                      <a:pt x="284" y="472"/>
                    </a:lnTo>
                    <a:lnTo>
                      <a:pt x="311" y="438"/>
                    </a:lnTo>
                    <a:lnTo>
                      <a:pt x="331" y="420"/>
                    </a:lnTo>
                    <a:lnTo>
                      <a:pt x="361" y="433"/>
                    </a:lnTo>
                    <a:lnTo>
                      <a:pt x="397" y="455"/>
                    </a:lnTo>
                    <a:lnTo>
                      <a:pt x="424" y="477"/>
                    </a:lnTo>
                    <a:lnTo>
                      <a:pt x="458" y="480"/>
                    </a:lnTo>
                    <a:lnTo>
                      <a:pt x="481" y="465"/>
                    </a:lnTo>
                    <a:lnTo>
                      <a:pt x="478" y="435"/>
                    </a:lnTo>
                    <a:lnTo>
                      <a:pt x="451" y="418"/>
                    </a:lnTo>
                    <a:lnTo>
                      <a:pt x="421" y="413"/>
                    </a:lnTo>
                    <a:lnTo>
                      <a:pt x="468" y="411"/>
                    </a:lnTo>
                    <a:lnTo>
                      <a:pt x="501" y="401"/>
                    </a:lnTo>
                    <a:lnTo>
                      <a:pt x="518" y="386"/>
                    </a:lnTo>
                    <a:lnTo>
                      <a:pt x="511" y="351"/>
                    </a:lnTo>
                    <a:lnTo>
                      <a:pt x="474" y="344"/>
                    </a:lnTo>
                    <a:lnTo>
                      <a:pt x="431" y="354"/>
                    </a:lnTo>
                    <a:lnTo>
                      <a:pt x="404" y="359"/>
                    </a:lnTo>
                    <a:lnTo>
                      <a:pt x="374" y="349"/>
                    </a:lnTo>
                    <a:lnTo>
                      <a:pt x="348" y="326"/>
                    </a:lnTo>
                    <a:lnTo>
                      <a:pt x="338" y="299"/>
                    </a:lnTo>
                    <a:lnTo>
                      <a:pt x="314" y="232"/>
                    </a:lnTo>
                    <a:lnTo>
                      <a:pt x="294" y="191"/>
                    </a:lnTo>
                    <a:lnTo>
                      <a:pt x="264" y="151"/>
                    </a:lnTo>
                    <a:lnTo>
                      <a:pt x="233" y="111"/>
                    </a:lnTo>
                    <a:lnTo>
                      <a:pt x="195" y="77"/>
                    </a:lnTo>
                    <a:lnTo>
                      <a:pt x="170" y="64"/>
                    </a:lnTo>
                    <a:lnTo>
                      <a:pt x="15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39B40EED-0ABC-283A-624C-8D83BA3AA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" y="1326"/>
                <a:ext cx="194" cy="321"/>
              </a:xfrm>
              <a:custGeom>
                <a:avLst/>
                <a:gdLst>
                  <a:gd name="T0" fmla="*/ 320 w 389"/>
                  <a:gd name="T1" fmla="*/ 0 h 641"/>
                  <a:gd name="T2" fmla="*/ 268 w 389"/>
                  <a:gd name="T3" fmla="*/ 27 h 641"/>
                  <a:gd name="T4" fmla="*/ 214 w 389"/>
                  <a:gd name="T5" fmla="*/ 61 h 641"/>
                  <a:gd name="T6" fmla="*/ 174 w 389"/>
                  <a:gd name="T7" fmla="*/ 111 h 641"/>
                  <a:gd name="T8" fmla="*/ 151 w 389"/>
                  <a:gd name="T9" fmla="*/ 168 h 641"/>
                  <a:gd name="T10" fmla="*/ 147 w 389"/>
                  <a:gd name="T11" fmla="*/ 211 h 641"/>
                  <a:gd name="T12" fmla="*/ 150 w 389"/>
                  <a:gd name="T13" fmla="*/ 258 h 641"/>
                  <a:gd name="T14" fmla="*/ 157 w 389"/>
                  <a:gd name="T15" fmla="*/ 302 h 641"/>
                  <a:gd name="T16" fmla="*/ 181 w 389"/>
                  <a:gd name="T17" fmla="*/ 349 h 641"/>
                  <a:gd name="T18" fmla="*/ 214 w 389"/>
                  <a:gd name="T19" fmla="*/ 403 h 641"/>
                  <a:gd name="T20" fmla="*/ 231 w 389"/>
                  <a:gd name="T21" fmla="*/ 443 h 641"/>
                  <a:gd name="T22" fmla="*/ 234 w 389"/>
                  <a:gd name="T23" fmla="*/ 477 h 641"/>
                  <a:gd name="T24" fmla="*/ 226 w 389"/>
                  <a:gd name="T25" fmla="*/ 503 h 641"/>
                  <a:gd name="T26" fmla="*/ 197 w 389"/>
                  <a:gd name="T27" fmla="*/ 513 h 641"/>
                  <a:gd name="T28" fmla="*/ 189 w 389"/>
                  <a:gd name="T29" fmla="*/ 514 h 641"/>
                  <a:gd name="T30" fmla="*/ 140 w 389"/>
                  <a:gd name="T31" fmla="*/ 524 h 641"/>
                  <a:gd name="T32" fmla="*/ 77 w 389"/>
                  <a:gd name="T33" fmla="*/ 534 h 641"/>
                  <a:gd name="T34" fmla="*/ 36 w 389"/>
                  <a:gd name="T35" fmla="*/ 551 h 641"/>
                  <a:gd name="T36" fmla="*/ 6 w 389"/>
                  <a:gd name="T37" fmla="*/ 577 h 641"/>
                  <a:gd name="T38" fmla="*/ 0 w 389"/>
                  <a:gd name="T39" fmla="*/ 601 h 641"/>
                  <a:gd name="T40" fmla="*/ 16 w 389"/>
                  <a:gd name="T41" fmla="*/ 624 h 641"/>
                  <a:gd name="T42" fmla="*/ 73 w 389"/>
                  <a:gd name="T43" fmla="*/ 641 h 641"/>
                  <a:gd name="T44" fmla="*/ 104 w 389"/>
                  <a:gd name="T45" fmla="*/ 634 h 641"/>
                  <a:gd name="T46" fmla="*/ 144 w 389"/>
                  <a:gd name="T47" fmla="*/ 611 h 641"/>
                  <a:gd name="T48" fmla="*/ 174 w 389"/>
                  <a:gd name="T49" fmla="*/ 584 h 641"/>
                  <a:gd name="T50" fmla="*/ 181 w 389"/>
                  <a:gd name="T51" fmla="*/ 584 h 641"/>
                  <a:gd name="T52" fmla="*/ 214 w 389"/>
                  <a:gd name="T53" fmla="*/ 571 h 641"/>
                  <a:gd name="T54" fmla="*/ 258 w 389"/>
                  <a:gd name="T55" fmla="*/ 568 h 641"/>
                  <a:gd name="T56" fmla="*/ 293 w 389"/>
                  <a:gd name="T57" fmla="*/ 571 h 641"/>
                  <a:gd name="T58" fmla="*/ 320 w 389"/>
                  <a:gd name="T59" fmla="*/ 550 h 641"/>
                  <a:gd name="T60" fmla="*/ 332 w 389"/>
                  <a:gd name="T61" fmla="*/ 494 h 641"/>
                  <a:gd name="T62" fmla="*/ 310 w 389"/>
                  <a:gd name="T63" fmla="*/ 453 h 641"/>
                  <a:gd name="T64" fmla="*/ 290 w 389"/>
                  <a:gd name="T65" fmla="*/ 426 h 641"/>
                  <a:gd name="T66" fmla="*/ 271 w 389"/>
                  <a:gd name="T67" fmla="*/ 373 h 641"/>
                  <a:gd name="T68" fmla="*/ 241 w 389"/>
                  <a:gd name="T69" fmla="*/ 315 h 641"/>
                  <a:gd name="T70" fmla="*/ 221 w 389"/>
                  <a:gd name="T71" fmla="*/ 249 h 641"/>
                  <a:gd name="T72" fmla="*/ 228 w 389"/>
                  <a:gd name="T73" fmla="*/ 212 h 641"/>
                  <a:gd name="T74" fmla="*/ 255 w 389"/>
                  <a:gd name="T75" fmla="*/ 172 h 641"/>
                  <a:gd name="T76" fmla="*/ 300 w 389"/>
                  <a:gd name="T77" fmla="*/ 148 h 641"/>
                  <a:gd name="T78" fmla="*/ 345 w 389"/>
                  <a:gd name="T79" fmla="*/ 128 h 641"/>
                  <a:gd name="T80" fmla="*/ 355 w 389"/>
                  <a:gd name="T81" fmla="*/ 128 h 641"/>
                  <a:gd name="T82" fmla="*/ 377 w 389"/>
                  <a:gd name="T83" fmla="*/ 101 h 641"/>
                  <a:gd name="T84" fmla="*/ 389 w 389"/>
                  <a:gd name="T85" fmla="*/ 54 h 641"/>
                  <a:gd name="T86" fmla="*/ 372 w 389"/>
                  <a:gd name="T87" fmla="*/ 13 h 641"/>
                  <a:gd name="T88" fmla="*/ 340 w 389"/>
                  <a:gd name="T89" fmla="*/ 0 h 641"/>
                  <a:gd name="T90" fmla="*/ 310 w 389"/>
                  <a:gd name="T91" fmla="*/ 4 h 641"/>
                  <a:gd name="T92" fmla="*/ 320 w 389"/>
                  <a:gd name="T93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9" h="641">
                    <a:moveTo>
                      <a:pt x="320" y="0"/>
                    </a:moveTo>
                    <a:lnTo>
                      <a:pt x="268" y="27"/>
                    </a:lnTo>
                    <a:lnTo>
                      <a:pt x="214" y="61"/>
                    </a:lnTo>
                    <a:lnTo>
                      <a:pt x="174" y="111"/>
                    </a:lnTo>
                    <a:lnTo>
                      <a:pt x="151" y="168"/>
                    </a:lnTo>
                    <a:lnTo>
                      <a:pt x="147" y="211"/>
                    </a:lnTo>
                    <a:lnTo>
                      <a:pt x="150" y="258"/>
                    </a:lnTo>
                    <a:lnTo>
                      <a:pt x="157" y="302"/>
                    </a:lnTo>
                    <a:lnTo>
                      <a:pt x="181" y="349"/>
                    </a:lnTo>
                    <a:lnTo>
                      <a:pt x="214" y="403"/>
                    </a:lnTo>
                    <a:lnTo>
                      <a:pt x="231" y="443"/>
                    </a:lnTo>
                    <a:lnTo>
                      <a:pt x="234" y="477"/>
                    </a:lnTo>
                    <a:lnTo>
                      <a:pt x="226" y="503"/>
                    </a:lnTo>
                    <a:lnTo>
                      <a:pt x="197" y="513"/>
                    </a:lnTo>
                    <a:lnTo>
                      <a:pt x="189" y="514"/>
                    </a:lnTo>
                    <a:lnTo>
                      <a:pt x="140" y="524"/>
                    </a:lnTo>
                    <a:lnTo>
                      <a:pt x="77" y="534"/>
                    </a:lnTo>
                    <a:lnTo>
                      <a:pt x="36" y="551"/>
                    </a:lnTo>
                    <a:lnTo>
                      <a:pt x="6" y="577"/>
                    </a:lnTo>
                    <a:lnTo>
                      <a:pt x="0" y="601"/>
                    </a:lnTo>
                    <a:lnTo>
                      <a:pt x="16" y="624"/>
                    </a:lnTo>
                    <a:lnTo>
                      <a:pt x="73" y="641"/>
                    </a:lnTo>
                    <a:lnTo>
                      <a:pt x="104" y="634"/>
                    </a:lnTo>
                    <a:lnTo>
                      <a:pt x="144" y="611"/>
                    </a:lnTo>
                    <a:lnTo>
                      <a:pt x="174" y="584"/>
                    </a:lnTo>
                    <a:lnTo>
                      <a:pt x="181" y="584"/>
                    </a:lnTo>
                    <a:lnTo>
                      <a:pt x="214" y="571"/>
                    </a:lnTo>
                    <a:lnTo>
                      <a:pt x="258" y="568"/>
                    </a:lnTo>
                    <a:lnTo>
                      <a:pt x="293" y="571"/>
                    </a:lnTo>
                    <a:lnTo>
                      <a:pt x="320" y="550"/>
                    </a:lnTo>
                    <a:lnTo>
                      <a:pt x="332" y="494"/>
                    </a:lnTo>
                    <a:lnTo>
                      <a:pt x="310" y="453"/>
                    </a:lnTo>
                    <a:lnTo>
                      <a:pt x="290" y="426"/>
                    </a:lnTo>
                    <a:lnTo>
                      <a:pt x="271" y="373"/>
                    </a:lnTo>
                    <a:lnTo>
                      <a:pt x="241" y="315"/>
                    </a:lnTo>
                    <a:lnTo>
                      <a:pt x="221" y="249"/>
                    </a:lnTo>
                    <a:lnTo>
                      <a:pt x="228" y="212"/>
                    </a:lnTo>
                    <a:lnTo>
                      <a:pt x="255" y="172"/>
                    </a:lnTo>
                    <a:lnTo>
                      <a:pt x="300" y="148"/>
                    </a:lnTo>
                    <a:lnTo>
                      <a:pt x="345" y="128"/>
                    </a:lnTo>
                    <a:lnTo>
                      <a:pt x="355" y="128"/>
                    </a:lnTo>
                    <a:lnTo>
                      <a:pt x="377" y="101"/>
                    </a:lnTo>
                    <a:lnTo>
                      <a:pt x="389" y="54"/>
                    </a:lnTo>
                    <a:lnTo>
                      <a:pt x="372" y="13"/>
                    </a:lnTo>
                    <a:lnTo>
                      <a:pt x="340" y="0"/>
                    </a:lnTo>
                    <a:lnTo>
                      <a:pt x="31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31">
              <a:extLst>
                <a:ext uri="{FF2B5EF4-FFF2-40B4-BE49-F238E27FC236}">
                  <a16:creationId xmlns:a16="http://schemas.microsoft.com/office/drawing/2014/main" id="{11CDE3B9-98D7-8C9D-A602-C50A71D60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0" y="693"/>
              <a:ext cx="345" cy="396"/>
              <a:chOff x="7110" y="693"/>
              <a:chExt cx="345" cy="396"/>
            </a:xfrm>
          </p:grpSpPr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16DAD5B4-38B7-F07A-8911-EF1939CBE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" y="693"/>
                <a:ext cx="345" cy="396"/>
              </a:xfrm>
              <a:custGeom>
                <a:avLst/>
                <a:gdLst>
                  <a:gd name="T0" fmla="*/ 171 w 691"/>
                  <a:gd name="T1" fmla="*/ 392 h 794"/>
                  <a:gd name="T2" fmla="*/ 114 w 691"/>
                  <a:gd name="T3" fmla="*/ 332 h 794"/>
                  <a:gd name="T4" fmla="*/ 50 w 691"/>
                  <a:gd name="T5" fmla="*/ 295 h 794"/>
                  <a:gd name="T6" fmla="*/ 0 w 691"/>
                  <a:gd name="T7" fmla="*/ 272 h 794"/>
                  <a:gd name="T8" fmla="*/ 3 w 691"/>
                  <a:gd name="T9" fmla="*/ 245 h 794"/>
                  <a:gd name="T10" fmla="*/ 30 w 691"/>
                  <a:gd name="T11" fmla="*/ 228 h 794"/>
                  <a:gd name="T12" fmla="*/ 97 w 691"/>
                  <a:gd name="T13" fmla="*/ 235 h 794"/>
                  <a:gd name="T14" fmla="*/ 164 w 691"/>
                  <a:gd name="T15" fmla="*/ 271 h 794"/>
                  <a:gd name="T16" fmla="*/ 201 w 691"/>
                  <a:gd name="T17" fmla="*/ 292 h 794"/>
                  <a:gd name="T18" fmla="*/ 238 w 691"/>
                  <a:gd name="T19" fmla="*/ 275 h 794"/>
                  <a:gd name="T20" fmla="*/ 273 w 691"/>
                  <a:gd name="T21" fmla="*/ 238 h 794"/>
                  <a:gd name="T22" fmla="*/ 318 w 691"/>
                  <a:gd name="T23" fmla="*/ 178 h 794"/>
                  <a:gd name="T24" fmla="*/ 367 w 691"/>
                  <a:gd name="T25" fmla="*/ 114 h 794"/>
                  <a:gd name="T26" fmla="*/ 389 w 691"/>
                  <a:gd name="T27" fmla="*/ 47 h 794"/>
                  <a:gd name="T28" fmla="*/ 404 w 691"/>
                  <a:gd name="T29" fmla="*/ 6 h 794"/>
                  <a:gd name="T30" fmla="*/ 402 w 691"/>
                  <a:gd name="T31" fmla="*/ 13 h 794"/>
                  <a:gd name="T32" fmla="*/ 439 w 691"/>
                  <a:gd name="T33" fmla="*/ 0 h 794"/>
                  <a:gd name="T34" fmla="*/ 513 w 691"/>
                  <a:gd name="T35" fmla="*/ 53 h 794"/>
                  <a:gd name="T36" fmla="*/ 575 w 691"/>
                  <a:gd name="T37" fmla="*/ 114 h 794"/>
                  <a:gd name="T38" fmla="*/ 636 w 691"/>
                  <a:gd name="T39" fmla="*/ 201 h 794"/>
                  <a:gd name="T40" fmla="*/ 681 w 691"/>
                  <a:gd name="T41" fmla="*/ 315 h 794"/>
                  <a:gd name="T42" fmla="*/ 691 w 691"/>
                  <a:gd name="T43" fmla="*/ 376 h 794"/>
                  <a:gd name="T44" fmla="*/ 671 w 691"/>
                  <a:gd name="T45" fmla="*/ 400 h 794"/>
                  <a:gd name="T46" fmla="*/ 639 w 691"/>
                  <a:gd name="T47" fmla="*/ 419 h 794"/>
                  <a:gd name="T48" fmla="*/ 632 w 691"/>
                  <a:gd name="T49" fmla="*/ 423 h 794"/>
                  <a:gd name="T50" fmla="*/ 523 w 691"/>
                  <a:gd name="T51" fmla="*/ 450 h 794"/>
                  <a:gd name="T52" fmla="*/ 449 w 691"/>
                  <a:gd name="T53" fmla="*/ 480 h 794"/>
                  <a:gd name="T54" fmla="*/ 387 w 691"/>
                  <a:gd name="T55" fmla="*/ 510 h 794"/>
                  <a:gd name="T56" fmla="*/ 369 w 691"/>
                  <a:gd name="T57" fmla="*/ 537 h 794"/>
                  <a:gd name="T58" fmla="*/ 379 w 691"/>
                  <a:gd name="T59" fmla="*/ 601 h 794"/>
                  <a:gd name="T60" fmla="*/ 392 w 691"/>
                  <a:gd name="T61" fmla="*/ 672 h 794"/>
                  <a:gd name="T62" fmla="*/ 392 w 691"/>
                  <a:gd name="T63" fmla="*/ 728 h 794"/>
                  <a:gd name="T64" fmla="*/ 389 w 691"/>
                  <a:gd name="T65" fmla="*/ 765 h 794"/>
                  <a:gd name="T66" fmla="*/ 359 w 691"/>
                  <a:gd name="T67" fmla="*/ 794 h 794"/>
                  <a:gd name="T68" fmla="*/ 330 w 691"/>
                  <a:gd name="T69" fmla="*/ 784 h 794"/>
                  <a:gd name="T70" fmla="*/ 315 w 691"/>
                  <a:gd name="T71" fmla="*/ 742 h 794"/>
                  <a:gd name="T72" fmla="*/ 322 w 691"/>
                  <a:gd name="T73" fmla="*/ 668 h 794"/>
                  <a:gd name="T74" fmla="*/ 318 w 691"/>
                  <a:gd name="T75" fmla="*/ 591 h 794"/>
                  <a:gd name="T76" fmla="*/ 308 w 691"/>
                  <a:gd name="T77" fmla="*/ 531 h 794"/>
                  <a:gd name="T78" fmla="*/ 258 w 691"/>
                  <a:gd name="T79" fmla="*/ 473 h 794"/>
                  <a:gd name="T80" fmla="*/ 218 w 691"/>
                  <a:gd name="T81" fmla="*/ 430 h 794"/>
                  <a:gd name="T82" fmla="*/ 171 w 691"/>
                  <a:gd name="T83" fmla="*/ 392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91" h="794">
                    <a:moveTo>
                      <a:pt x="171" y="392"/>
                    </a:moveTo>
                    <a:lnTo>
                      <a:pt x="114" y="332"/>
                    </a:lnTo>
                    <a:lnTo>
                      <a:pt x="50" y="295"/>
                    </a:lnTo>
                    <a:lnTo>
                      <a:pt x="0" y="272"/>
                    </a:lnTo>
                    <a:lnTo>
                      <a:pt x="3" y="245"/>
                    </a:lnTo>
                    <a:lnTo>
                      <a:pt x="30" y="228"/>
                    </a:lnTo>
                    <a:lnTo>
                      <a:pt x="97" y="235"/>
                    </a:lnTo>
                    <a:lnTo>
                      <a:pt x="164" y="271"/>
                    </a:lnTo>
                    <a:lnTo>
                      <a:pt x="201" y="292"/>
                    </a:lnTo>
                    <a:lnTo>
                      <a:pt x="238" y="275"/>
                    </a:lnTo>
                    <a:lnTo>
                      <a:pt x="273" y="238"/>
                    </a:lnTo>
                    <a:lnTo>
                      <a:pt x="318" y="178"/>
                    </a:lnTo>
                    <a:lnTo>
                      <a:pt x="367" y="114"/>
                    </a:lnTo>
                    <a:lnTo>
                      <a:pt x="389" y="47"/>
                    </a:lnTo>
                    <a:lnTo>
                      <a:pt x="404" y="6"/>
                    </a:lnTo>
                    <a:lnTo>
                      <a:pt x="402" y="13"/>
                    </a:lnTo>
                    <a:lnTo>
                      <a:pt x="439" y="0"/>
                    </a:lnTo>
                    <a:lnTo>
                      <a:pt x="513" y="53"/>
                    </a:lnTo>
                    <a:lnTo>
                      <a:pt x="575" y="114"/>
                    </a:lnTo>
                    <a:lnTo>
                      <a:pt x="636" y="201"/>
                    </a:lnTo>
                    <a:lnTo>
                      <a:pt x="681" y="315"/>
                    </a:lnTo>
                    <a:lnTo>
                      <a:pt x="691" y="376"/>
                    </a:lnTo>
                    <a:lnTo>
                      <a:pt x="671" y="400"/>
                    </a:lnTo>
                    <a:lnTo>
                      <a:pt x="639" y="419"/>
                    </a:lnTo>
                    <a:lnTo>
                      <a:pt x="632" y="423"/>
                    </a:lnTo>
                    <a:lnTo>
                      <a:pt x="523" y="450"/>
                    </a:lnTo>
                    <a:lnTo>
                      <a:pt x="449" y="480"/>
                    </a:lnTo>
                    <a:lnTo>
                      <a:pt x="387" y="510"/>
                    </a:lnTo>
                    <a:lnTo>
                      <a:pt x="369" y="537"/>
                    </a:lnTo>
                    <a:lnTo>
                      <a:pt x="379" y="601"/>
                    </a:lnTo>
                    <a:lnTo>
                      <a:pt x="392" y="672"/>
                    </a:lnTo>
                    <a:lnTo>
                      <a:pt x="392" y="728"/>
                    </a:lnTo>
                    <a:lnTo>
                      <a:pt x="389" y="765"/>
                    </a:lnTo>
                    <a:lnTo>
                      <a:pt x="359" y="794"/>
                    </a:lnTo>
                    <a:lnTo>
                      <a:pt x="330" y="784"/>
                    </a:lnTo>
                    <a:lnTo>
                      <a:pt x="315" y="742"/>
                    </a:lnTo>
                    <a:lnTo>
                      <a:pt x="322" y="668"/>
                    </a:lnTo>
                    <a:lnTo>
                      <a:pt x="318" y="591"/>
                    </a:lnTo>
                    <a:lnTo>
                      <a:pt x="308" y="531"/>
                    </a:lnTo>
                    <a:lnTo>
                      <a:pt x="258" y="473"/>
                    </a:lnTo>
                    <a:lnTo>
                      <a:pt x="218" y="430"/>
                    </a:lnTo>
                    <a:lnTo>
                      <a:pt x="171" y="3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EE7F924C-942C-409E-51AE-877BD14E9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" y="722"/>
                <a:ext cx="201" cy="216"/>
              </a:xfrm>
              <a:custGeom>
                <a:avLst/>
                <a:gdLst>
                  <a:gd name="T0" fmla="*/ 0 w 403"/>
                  <a:gd name="T1" fmla="*/ 259 h 430"/>
                  <a:gd name="T2" fmla="*/ 50 w 403"/>
                  <a:gd name="T3" fmla="*/ 215 h 430"/>
                  <a:gd name="T4" fmla="*/ 107 w 403"/>
                  <a:gd name="T5" fmla="*/ 155 h 430"/>
                  <a:gd name="T6" fmla="*/ 146 w 403"/>
                  <a:gd name="T7" fmla="*/ 104 h 430"/>
                  <a:gd name="T8" fmla="*/ 171 w 403"/>
                  <a:gd name="T9" fmla="*/ 57 h 430"/>
                  <a:gd name="T10" fmla="*/ 178 w 403"/>
                  <a:gd name="T11" fmla="*/ 0 h 430"/>
                  <a:gd name="T12" fmla="*/ 213 w 403"/>
                  <a:gd name="T13" fmla="*/ 87 h 430"/>
                  <a:gd name="T14" fmla="*/ 285 w 403"/>
                  <a:gd name="T15" fmla="*/ 188 h 430"/>
                  <a:gd name="T16" fmla="*/ 336 w 403"/>
                  <a:gd name="T17" fmla="*/ 258 h 430"/>
                  <a:gd name="T18" fmla="*/ 403 w 403"/>
                  <a:gd name="T19" fmla="*/ 309 h 430"/>
                  <a:gd name="T20" fmla="*/ 317 w 403"/>
                  <a:gd name="T21" fmla="*/ 333 h 430"/>
                  <a:gd name="T22" fmla="*/ 235 w 403"/>
                  <a:gd name="T23" fmla="*/ 366 h 430"/>
                  <a:gd name="T24" fmla="*/ 173 w 403"/>
                  <a:gd name="T25" fmla="*/ 397 h 430"/>
                  <a:gd name="T26" fmla="*/ 126 w 403"/>
                  <a:gd name="T27" fmla="*/ 430 h 430"/>
                  <a:gd name="T28" fmla="*/ 111 w 403"/>
                  <a:gd name="T29" fmla="*/ 410 h 430"/>
                  <a:gd name="T30" fmla="*/ 82 w 403"/>
                  <a:gd name="T31" fmla="*/ 363 h 430"/>
                  <a:gd name="T32" fmla="*/ 52 w 403"/>
                  <a:gd name="T33" fmla="*/ 313 h 430"/>
                  <a:gd name="T34" fmla="*/ 25 w 403"/>
                  <a:gd name="T35" fmla="*/ 279 h 430"/>
                  <a:gd name="T36" fmla="*/ 0 w 403"/>
                  <a:gd name="T37" fmla="*/ 25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3" h="430">
                    <a:moveTo>
                      <a:pt x="0" y="259"/>
                    </a:moveTo>
                    <a:lnTo>
                      <a:pt x="50" y="215"/>
                    </a:lnTo>
                    <a:lnTo>
                      <a:pt x="107" y="155"/>
                    </a:lnTo>
                    <a:lnTo>
                      <a:pt x="146" y="104"/>
                    </a:lnTo>
                    <a:lnTo>
                      <a:pt x="171" y="57"/>
                    </a:lnTo>
                    <a:lnTo>
                      <a:pt x="178" y="0"/>
                    </a:lnTo>
                    <a:lnTo>
                      <a:pt x="213" y="87"/>
                    </a:lnTo>
                    <a:lnTo>
                      <a:pt x="285" y="188"/>
                    </a:lnTo>
                    <a:lnTo>
                      <a:pt x="336" y="258"/>
                    </a:lnTo>
                    <a:lnTo>
                      <a:pt x="403" y="309"/>
                    </a:lnTo>
                    <a:lnTo>
                      <a:pt x="317" y="333"/>
                    </a:lnTo>
                    <a:lnTo>
                      <a:pt x="235" y="366"/>
                    </a:lnTo>
                    <a:lnTo>
                      <a:pt x="173" y="397"/>
                    </a:lnTo>
                    <a:lnTo>
                      <a:pt x="126" y="430"/>
                    </a:lnTo>
                    <a:lnTo>
                      <a:pt x="111" y="410"/>
                    </a:lnTo>
                    <a:lnTo>
                      <a:pt x="82" y="363"/>
                    </a:lnTo>
                    <a:lnTo>
                      <a:pt x="52" y="313"/>
                    </a:lnTo>
                    <a:lnTo>
                      <a:pt x="25" y="279"/>
                    </a:lnTo>
                    <a:lnTo>
                      <a:pt x="0" y="259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9603660A-9E95-5CFD-43D1-D59024481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2" y="1078"/>
              <a:ext cx="319" cy="459"/>
              <a:chOff x="7002" y="1078"/>
              <a:chExt cx="319" cy="459"/>
            </a:xfrm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FD5467FD-AF1C-BC5B-7C27-19F275633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7" y="1084"/>
                <a:ext cx="296" cy="433"/>
              </a:xfrm>
              <a:custGeom>
                <a:avLst/>
                <a:gdLst>
                  <a:gd name="T0" fmla="*/ 579 w 591"/>
                  <a:gd name="T1" fmla="*/ 645 h 866"/>
                  <a:gd name="T2" fmla="*/ 495 w 591"/>
                  <a:gd name="T3" fmla="*/ 598 h 866"/>
                  <a:gd name="T4" fmla="*/ 401 w 591"/>
                  <a:gd name="T5" fmla="*/ 524 h 866"/>
                  <a:gd name="T6" fmla="*/ 302 w 591"/>
                  <a:gd name="T7" fmla="*/ 447 h 866"/>
                  <a:gd name="T8" fmla="*/ 231 w 591"/>
                  <a:gd name="T9" fmla="*/ 359 h 866"/>
                  <a:gd name="T10" fmla="*/ 176 w 591"/>
                  <a:gd name="T11" fmla="*/ 274 h 866"/>
                  <a:gd name="T12" fmla="*/ 139 w 591"/>
                  <a:gd name="T13" fmla="*/ 190 h 866"/>
                  <a:gd name="T14" fmla="*/ 131 w 591"/>
                  <a:gd name="T15" fmla="*/ 188 h 866"/>
                  <a:gd name="T16" fmla="*/ 127 w 591"/>
                  <a:gd name="T17" fmla="*/ 106 h 866"/>
                  <a:gd name="T18" fmla="*/ 134 w 591"/>
                  <a:gd name="T19" fmla="*/ 51 h 866"/>
                  <a:gd name="T20" fmla="*/ 154 w 591"/>
                  <a:gd name="T21" fmla="*/ 0 h 866"/>
                  <a:gd name="T22" fmla="*/ 100 w 591"/>
                  <a:gd name="T23" fmla="*/ 2 h 866"/>
                  <a:gd name="T24" fmla="*/ 63 w 591"/>
                  <a:gd name="T25" fmla="*/ 17 h 866"/>
                  <a:gd name="T26" fmla="*/ 27 w 591"/>
                  <a:gd name="T27" fmla="*/ 57 h 866"/>
                  <a:gd name="T28" fmla="*/ 0 w 591"/>
                  <a:gd name="T29" fmla="*/ 123 h 866"/>
                  <a:gd name="T30" fmla="*/ 6 w 591"/>
                  <a:gd name="T31" fmla="*/ 212 h 866"/>
                  <a:gd name="T32" fmla="*/ 33 w 591"/>
                  <a:gd name="T33" fmla="*/ 292 h 866"/>
                  <a:gd name="T34" fmla="*/ 67 w 591"/>
                  <a:gd name="T35" fmla="*/ 376 h 866"/>
                  <a:gd name="T36" fmla="*/ 112 w 591"/>
                  <a:gd name="T37" fmla="*/ 470 h 866"/>
                  <a:gd name="T38" fmla="*/ 167 w 591"/>
                  <a:gd name="T39" fmla="*/ 559 h 866"/>
                  <a:gd name="T40" fmla="*/ 221 w 591"/>
                  <a:gd name="T41" fmla="*/ 643 h 866"/>
                  <a:gd name="T42" fmla="*/ 288 w 591"/>
                  <a:gd name="T43" fmla="*/ 737 h 866"/>
                  <a:gd name="T44" fmla="*/ 335 w 591"/>
                  <a:gd name="T45" fmla="*/ 812 h 866"/>
                  <a:gd name="T46" fmla="*/ 382 w 591"/>
                  <a:gd name="T47" fmla="*/ 866 h 866"/>
                  <a:gd name="T48" fmla="*/ 392 w 591"/>
                  <a:gd name="T49" fmla="*/ 776 h 866"/>
                  <a:gd name="T50" fmla="*/ 403 w 591"/>
                  <a:gd name="T51" fmla="*/ 665 h 866"/>
                  <a:gd name="T52" fmla="*/ 505 w 591"/>
                  <a:gd name="T53" fmla="*/ 661 h 866"/>
                  <a:gd name="T54" fmla="*/ 591 w 591"/>
                  <a:gd name="T55" fmla="*/ 653 h 866"/>
                  <a:gd name="T56" fmla="*/ 579 w 591"/>
                  <a:gd name="T57" fmla="*/ 64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91" h="866">
                    <a:moveTo>
                      <a:pt x="579" y="645"/>
                    </a:moveTo>
                    <a:lnTo>
                      <a:pt x="495" y="598"/>
                    </a:lnTo>
                    <a:lnTo>
                      <a:pt x="401" y="524"/>
                    </a:lnTo>
                    <a:lnTo>
                      <a:pt x="302" y="447"/>
                    </a:lnTo>
                    <a:lnTo>
                      <a:pt x="231" y="359"/>
                    </a:lnTo>
                    <a:lnTo>
                      <a:pt x="176" y="274"/>
                    </a:lnTo>
                    <a:lnTo>
                      <a:pt x="139" y="190"/>
                    </a:lnTo>
                    <a:lnTo>
                      <a:pt x="131" y="188"/>
                    </a:lnTo>
                    <a:lnTo>
                      <a:pt x="127" y="106"/>
                    </a:lnTo>
                    <a:lnTo>
                      <a:pt x="134" y="51"/>
                    </a:lnTo>
                    <a:lnTo>
                      <a:pt x="154" y="0"/>
                    </a:lnTo>
                    <a:lnTo>
                      <a:pt x="100" y="2"/>
                    </a:lnTo>
                    <a:lnTo>
                      <a:pt x="63" y="17"/>
                    </a:lnTo>
                    <a:lnTo>
                      <a:pt x="27" y="57"/>
                    </a:lnTo>
                    <a:lnTo>
                      <a:pt x="0" y="123"/>
                    </a:lnTo>
                    <a:lnTo>
                      <a:pt x="6" y="212"/>
                    </a:lnTo>
                    <a:lnTo>
                      <a:pt x="33" y="292"/>
                    </a:lnTo>
                    <a:lnTo>
                      <a:pt x="67" y="376"/>
                    </a:lnTo>
                    <a:lnTo>
                      <a:pt x="112" y="470"/>
                    </a:lnTo>
                    <a:lnTo>
                      <a:pt x="167" y="559"/>
                    </a:lnTo>
                    <a:lnTo>
                      <a:pt x="221" y="643"/>
                    </a:lnTo>
                    <a:lnTo>
                      <a:pt x="288" y="737"/>
                    </a:lnTo>
                    <a:lnTo>
                      <a:pt x="335" y="812"/>
                    </a:lnTo>
                    <a:lnTo>
                      <a:pt x="382" y="866"/>
                    </a:lnTo>
                    <a:lnTo>
                      <a:pt x="392" y="776"/>
                    </a:lnTo>
                    <a:lnTo>
                      <a:pt x="403" y="665"/>
                    </a:lnTo>
                    <a:lnTo>
                      <a:pt x="505" y="661"/>
                    </a:lnTo>
                    <a:lnTo>
                      <a:pt x="591" y="653"/>
                    </a:lnTo>
                    <a:lnTo>
                      <a:pt x="579" y="645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" name="Group 35">
                <a:extLst>
                  <a:ext uri="{FF2B5EF4-FFF2-40B4-BE49-F238E27FC236}">
                    <a16:creationId xmlns:a16="http://schemas.microsoft.com/office/drawing/2014/main" id="{C8C23D57-428B-6638-EF1B-0DDD139C29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2" y="1078"/>
                <a:ext cx="319" cy="459"/>
                <a:chOff x="7002" y="1078"/>
                <a:chExt cx="319" cy="459"/>
              </a:xfrm>
            </p:grpSpPr>
            <p:sp>
              <p:nvSpPr>
                <p:cNvPr id="17" name="Freeform 33">
                  <a:extLst>
                    <a:ext uri="{FF2B5EF4-FFF2-40B4-BE49-F238E27FC236}">
                      <a16:creationId xmlns:a16="http://schemas.microsoft.com/office/drawing/2014/main" id="{A0351FBF-2C74-DDED-C776-2A65042A1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2" y="1078"/>
                  <a:ext cx="319" cy="459"/>
                </a:xfrm>
                <a:custGeom>
                  <a:avLst/>
                  <a:gdLst>
                    <a:gd name="T0" fmla="*/ 598 w 638"/>
                    <a:gd name="T1" fmla="*/ 652 h 917"/>
                    <a:gd name="T2" fmla="*/ 494 w 638"/>
                    <a:gd name="T3" fmla="*/ 584 h 917"/>
                    <a:gd name="T4" fmla="*/ 403 w 638"/>
                    <a:gd name="T5" fmla="*/ 517 h 917"/>
                    <a:gd name="T6" fmla="*/ 326 w 638"/>
                    <a:gd name="T7" fmla="*/ 453 h 917"/>
                    <a:gd name="T8" fmla="*/ 258 w 638"/>
                    <a:gd name="T9" fmla="*/ 373 h 917"/>
                    <a:gd name="T10" fmla="*/ 192 w 638"/>
                    <a:gd name="T11" fmla="*/ 275 h 917"/>
                    <a:gd name="T12" fmla="*/ 154 w 638"/>
                    <a:gd name="T13" fmla="*/ 181 h 917"/>
                    <a:gd name="T14" fmla="*/ 148 w 638"/>
                    <a:gd name="T15" fmla="*/ 125 h 917"/>
                    <a:gd name="T16" fmla="*/ 148 w 638"/>
                    <a:gd name="T17" fmla="*/ 114 h 917"/>
                    <a:gd name="T18" fmla="*/ 151 w 638"/>
                    <a:gd name="T19" fmla="*/ 61 h 917"/>
                    <a:gd name="T20" fmla="*/ 178 w 638"/>
                    <a:gd name="T21" fmla="*/ 10 h 917"/>
                    <a:gd name="T22" fmla="*/ 158 w 638"/>
                    <a:gd name="T23" fmla="*/ 0 h 917"/>
                    <a:gd name="T24" fmla="*/ 107 w 638"/>
                    <a:gd name="T25" fmla="*/ 4 h 917"/>
                    <a:gd name="T26" fmla="*/ 70 w 638"/>
                    <a:gd name="T27" fmla="*/ 14 h 917"/>
                    <a:gd name="T28" fmla="*/ 37 w 638"/>
                    <a:gd name="T29" fmla="*/ 47 h 917"/>
                    <a:gd name="T30" fmla="*/ 13 w 638"/>
                    <a:gd name="T31" fmla="*/ 94 h 917"/>
                    <a:gd name="T32" fmla="*/ 0 w 638"/>
                    <a:gd name="T33" fmla="*/ 148 h 917"/>
                    <a:gd name="T34" fmla="*/ 0 w 638"/>
                    <a:gd name="T35" fmla="*/ 212 h 917"/>
                    <a:gd name="T36" fmla="*/ 24 w 638"/>
                    <a:gd name="T37" fmla="*/ 309 h 917"/>
                    <a:gd name="T38" fmla="*/ 64 w 638"/>
                    <a:gd name="T39" fmla="*/ 397 h 917"/>
                    <a:gd name="T40" fmla="*/ 128 w 638"/>
                    <a:gd name="T41" fmla="*/ 527 h 917"/>
                    <a:gd name="T42" fmla="*/ 192 w 638"/>
                    <a:gd name="T43" fmla="*/ 635 h 917"/>
                    <a:gd name="T44" fmla="*/ 275 w 638"/>
                    <a:gd name="T45" fmla="*/ 752 h 917"/>
                    <a:gd name="T46" fmla="*/ 333 w 638"/>
                    <a:gd name="T47" fmla="*/ 843 h 917"/>
                    <a:gd name="T48" fmla="*/ 396 w 638"/>
                    <a:gd name="T49" fmla="*/ 917 h 917"/>
                    <a:gd name="T50" fmla="*/ 380 w 638"/>
                    <a:gd name="T51" fmla="*/ 847 h 917"/>
                    <a:gd name="T52" fmla="*/ 336 w 638"/>
                    <a:gd name="T53" fmla="*/ 786 h 917"/>
                    <a:gd name="T54" fmla="*/ 276 w 638"/>
                    <a:gd name="T55" fmla="*/ 702 h 917"/>
                    <a:gd name="T56" fmla="*/ 212 w 638"/>
                    <a:gd name="T57" fmla="*/ 605 h 917"/>
                    <a:gd name="T58" fmla="*/ 145 w 638"/>
                    <a:gd name="T59" fmla="*/ 490 h 917"/>
                    <a:gd name="T60" fmla="*/ 84 w 638"/>
                    <a:gd name="T61" fmla="*/ 373 h 917"/>
                    <a:gd name="T62" fmla="*/ 51 w 638"/>
                    <a:gd name="T63" fmla="*/ 299 h 917"/>
                    <a:gd name="T64" fmla="*/ 34 w 638"/>
                    <a:gd name="T65" fmla="*/ 235 h 917"/>
                    <a:gd name="T66" fmla="*/ 24 w 638"/>
                    <a:gd name="T67" fmla="*/ 171 h 917"/>
                    <a:gd name="T68" fmla="*/ 34 w 638"/>
                    <a:gd name="T69" fmla="*/ 114 h 917"/>
                    <a:gd name="T70" fmla="*/ 54 w 638"/>
                    <a:gd name="T71" fmla="*/ 71 h 917"/>
                    <a:gd name="T72" fmla="*/ 90 w 638"/>
                    <a:gd name="T73" fmla="*/ 34 h 917"/>
                    <a:gd name="T74" fmla="*/ 124 w 638"/>
                    <a:gd name="T75" fmla="*/ 27 h 917"/>
                    <a:gd name="T76" fmla="*/ 145 w 638"/>
                    <a:gd name="T77" fmla="*/ 24 h 917"/>
                    <a:gd name="T78" fmla="*/ 128 w 638"/>
                    <a:gd name="T79" fmla="*/ 57 h 917"/>
                    <a:gd name="T80" fmla="*/ 124 w 638"/>
                    <a:gd name="T81" fmla="*/ 98 h 917"/>
                    <a:gd name="T82" fmla="*/ 118 w 638"/>
                    <a:gd name="T83" fmla="*/ 152 h 917"/>
                    <a:gd name="T84" fmla="*/ 131 w 638"/>
                    <a:gd name="T85" fmla="*/ 209 h 917"/>
                    <a:gd name="T86" fmla="*/ 174 w 638"/>
                    <a:gd name="T87" fmla="*/ 286 h 917"/>
                    <a:gd name="T88" fmla="*/ 202 w 638"/>
                    <a:gd name="T89" fmla="*/ 349 h 917"/>
                    <a:gd name="T90" fmla="*/ 242 w 638"/>
                    <a:gd name="T91" fmla="*/ 403 h 917"/>
                    <a:gd name="T92" fmla="*/ 292 w 638"/>
                    <a:gd name="T93" fmla="*/ 457 h 917"/>
                    <a:gd name="T94" fmla="*/ 343 w 638"/>
                    <a:gd name="T95" fmla="*/ 511 h 917"/>
                    <a:gd name="T96" fmla="*/ 417 w 638"/>
                    <a:gd name="T97" fmla="*/ 561 h 917"/>
                    <a:gd name="T98" fmla="*/ 484 w 638"/>
                    <a:gd name="T99" fmla="*/ 615 h 917"/>
                    <a:gd name="T100" fmla="*/ 558 w 638"/>
                    <a:gd name="T101" fmla="*/ 655 h 917"/>
                    <a:gd name="T102" fmla="*/ 584 w 638"/>
                    <a:gd name="T103" fmla="*/ 676 h 917"/>
                    <a:gd name="T104" fmla="*/ 638 w 638"/>
                    <a:gd name="T105" fmla="*/ 682 h 917"/>
                    <a:gd name="T106" fmla="*/ 598 w 638"/>
                    <a:gd name="T107" fmla="*/ 652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8" h="917">
                      <a:moveTo>
                        <a:pt x="598" y="652"/>
                      </a:moveTo>
                      <a:lnTo>
                        <a:pt x="494" y="584"/>
                      </a:lnTo>
                      <a:lnTo>
                        <a:pt x="403" y="517"/>
                      </a:lnTo>
                      <a:lnTo>
                        <a:pt x="326" y="453"/>
                      </a:lnTo>
                      <a:lnTo>
                        <a:pt x="258" y="373"/>
                      </a:lnTo>
                      <a:lnTo>
                        <a:pt x="192" y="275"/>
                      </a:lnTo>
                      <a:lnTo>
                        <a:pt x="154" y="181"/>
                      </a:lnTo>
                      <a:lnTo>
                        <a:pt x="148" y="125"/>
                      </a:lnTo>
                      <a:lnTo>
                        <a:pt x="148" y="114"/>
                      </a:lnTo>
                      <a:lnTo>
                        <a:pt x="151" y="61"/>
                      </a:lnTo>
                      <a:lnTo>
                        <a:pt x="178" y="10"/>
                      </a:lnTo>
                      <a:lnTo>
                        <a:pt x="158" y="0"/>
                      </a:lnTo>
                      <a:lnTo>
                        <a:pt x="107" y="4"/>
                      </a:lnTo>
                      <a:lnTo>
                        <a:pt x="70" y="14"/>
                      </a:lnTo>
                      <a:lnTo>
                        <a:pt x="37" y="47"/>
                      </a:lnTo>
                      <a:lnTo>
                        <a:pt x="13" y="94"/>
                      </a:lnTo>
                      <a:lnTo>
                        <a:pt x="0" y="148"/>
                      </a:lnTo>
                      <a:lnTo>
                        <a:pt x="0" y="212"/>
                      </a:lnTo>
                      <a:lnTo>
                        <a:pt x="24" y="309"/>
                      </a:lnTo>
                      <a:lnTo>
                        <a:pt x="64" y="397"/>
                      </a:lnTo>
                      <a:lnTo>
                        <a:pt x="128" y="527"/>
                      </a:lnTo>
                      <a:lnTo>
                        <a:pt x="192" y="635"/>
                      </a:lnTo>
                      <a:lnTo>
                        <a:pt x="275" y="752"/>
                      </a:lnTo>
                      <a:lnTo>
                        <a:pt x="333" y="843"/>
                      </a:lnTo>
                      <a:lnTo>
                        <a:pt x="396" y="917"/>
                      </a:lnTo>
                      <a:lnTo>
                        <a:pt x="380" y="847"/>
                      </a:lnTo>
                      <a:lnTo>
                        <a:pt x="336" y="786"/>
                      </a:lnTo>
                      <a:lnTo>
                        <a:pt x="276" y="702"/>
                      </a:lnTo>
                      <a:lnTo>
                        <a:pt x="212" y="605"/>
                      </a:lnTo>
                      <a:lnTo>
                        <a:pt x="145" y="490"/>
                      </a:lnTo>
                      <a:lnTo>
                        <a:pt x="84" y="373"/>
                      </a:lnTo>
                      <a:lnTo>
                        <a:pt x="51" y="299"/>
                      </a:lnTo>
                      <a:lnTo>
                        <a:pt x="34" y="235"/>
                      </a:lnTo>
                      <a:lnTo>
                        <a:pt x="24" y="171"/>
                      </a:lnTo>
                      <a:lnTo>
                        <a:pt x="34" y="114"/>
                      </a:lnTo>
                      <a:lnTo>
                        <a:pt x="54" y="71"/>
                      </a:lnTo>
                      <a:lnTo>
                        <a:pt x="90" y="34"/>
                      </a:lnTo>
                      <a:lnTo>
                        <a:pt x="124" y="27"/>
                      </a:lnTo>
                      <a:lnTo>
                        <a:pt x="145" y="24"/>
                      </a:lnTo>
                      <a:lnTo>
                        <a:pt x="128" y="57"/>
                      </a:lnTo>
                      <a:lnTo>
                        <a:pt x="124" y="98"/>
                      </a:lnTo>
                      <a:lnTo>
                        <a:pt x="118" y="152"/>
                      </a:lnTo>
                      <a:lnTo>
                        <a:pt x="131" y="209"/>
                      </a:lnTo>
                      <a:lnTo>
                        <a:pt x="174" y="286"/>
                      </a:lnTo>
                      <a:lnTo>
                        <a:pt x="202" y="349"/>
                      </a:lnTo>
                      <a:lnTo>
                        <a:pt x="242" y="403"/>
                      </a:lnTo>
                      <a:lnTo>
                        <a:pt x="292" y="457"/>
                      </a:lnTo>
                      <a:lnTo>
                        <a:pt x="343" y="511"/>
                      </a:lnTo>
                      <a:lnTo>
                        <a:pt x="417" y="561"/>
                      </a:lnTo>
                      <a:lnTo>
                        <a:pt x="484" y="615"/>
                      </a:lnTo>
                      <a:lnTo>
                        <a:pt x="558" y="655"/>
                      </a:lnTo>
                      <a:lnTo>
                        <a:pt x="584" y="676"/>
                      </a:lnTo>
                      <a:lnTo>
                        <a:pt x="638" y="682"/>
                      </a:lnTo>
                      <a:lnTo>
                        <a:pt x="598" y="652"/>
                      </a:lnTo>
                      <a:close/>
                    </a:path>
                  </a:pathLst>
                </a:custGeom>
                <a:solidFill>
                  <a:srgbClr val="99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34">
                  <a:extLst>
                    <a:ext uri="{FF2B5EF4-FFF2-40B4-BE49-F238E27FC236}">
                      <a16:creationId xmlns:a16="http://schemas.microsoft.com/office/drawing/2014/main" id="{332C13A8-01A5-ACD1-3729-C82D12611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2" y="1408"/>
                  <a:ext cx="126" cy="127"/>
                </a:xfrm>
                <a:custGeom>
                  <a:avLst/>
                  <a:gdLst>
                    <a:gd name="T0" fmla="*/ 209 w 252"/>
                    <a:gd name="T1" fmla="*/ 0 h 253"/>
                    <a:gd name="T2" fmla="*/ 68 w 252"/>
                    <a:gd name="T3" fmla="*/ 4 h 253"/>
                    <a:gd name="T4" fmla="*/ 21 w 252"/>
                    <a:gd name="T5" fmla="*/ 10 h 253"/>
                    <a:gd name="T6" fmla="*/ 8 w 252"/>
                    <a:gd name="T7" fmla="*/ 109 h 253"/>
                    <a:gd name="T8" fmla="*/ 0 w 252"/>
                    <a:gd name="T9" fmla="*/ 201 h 253"/>
                    <a:gd name="T10" fmla="*/ 14 w 252"/>
                    <a:gd name="T11" fmla="*/ 253 h 253"/>
                    <a:gd name="T12" fmla="*/ 27 w 252"/>
                    <a:gd name="T13" fmla="*/ 174 h 253"/>
                    <a:gd name="T14" fmla="*/ 38 w 252"/>
                    <a:gd name="T15" fmla="*/ 67 h 253"/>
                    <a:gd name="T16" fmla="*/ 45 w 252"/>
                    <a:gd name="T17" fmla="*/ 34 h 253"/>
                    <a:gd name="T18" fmla="*/ 135 w 252"/>
                    <a:gd name="T19" fmla="*/ 24 h 253"/>
                    <a:gd name="T20" fmla="*/ 252 w 252"/>
                    <a:gd name="T21" fmla="*/ 14 h 253"/>
                    <a:gd name="T22" fmla="*/ 209 w 252"/>
                    <a:gd name="T23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2" h="253">
                      <a:moveTo>
                        <a:pt x="209" y="0"/>
                      </a:moveTo>
                      <a:lnTo>
                        <a:pt x="68" y="4"/>
                      </a:lnTo>
                      <a:lnTo>
                        <a:pt x="21" y="10"/>
                      </a:lnTo>
                      <a:lnTo>
                        <a:pt x="8" y="109"/>
                      </a:lnTo>
                      <a:lnTo>
                        <a:pt x="0" y="201"/>
                      </a:lnTo>
                      <a:lnTo>
                        <a:pt x="14" y="253"/>
                      </a:lnTo>
                      <a:lnTo>
                        <a:pt x="27" y="174"/>
                      </a:lnTo>
                      <a:lnTo>
                        <a:pt x="38" y="67"/>
                      </a:lnTo>
                      <a:lnTo>
                        <a:pt x="45" y="34"/>
                      </a:lnTo>
                      <a:lnTo>
                        <a:pt x="135" y="24"/>
                      </a:lnTo>
                      <a:lnTo>
                        <a:pt x="252" y="14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99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39F962-BC6F-4476-A4FC-777E37995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BEC7-86FD-4F47-971C-401B3993964D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2675A8-91E6-4F15-A746-D6AB6496DFC5}"/>
              </a:ext>
            </a:extLst>
          </p:cNvPr>
          <p:cNvSpPr/>
          <p:nvPr/>
        </p:nvSpPr>
        <p:spPr>
          <a:xfrm>
            <a:off x="1847529" y="174269"/>
            <a:ext cx="78501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125"/>
              </a:spcAft>
              <a:defRPr/>
            </a:pPr>
            <a:r>
              <a:rPr lang="ru-RU" sz="2400" b="1" dirty="0">
                <a:solidFill>
                  <a:srgbClr val="122F4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Что имеет смыл стандартизовать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B6D6C-3BEA-41E5-A1C8-348CA7F0120C}"/>
              </a:ext>
            </a:extLst>
          </p:cNvPr>
          <p:cNvSpPr txBox="1"/>
          <p:nvPr/>
        </p:nvSpPr>
        <p:spPr>
          <a:xfrm>
            <a:off x="1631504" y="714799"/>
            <a:ext cx="10369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Все действия (процессы), которые могут быть улучшены, оптимизированы, сделаны еще раз с лучшим качеством.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Т.е., то, что может (должно) быть повторено другим работником с получением такого же результата.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Повторяющиеся алгоритмы действий, даже если сами эти действия/решения сугубо оригинальны.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250EA4-D2D2-4714-ADD9-D0440B8BDC9F}"/>
              </a:ext>
            </a:extLst>
          </p:cNvPr>
          <p:cNvSpPr/>
          <p:nvPr/>
        </p:nvSpPr>
        <p:spPr>
          <a:xfrm>
            <a:off x="1919537" y="2780929"/>
            <a:ext cx="78501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125"/>
              </a:spcAft>
              <a:defRPr/>
            </a:pPr>
            <a:r>
              <a:rPr lang="ru-RU" sz="2400" b="1" dirty="0">
                <a:solidFill>
                  <a:srgbClr val="122F4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Что нельзя (нет смысла) стандартизовать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C75C2-5820-47FB-9C6C-E32BC86223D1}"/>
              </a:ext>
            </a:extLst>
          </p:cNvPr>
          <p:cNvSpPr txBox="1"/>
          <p:nvPr/>
        </p:nvSpPr>
        <p:spPr>
          <a:xfrm flipH="1">
            <a:off x="1631504" y="3429000"/>
            <a:ext cx="102251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Действия, которые делаются один раз. Оригинальные решения, которые не будут повторены в том же виде.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Творческий подход, новые решения, озарения, изобретения.*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Содержательное наполнение конкретных проектов (механизмов, приборов, зданий, сооружений и т.д.), которые не могут быть (не планируются к повторению) повторены в том же виде, если они не будут являться образцом (стандартом) для их повторения.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r>
              <a:rPr lang="ru-RU" sz="2000" i="1" dirty="0"/>
              <a:t>* Но сам алгоритм нахождения новых решений (если он возможен к повторению) может превратиться в стандарт</a:t>
            </a:r>
            <a:endParaRPr lang="ru-RU" dirty="0"/>
          </a:p>
        </p:txBody>
      </p:sp>
      <p:pic>
        <p:nvPicPr>
          <p:cNvPr id="7" name="Google Shape;93;p2">
            <a:extLst>
              <a:ext uri="{FF2B5EF4-FFF2-40B4-BE49-F238E27FC236}">
                <a16:creationId xmlns:a16="http://schemas.microsoft.com/office/drawing/2014/main" id="{4F377CBC-AA77-DB45-EB66-E96E13D220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4;p2">
            <a:extLst>
              <a:ext uri="{FF2B5EF4-FFF2-40B4-BE49-F238E27FC236}">
                <a16:creationId xmlns:a16="http://schemas.microsoft.com/office/drawing/2014/main" id="{0FD2344B-BACF-DAA1-2A7B-9634BC2DEC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9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>
            <a:extLst>
              <a:ext uri="{FF2B5EF4-FFF2-40B4-BE49-F238E27FC236}">
                <a16:creationId xmlns:a16="http://schemas.microsoft.com/office/drawing/2014/main" id="{5DDB95EC-A040-4AEB-B9D7-62622B3D4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D218A-045C-4564-86CB-81E17B9F492C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EB359B4-9C83-4E6B-879F-7BB2B9C82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9736" y="116632"/>
            <a:ext cx="6762507" cy="714043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122F4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Основные опасности при внедрении:</a:t>
            </a:r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7F047EC3-138F-4911-B606-CB9393277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1346" y="695173"/>
            <a:ext cx="9938802" cy="5670469"/>
          </a:xfrm>
        </p:spPr>
        <p:txBody>
          <a:bodyPr>
            <a:normAutofit lnSpcReduction="10000"/>
          </a:bodyPr>
          <a:lstStyle/>
          <a:p>
            <a:pPr marL="628650" indent="-628650">
              <a:lnSpc>
                <a:spcPct val="80000"/>
              </a:lnSpc>
              <a:defRPr/>
            </a:pPr>
            <a:endParaRPr lang="ru-RU" altLang="ru-RU" sz="1700" dirty="0"/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/>
              <a:t>Попытка внедрения изменений системы процессного и проектного управления в компании, без четкого уяснения топ-менеджментом зачем это нужно на предприятии.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/>
              <a:t>Недостаточное участие топ-менеджмента компании в процессе внедрения.</a:t>
            </a:r>
            <a:endParaRPr lang="en-US" altLang="ru-RU" sz="2000" dirty="0"/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/>
              <a:t>Непонимание менеджментом компании границ и возможностей проектного и процессного управления. 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/>
              <a:t>Нежелание /неумение менеджмента работать с изменениями (включая преодоление инерции, сопротивления)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/>
              <a:t>Попытка внедрения изменений малой группой специалистов, без вовлечения критической массы сотрудников.</a:t>
            </a:r>
            <a:endParaRPr lang="en-US" altLang="ru-RU" sz="2000" dirty="0"/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/>
              <a:t>Оставление «на потом» совершенствование системы менеджмента на предприятии.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/>
              <a:t>«</a:t>
            </a:r>
            <a:r>
              <a:rPr lang="ru-RU" altLang="ru-RU" sz="2000" dirty="0" err="1"/>
              <a:t>Кусочное</a:t>
            </a:r>
            <a:r>
              <a:rPr lang="ru-RU" altLang="ru-RU" sz="2000" dirty="0"/>
              <a:t>» внедрение системных подходов, </a:t>
            </a:r>
            <a:r>
              <a:rPr lang="ru-RU" altLang="ru-RU" sz="2000" dirty="0" err="1"/>
              <a:t>субоптимизация</a:t>
            </a:r>
            <a:r>
              <a:rPr lang="ru-RU" altLang="ru-RU" sz="2000" dirty="0"/>
              <a:t>.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/>
              <a:t>Внедрение без соответствующего убеждения,  КПЭ и системы стимулирования.</a:t>
            </a:r>
          </a:p>
        </p:txBody>
      </p:sp>
      <p:grpSp>
        <p:nvGrpSpPr>
          <p:cNvPr id="46085" name="Group 4">
            <a:extLst>
              <a:ext uri="{FF2B5EF4-FFF2-40B4-BE49-F238E27FC236}">
                <a16:creationId xmlns:a16="http://schemas.microsoft.com/office/drawing/2014/main" id="{1545A62D-FC4F-4F5C-B384-B59E10836D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49768" y="5728076"/>
            <a:ext cx="1008063" cy="989013"/>
            <a:chOff x="4332" y="3430"/>
            <a:chExt cx="771" cy="757"/>
          </a:xfrm>
        </p:grpSpPr>
        <p:sp>
          <p:nvSpPr>
            <p:cNvPr id="46087" name="AutoShape 5">
              <a:extLst>
                <a:ext uri="{FF2B5EF4-FFF2-40B4-BE49-F238E27FC236}">
                  <a16:creationId xmlns:a16="http://schemas.microsoft.com/office/drawing/2014/main" id="{25B5CE35-E8BE-4E49-B451-65DC0A5CEA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32" y="3430"/>
              <a:ext cx="771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88" name="Group 6">
              <a:extLst>
                <a:ext uri="{FF2B5EF4-FFF2-40B4-BE49-F238E27FC236}">
                  <a16:creationId xmlns:a16="http://schemas.microsoft.com/office/drawing/2014/main" id="{1E58734F-BC21-4D65-A3F6-41146215F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572"/>
              <a:ext cx="322" cy="615"/>
              <a:chOff x="4332" y="3572"/>
              <a:chExt cx="322" cy="615"/>
            </a:xfrm>
          </p:grpSpPr>
          <p:sp>
            <p:nvSpPr>
              <p:cNvPr id="46096" name="Freeform 7">
                <a:extLst>
                  <a:ext uri="{FF2B5EF4-FFF2-40B4-BE49-F238E27FC236}">
                    <a16:creationId xmlns:a16="http://schemas.microsoft.com/office/drawing/2014/main" id="{38876B30-12AE-439C-92AA-55E76C14F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3777"/>
                <a:ext cx="322" cy="410"/>
              </a:xfrm>
              <a:custGeom>
                <a:avLst/>
                <a:gdLst>
                  <a:gd name="T0" fmla="*/ 0 w 1289"/>
                  <a:gd name="T1" fmla="*/ 0 h 1639"/>
                  <a:gd name="T2" fmla="*/ 0 w 1289"/>
                  <a:gd name="T3" fmla="*/ 0 h 1639"/>
                  <a:gd name="T4" fmla="*/ 0 w 1289"/>
                  <a:gd name="T5" fmla="*/ 0 h 1639"/>
                  <a:gd name="T6" fmla="*/ 0 w 1289"/>
                  <a:gd name="T7" fmla="*/ 0 h 1639"/>
                  <a:gd name="T8" fmla="*/ 0 w 1289"/>
                  <a:gd name="T9" fmla="*/ 0 h 1639"/>
                  <a:gd name="T10" fmla="*/ 0 w 1289"/>
                  <a:gd name="T11" fmla="*/ 0 h 1639"/>
                  <a:gd name="T12" fmla="*/ 0 w 1289"/>
                  <a:gd name="T13" fmla="*/ 0 h 1639"/>
                  <a:gd name="T14" fmla="*/ 0 w 1289"/>
                  <a:gd name="T15" fmla="*/ 0 h 1639"/>
                  <a:gd name="T16" fmla="*/ 0 w 1289"/>
                  <a:gd name="T17" fmla="*/ 0 h 1639"/>
                  <a:gd name="T18" fmla="*/ 0 w 1289"/>
                  <a:gd name="T19" fmla="*/ 0 h 1639"/>
                  <a:gd name="T20" fmla="*/ 0 w 1289"/>
                  <a:gd name="T21" fmla="*/ 0 h 1639"/>
                  <a:gd name="T22" fmla="*/ 0 w 1289"/>
                  <a:gd name="T23" fmla="*/ 0 h 1639"/>
                  <a:gd name="T24" fmla="*/ 0 w 1289"/>
                  <a:gd name="T25" fmla="*/ 0 h 1639"/>
                  <a:gd name="T26" fmla="*/ 0 w 1289"/>
                  <a:gd name="T27" fmla="*/ 0 h 1639"/>
                  <a:gd name="T28" fmla="*/ 0 w 1289"/>
                  <a:gd name="T29" fmla="*/ 0 h 1639"/>
                  <a:gd name="T30" fmla="*/ 0 w 1289"/>
                  <a:gd name="T31" fmla="*/ 0 h 1639"/>
                  <a:gd name="T32" fmla="*/ 0 w 1289"/>
                  <a:gd name="T33" fmla="*/ 0 h 1639"/>
                  <a:gd name="T34" fmla="*/ 0 w 1289"/>
                  <a:gd name="T35" fmla="*/ 0 h 1639"/>
                  <a:gd name="T36" fmla="*/ 0 w 1289"/>
                  <a:gd name="T37" fmla="*/ 0 h 1639"/>
                  <a:gd name="T38" fmla="*/ 0 w 1289"/>
                  <a:gd name="T39" fmla="*/ 0 h 1639"/>
                  <a:gd name="T40" fmla="*/ 0 w 1289"/>
                  <a:gd name="T41" fmla="*/ 0 h 1639"/>
                  <a:gd name="T42" fmla="*/ 0 w 1289"/>
                  <a:gd name="T43" fmla="*/ 0 h 1639"/>
                  <a:gd name="T44" fmla="*/ 0 w 1289"/>
                  <a:gd name="T45" fmla="*/ 0 h 1639"/>
                  <a:gd name="T46" fmla="*/ 0 w 1289"/>
                  <a:gd name="T47" fmla="*/ 0 h 1639"/>
                  <a:gd name="T48" fmla="*/ 0 w 1289"/>
                  <a:gd name="T49" fmla="*/ 0 h 1639"/>
                  <a:gd name="T50" fmla="*/ 0 w 1289"/>
                  <a:gd name="T51" fmla="*/ 0 h 1639"/>
                  <a:gd name="T52" fmla="*/ 0 w 1289"/>
                  <a:gd name="T53" fmla="*/ 0 h 1639"/>
                  <a:gd name="T54" fmla="*/ 0 w 1289"/>
                  <a:gd name="T55" fmla="*/ 0 h 1639"/>
                  <a:gd name="T56" fmla="*/ 0 w 1289"/>
                  <a:gd name="T57" fmla="*/ 0 h 1639"/>
                  <a:gd name="T58" fmla="*/ 0 w 1289"/>
                  <a:gd name="T59" fmla="*/ 0 h 1639"/>
                  <a:gd name="T60" fmla="*/ 0 w 1289"/>
                  <a:gd name="T61" fmla="*/ 0 h 1639"/>
                  <a:gd name="T62" fmla="*/ 0 w 1289"/>
                  <a:gd name="T63" fmla="*/ 0 h 1639"/>
                  <a:gd name="T64" fmla="*/ 0 w 1289"/>
                  <a:gd name="T65" fmla="*/ 0 h 1639"/>
                  <a:gd name="T66" fmla="*/ 0 w 1289"/>
                  <a:gd name="T67" fmla="*/ 0 h 1639"/>
                  <a:gd name="T68" fmla="*/ 0 w 1289"/>
                  <a:gd name="T69" fmla="*/ 0 h 1639"/>
                  <a:gd name="T70" fmla="*/ 0 w 1289"/>
                  <a:gd name="T71" fmla="*/ 0 h 1639"/>
                  <a:gd name="T72" fmla="*/ 0 w 1289"/>
                  <a:gd name="T73" fmla="*/ 0 h 1639"/>
                  <a:gd name="T74" fmla="*/ 0 w 1289"/>
                  <a:gd name="T75" fmla="*/ 0 h 1639"/>
                  <a:gd name="T76" fmla="*/ 0 w 1289"/>
                  <a:gd name="T77" fmla="*/ 0 h 1639"/>
                  <a:gd name="T78" fmla="*/ 0 w 1289"/>
                  <a:gd name="T79" fmla="*/ 0 h 1639"/>
                  <a:gd name="T80" fmla="*/ 0 w 1289"/>
                  <a:gd name="T81" fmla="*/ 0 h 1639"/>
                  <a:gd name="T82" fmla="*/ 0 w 1289"/>
                  <a:gd name="T83" fmla="*/ 0 h 1639"/>
                  <a:gd name="T84" fmla="*/ 0 w 1289"/>
                  <a:gd name="T85" fmla="*/ 0 h 1639"/>
                  <a:gd name="T86" fmla="*/ 0 w 1289"/>
                  <a:gd name="T87" fmla="*/ 0 h 16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89" h="1639">
                    <a:moveTo>
                      <a:pt x="741" y="560"/>
                    </a:moveTo>
                    <a:lnTo>
                      <a:pt x="724" y="0"/>
                    </a:lnTo>
                    <a:lnTo>
                      <a:pt x="648" y="12"/>
                    </a:lnTo>
                    <a:lnTo>
                      <a:pt x="502" y="50"/>
                    </a:lnTo>
                    <a:lnTo>
                      <a:pt x="414" y="95"/>
                    </a:lnTo>
                    <a:lnTo>
                      <a:pt x="385" y="162"/>
                    </a:lnTo>
                    <a:lnTo>
                      <a:pt x="436" y="308"/>
                    </a:lnTo>
                    <a:lnTo>
                      <a:pt x="440" y="350"/>
                    </a:lnTo>
                    <a:lnTo>
                      <a:pt x="339" y="400"/>
                    </a:lnTo>
                    <a:lnTo>
                      <a:pt x="252" y="463"/>
                    </a:lnTo>
                    <a:lnTo>
                      <a:pt x="184" y="534"/>
                    </a:lnTo>
                    <a:lnTo>
                      <a:pt x="96" y="626"/>
                    </a:lnTo>
                    <a:lnTo>
                      <a:pt x="38" y="727"/>
                    </a:lnTo>
                    <a:lnTo>
                      <a:pt x="9" y="848"/>
                    </a:lnTo>
                    <a:lnTo>
                      <a:pt x="0" y="948"/>
                    </a:lnTo>
                    <a:lnTo>
                      <a:pt x="0" y="1091"/>
                    </a:lnTo>
                    <a:lnTo>
                      <a:pt x="33" y="1237"/>
                    </a:lnTo>
                    <a:lnTo>
                      <a:pt x="88" y="1317"/>
                    </a:lnTo>
                    <a:lnTo>
                      <a:pt x="188" y="1417"/>
                    </a:lnTo>
                    <a:lnTo>
                      <a:pt x="314" y="1517"/>
                    </a:lnTo>
                    <a:lnTo>
                      <a:pt x="460" y="1588"/>
                    </a:lnTo>
                    <a:lnTo>
                      <a:pt x="641" y="1630"/>
                    </a:lnTo>
                    <a:lnTo>
                      <a:pt x="812" y="1639"/>
                    </a:lnTo>
                    <a:lnTo>
                      <a:pt x="912" y="1625"/>
                    </a:lnTo>
                    <a:lnTo>
                      <a:pt x="1000" y="1575"/>
                    </a:lnTo>
                    <a:lnTo>
                      <a:pt x="1101" y="1492"/>
                    </a:lnTo>
                    <a:lnTo>
                      <a:pt x="1155" y="1404"/>
                    </a:lnTo>
                    <a:lnTo>
                      <a:pt x="1239" y="1291"/>
                    </a:lnTo>
                    <a:lnTo>
                      <a:pt x="1269" y="1186"/>
                    </a:lnTo>
                    <a:lnTo>
                      <a:pt x="1289" y="1061"/>
                    </a:lnTo>
                    <a:lnTo>
                      <a:pt x="1277" y="936"/>
                    </a:lnTo>
                    <a:lnTo>
                      <a:pt x="1243" y="815"/>
                    </a:lnTo>
                    <a:lnTo>
                      <a:pt x="1181" y="689"/>
                    </a:lnTo>
                    <a:lnTo>
                      <a:pt x="1088" y="572"/>
                    </a:lnTo>
                    <a:lnTo>
                      <a:pt x="1013" y="496"/>
                    </a:lnTo>
                    <a:lnTo>
                      <a:pt x="929" y="459"/>
                    </a:lnTo>
                    <a:lnTo>
                      <a:pt x="817" y="413"/>
                    </a:lnTo>
                    <a:lnTo>
                      <a:pt x="736" y="396"/>
                    </a:lnTo>
                    <a:lnTo>
                      <a:pt x="736" y="446"/>
                    </a:lnTo>
                    <a:lnTo>
                      <a:pt x="824" y="472"/>
                    </a:lnTo>
                    <a:lnTo>
                      <a:pt x="900" y="488"/>
                    </a:lnTo>
                    <a:lnTo>
                      <a:pt x="967" y="526"/>
                    </a:lnTo>
                    <a:lnTo>
                      <a:pt x="1043" y="601"/>
                    </a:lnTo>
                    <a:lnTo>
                      <a:pt x="1101" y="684"/>
                    </a:lnTo>
                    <a:lnTo>
                      <a:pt x="1139" y="739"/>
                    </a:lnTo>
                    <a:lnTo>
                      <a:pt x="1181" y="815"/>
                    </a:lnTo>
                    <a:lnTo>
                      <a:pt x="1214" y="924"/>
                    </a:lnTo>
                    <a:lnTo>
                      <a:pt x="1231" y="1024"/>
                    </a:lnTo>
                    <a:lnTo>
                      <a:pt x="1231" y="1112"/>
                    </a:lnTo>
                    <a:lnTo>
                      <a:pt x="1205" y="1203"/>
                    </a:lnTo>
                    <a:lnTo>
                      <a:pt x="1176" y="1291"/>
                    </a:lnTo>
                    <a:lnTo>
                      <a:pt x="1117" y="1375"/>
                    </a:lnTo>
                    <a:lnTo>
                      <a:pt x="1063" y="1441"/>
                    </a:lnTo>
                    <a:lnTo>
                      <a:pt x="1005" y="1500"/>
                    </a:lnTo>
                    <a:lnTo>
                      <a:pt x="929" y="1537"/>
                    </a:lnTo>
                    <a:lnTo>
                      <a:pt x="867" y="1575"/>
                    </a:lnTo>
                    <a:lnTo>
                      <a:pt x="803" y="1588"/>
                    </a:lnTo>
                    <a:lnTo>
                      <a:pt x="700" y="1580"/>
                    </a:lnTo>
                    <a:lnTo>
                      <a:pt x="574" y="1563"/>
                    </a:lnTo>
                    <a:lnTo>
                      <a:pt x="452" y="1517"/>
                    </a:lnTo>
                    <a:lnTo>
                      <a:pt x="352" y="1467"/>
                    </a:lnTo>
                    <a:lnTo>
                      <a:pt x="260" y="1404"/>
                    </a:lnTo>
                    <a:lnTo>
                      <a:pt x="184" y="1337"/>
                    </a:lnTo>
                    <a:lnTo>
                      <a:pt x="134" y="1274"/>
                    </a:lnTo>
                    <a:lnTo>
                      <a:pt x="84" y="1199"/>
                    </a:lnTo>
                    <a:lnTo>
                      <a:pt x="62" y="1103"/>
                    </a:lnTo>
                    <a:lnTo>
                      <a:pt x="59" y="974"/>
                    </a:lnTo>
                    <a:lnTo>
                      <a:pt x="62" y="865"/>
                    </a:lnTo>
                    <a:lnTo>
                      <a:pt x="88" y="772"/>
                    </a:lnTo>
                    <a:lnTo>
                      <a:pt x="121" y="677"/>
                    </a:lnTo>
                    <a:lnTo>
                      <a:pt x="188" y="596"/>
                    </a:lnTo>
                    <a:lnTo>
                      <a:pt x="264" y="526"/>
                    </a:lnTo>
                    <a:lnTo>
                      <a:pt x="339" y="476"/>
                    </a:lnTo>
                    <a:lnTo>
                      <a:pt x="422" y="434"/>
                    </a:lnTo>
                    <a:lnTo>
                      <a:pt x="486" y="400"/>
                    </a:lnTo>
                    <a:lnTo>
                      <a:pt x="536" y="388"/>
                    </a:lnTo>
                    <a:lnTo>
                      <a:pt x="536" y="371"/>
                    </a:lnTo>
                    <a:lnTo>
                      <a:pt x="472" y="183"/>
                    </a:lnTo>
                    <a:lnTo>
                      <a:pt x="472" y="150"/>
                    </a:lnTo>
                    <a:lnTo>
                      <a:pt x="515" y="124"/>
                    </a:lnTo>
                    <a:lnTo>
                      <a:pt x="574" y="86"/>
                    </a:lnTo>
                    <a:lnTo>
                      <a:pt x="648" y="70"/>
                    </a:lnTo>
                    <a:lnTo>
                      <a:pt x="678" y="70"/>
                    </a:lnTo>
                    <a:lnTo>
                      <a:pt x="686" y="196"/>
                    </a:lnTo>
                    <a:lnTo>
                      <a:pt x="665" y="371"/>
                    </a:lnTo>
                    <a:lnTo>
                      <a:pt x="641" y="488"/>
                    </a:lnTo>
                    <a:lnTo>
                      <a:pt x="686" y="534"/>
                    </a:lnTo>
                    <a:lnTo>
                      <a:pt x="741" y="5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7" name="Freeform 8">
                <a:extLst>
                  <a:ext uri="{FF2B5EF4-FFF2-40B4-BE49-F238E27FC236}">
                    <a16:creationId xmlns:a16="http://schemas.microsoft.com/office/drawing/2014/main" id="{541BD3BF-6154-4B00-8068-01C9F7F2A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3677"/>
                <a:ext cx="51" cy="122"/>
              </a:xfrm>
              <a:custGeom>
                <a:avLst/>
                <a:gdLst>
                  <a:gd name="T0" fmla="*/ 0 w 205"/>
                  <a:gd name="T1" fmla="*/ 0 h 490"/>
                  <a:gd name="T2" fmla="*/ 0 w 205"/>
                  <a:gd name="T3" fmla="*/ 0 h 490"/>
                  <a:gd name="T4" fmla="*/ 0 w 205"/>
                  <a:gd name="T5" fmla="*/ 0 h 490"/>
                  <a:gd name="T6" fmla="*/ 0 w 205"/>
                  <a:gd name="T7" fmla="*/ 0 h 490"/>
                  <a:gd name="T8" fmla="*/ 0 w 205"/>
                  <a:gd name="T9" fmla="*/ 0 h 490"/>
                  <a:gd name="T10" fmla="*/ 0 w 205"/>
                  <a:gd name="T11" fmla="*/ 0 h 490"/>
                  <a:gd name="T12" fmla="*/ 0 w 205"/>
                  <a:gd name="T13" fmla="*/ 0 h 490"/>
                  <a:gd name="T14" fmla="*/ 0 w 205"/>
                  <a:gd name="T15" fmla="*/ 0 h 490"/>
                  <a:gd name="T16" fmla="*/ 0 w 205"/>
                  <a:gd name="T17" fmla="*/ 0 h 490"/>
                  <a:gd name="T18" fmla="*/ 0 w 205"/>
                  <a:gd name="T19" fmla="*/ 0 h 490"/>
                  <a:gd name="T20" fmla="*/ 0 w 205"/>
                  <a:gd name="T21" fmla="*/ 0 h 490"/>
                  <a:gd name="T22" fmla="*/ 0 w 205"/>
                  <a:gd name="T23" fmla="*/ 0 h 490"/>
                  <a:gd name="T24" fmla="*/ 0 w 205"/>
                  <a:gd name="T25" fmla="*/ 0 h 490"/>
                  <a:gd name="T26" fmla="*/ 0 w 205"/>
                  <a:gd name="T27" fmla="*/ 0 h 490"/>
                  <a:gd name="T28" fmla="*/ 0 w 205"/>
                  <a:gd name="T29" fmla="*/ 0 h 490"/>
                  <a:gd name="T30" fmla="*/ 0 w 205"/>
                  <a:gd name="T31" fmla="*/ 0 h 4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5" h="490">
                    <a:moveTo>
                      <a:pt x="188" y="415"/>
                    </a:moveTo>
                    <a:lnTo>
                      <a:pt x="188" y="343"/>
                    </a:lnTo>
                    <a:lnTo>
                      <a:pt x="167" y="231"/>
                    </a:lnTo>
                    <a:lnTo>
                      <a:pt x="126" y="164"/>
                    </a:lnTo>
                    <a:lnTo>
                      <a:pt x="67" y="38"/>
                    </a:lnTo>
                    <a:lnTo>
                      <a:pt x="42" y="0"/>
                    </a:lnTo>
                    <a:lnTo>
                      <a:pt x="0" y="26"/>
                    </a:lnTo>
                    <a:lnTo>
                      <a:pt x="0" y="55"/>
                    </a:lnTo>
                    <a:lnTo>
                      <a:pt x="30" y="105"/>
                    </a:lnTo>
                    <a:lnTo>
                      <a:pt x="75" y="205"/>
                    </a:lnTo>
                    <a:lnTo>
                      <a:pt x="113" y="281"/>
                    </a:lnTo>
                    <a:lnTo>
                      <a:pt x="117" y="352"/>
                    </a:lnTo>
                    <a:lnTo>
                      <a:pt x="130" y="465"/>
                    </a:lnTo>
                    <a:lnTo>
                      <a:pt x="167" y="490"/>
                    </a:lnTo>
                    <a:lnTo>
                      <a:pt x="205" y="457"/>
                    </a:lnTo>
                    <a:lnTo>
                      <a:pt x="188" y="4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8" name="Freeform 9">
                <a:extLst>
                  <a:ext uri="{FF2B5EF4-FFF2-40B4-BE49-F238E27FC236}">
                    <a16:creationId xmlns:a16="http://schemas.microsoft.com/office/drawing/2014/main" id="{7054416C-D9CF-44C2-8653-0E6C4C1F6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3679"/>
                <a:ext cx="55" cy="28"/>
              </a:xfrm>
              <a:custGeom>
                <a:avLst/>
                <a:gdLst>
                  <a:gd name="T0" fmla="*/ 0 w 222"/>
                  <a:gd name="T1" fmla="*/ 0 h 112"/>
                  <a:gd name="T2" fmla="*/ 0 w 222"/>
                  <a:gd name="T3" fmla="*/ 0 h 112"/>
                  <a:gd name="T4" fmla="*/ 0 w 222"/>
                  <a:gd name="T5" fmla="*/ 0 h 112"/>
                  <a:gd name="T6" fmla="*/ 0 w 222"/>
                  <a:gd name="T7" fmla="*/ 0 h 112"/>
                  <a:gd name="T8" fmla="*/ 0 w 222"/>
                  <a:gd name="T9" fmla="*/ 0 h 112"/>
                  <a:gd name="T10" fmla="*/ 0 w 222"/>
                  <a:gd name="T11" fmla="*/ 0 h 112"/>
                  <a:gd name="T12" fmla="*/ 0 w 222"/>
                  <a:gd name="T13" fmla="*/ 0 h 112"/>
                  <a:gd name="T14" fmla="*/ 0 w 222"/>
                  <a:gd name="T15" fmla="*/ 0 h 112"/>
                  <a:gd name="T16" fmla="*/ 0 w 222"/>
                  <a:gd name="T17" fmla="*/ 0 h 112"/>
                  <a:gd name="T18" fmla="*/ 0 w 222"/>
                  <a:gd name="T19" fmla="*/ 0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2" h="112">
                    <a:moveTo>
                      <a:pt x="222" y="104"/>
                    </a:moveTo>
                    <a:lnTo>
                      <a:pt x="208" y="75"/>
                    </a:lnTo>
                    <a:lnTo>
                      <a:pt x="138" y="29"/>
                    </a:lnTo>
                    <a:lnTo>
                      <a:pt x="62" y="0"/>
                    </a:lnTo>
                    <a:lnTo>
                      <a:pt x="20" y="0"/>
                    </a:lnTo>
                    <a:lnTo>
                      <a:pt x="0" y="25"/>
                    </a:lnTo>
                    <a:lnTo>
                      <a:pt x="12" y="62"/>
                    </a:lnTo>
                    <a:lnTo>
                      <a:pt x="83" y="87"/>
                    </a:lnTo>
                    <a:lnTo>
                      <a:pt x="184" y="112"/>
                    </a:lnTo>
                    <a:lnTo>
                      <a:pt x="22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9" name="Freeform 10">
                <a:extLst>
                  <a:ext uri="{FF2B5EF4-FFF2-40B4-BE49-F238E27FC236}">
                    <a16:creationId xmlns:a16="http://schemas.microsoft.com/office/drawing/2014/main" id="{129C98D6-CAE9-4474-BEF3-60C746424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3595"/>
                <a:ext cx="39" cy="51"/>
              </a:xfrm>
              <a:custGeom>
                <a:avLst/>
                <a:gdLst>
                  <a:gd name="T0" fmla="*/ 0 w 158"/>
                  <a:gd name="T1" fmla="*/ 0 h 205"/>
                  <a:gd name="T2" fmla="*/ 0 w 158"/>
                  <a:gd name="T3" fmla="*/ 0 h 205"/>
                  <a:gd name="T4" fmla="*/ 0 w 158"/>
                  <a:gd name="T5" fmla="*/ 0 h 205"/>
                  <a:gd name="T6" fmla="*/ 0 w 158"/>
                  <a:gd name="T7" fmla="*/ 0 h 205"/>
                  <a:gd name="T8" fmla="*/ 0 w 158"/>
                  <a:gd name="T9" fmla="*/ 0 h 205"/>
                  <a:gd name="T10" fmla="*/ 0 w 158"/>
                  <a:gd name="T11" fmla="*/ 0 h 205"/>
                  <a:gd name="T12" fmla="*/ 0 w 158"/>
                  <a:gd name="T13" fmla="*/ 0 h 205"/>
                  <a:gd name="T14" fmla="*/ 0 w 158"/>
                  <a:gd name="T15" fmla="*/ 0 h 205"/>
                  <a:gd name="T16" fmla="*/ 0 w 158"/>
                  <a:gd name="T17" fmla="*/ 0 h 205"/>
                  <a:gd name="T18" fmla="*/ 0 w 158"/>
                  <a:gd name="T19" fmla="*/ 0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8" h="205">
                    <a:moveTo>
                      <a:pt x="150" y="0"/>
                    </a:moveTo>
                    <a:lnTo>
                      <a:pt x="158" y="29"/>
                    </a:lnTo>
                    <a:lnTo>
                      <a:pt x="113" y="129"/>
                    </a:lnTo>
                    <a:lnTo>
                      <a:pt x="76" y="179"/>
                    </a:lnTo>
                    <a:lnTo>
                      <a:pt x="47" y="205"/>
                    </a:lnTo>
                    <a:lnTo>
                      <a:pt x="14" y="205"/>
                    </a:lnTo>
                    <a:lnTo>
                      <a:pt x="0" y="179"/>
                    </a:lnTo>
                    <a:lnTo>
                      <a:pt x="9" y="142"/>
                    </a:lnTo>
                    <a:lnTo>
                      <a:pt x="97" y="5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0" name="Freeform 11">
                <a:extLst>
                  <a:ext uri="{FF2B5EF4-FFF2-40B4-BE49-F238E27FC236}">
                    <a16:creationId xmlns:a16="http://schemas.microsoft.com/office/drawing/2014/main" id="{DA6D9D49-ED8A-4AF0-B8AD-C6A62E7E4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3572"/>
                <a:ext cx="21" cy="58"/>
              </a:xfrm>
              <a:custGeom>
                <a:avLst/>
                <a:gdLst>
                  <a:gd name="T0" fmla="*/ 0 w 83"/>
                  <a:gd name="T1" fmla="*/ 0 h 228"/>
                  <a:gd name="T2" fmla="*/ 0 w 83"/>
                  <a:gd name="T3" fmla="*/ 0 h 228"/>
                  <a:gd name="T4" fmla="*/ 0 w 83"/>
                  <a:gd name="T5" fmla="*/ 0 h 228"/>
                  <a:gd name="T6" fmla="*/ 0 w 83"/>
                  <a:gd name="T7" fmla="*/ 0 h 228"/>
                  <a:gd name="T8" fmla="*/ 0 w 83"/>
                  <a:gd name="T9" fmla="*/ 0 h 228"/>
                  <a:gd name="T10" fmla="*/ 0 w 83"/>
                  <a:gd name="T11" fmla="*/ 0 h 228"/>
                  <a:gd name="T12" fmla="*/ 0 w 83"/>
                  <a:gd name="T13" fmla="*/ 0 h 228"/>
                  <a:gd name="T14" fmla="*/ 0 w 83"/>
                  <a:gd name="T15" fmla="*/ 0 h 228"/>
                  <a:gd name="T16" fmla="*/ 0 w 83"/>
                  <a:gd name="T17" fmla="*/ 0 h 228"/>
                  <a:gd name="T18" fmla="*/ 0 w 83"/>
                  <a:gd name="T19" fmla="*/ 0 h 2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3" h="228">
                    <a:moveTo>
                      <a:pt x="12" y="0"/>
                    </a:moveTo>
                    <a:lnTo>
                      <a:pt x="50" y="67"/>
                    </a:lnTo>
                    <a:lnTo>
                      <a:pt x="71" y="142"/>
                    </a:lnTo>
                    <a:lnTo>
                      <a:pt x="83" y="199"/>
                    </a:lnTo>
                    <a:lnTo>
                      <a:pt x="62" y="228"/>
                    </a:lnTo>
                    <a:lnTo>
                      <a:pt x="33" y="228"/>
                    </a:lnTo>
                    <a:lnTo>
                      <a:pt x="21" y="204"/>
                    </a:lnTo>
                    <a:lnTo>
                      <a:pt x="0" y="154"/>
                    </a:lnTo>
                    <a:lnTo>
                      <a:pt x="0" y="7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1" name="Freeform 12">
                <a:extLst>
                  <a:ext uri="{FF2B5EF4-FFF2-40B4-BE49-F238E27FC236}">
                    <a16:creationId xmlns:a16="http://schemas.microsoft.com/office/drawing/2014/main" id="{B618E4A7-95C6-4213-BE63-AEE54A9F7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3619"/>
                <a:ext cx="56" cy="29"/>
              </a:xfrm>
              <a:custGeom>
                <a:avLst/>
                <a:gdLst>
                  <a:gd name="T0" fmla="*/ 0 w 226"/>
                  <a:gd name="T1" fmla="*/ 0 h 113"/>
                  <a:gd name="T2" fmla="*/ 0 w 226"/>
                  <a:gd name="T3" fmla="*/ 0 h 113"/>
                  <a:gd name="T4" fmla="*/ 0 w 226"/>
                  <a:gd name="T5" fmla="*/ 0 h 113"/>
                  <a:gd name="T6" fmla="*/ 0 w 226"/>
                  <a:gd name="T7" fmla="*/ 0 h 113"/>
                  <a:gd name="T8" fmla="*/ 0 w 226"/>
                  <a:gd name="T9" fmla="*/ 0 h 113"/>
                  <a:gd name="T10" fmla="*/ 0 w 226"/>
                  <a:gd name="T11" fmla="*/ 0 h 113"/>
                  <a:gd name="T12" fmla="*/ 0 w 226"/>
                  <a:gd name="T13" fmla="*/ 0 h 113"/>
                  <a:gd name="T14" fmla="*/ 0 w 226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6" h="113">
                    <a:moveTo>
                      <a:pt x="0" y="0"/>
                    </a:moveTo>
                    <a:lnTo>
                      <a:pt x="108" y="13"/>
                    </a:lnTo>
                    <a:lnTo>
                      <a:pt x="188" y="34"/>
                    </a:lnTo>
                    <a:lnTo>
                      <a:pt x="226" y="63"/>
                    </a:lnTo>
                    <a:lnTo>
                      <a:pt x="212" y="101"/>
                    </a:lnTo>
                    <a:lnTo>
                      <a:pt x="188" y="113"/>
                    </a:lnTo>
                    <a:lnTo>
                      <a:pt x="12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2" name="Freeform 13">
                <a:extLst>
                  <a:ext uri="{FF2B5EF4-FFF2-40B4-BE49-F238E27FC236}">
                    <a16:creationId xmlns:a16="http://schemas.microsoft.com/office/drawing/2014/main" id="{F00ABB10-2921-47BA-917B-C192576F7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3667"/>
                <a:ext cx="63" cy="44"/>
              </a:xfrm>
              <a:custGeom>
                <a:avLst/>
                <a:gdLst>
                  <a:gd name="T0" fmla="*/ 0 w 250"/>
                  <a:gd name="T1" fmla="*/ 0 h 174"/>
                  <a:gd name="T2" fmla="*/ 0 w 250"/>
                  <a:gd name="T3" fmla="*/ 0 h 174"/>
                  <a:gd name="T4" fmla="*/ 0 w 250"/>
                  <a:gd name="T5" fmla="*/ 0 h 174"/>
                  <a:gd name="T6" fmla="*/ 0 w 250"/>
                  <a:gd name="T7" fmla="*/ 0 h 174"/>
                  <a:gd name="T8" fmla="*/ 0 w 250"/>
                  <a:gd name="T9" fmla="*/ 0 h 174"/>
                  <a:gd name="T10" fmla="*/ 0 w 250"/>
                  <a:gd name="T11" fmla="*/ 0 h 174"/>
                  <a:gd name="T12" fmla="*/ 0 w 250"/>
                  <a:gd name="T13" fmla="*/ 0 h 174"/>
                  <a:gd name="T14" fmla="*/ 0 w 250"/>
                  <a:gd name="T15" fmla="*/ 0 h 174"/>
                  <a:gd name="T16" fmla="*/ 0 w 250"/>
                  <a:gd name="T17" fmla="*/ 0 h 174"/>
                  <a:gd name="T18" fmla="*/ 0 w 250"/>
                  <a:gd name="T19" fmla="*/ 0 h 174"/>
                  <a:gd name="T20" fmla="*/ 0 w 250"/>
                  <a:gd name="T21" fmla="*/ 0 h 174"/>
                  <a:gd name="T22" fmla="*/ 0 w 250"/>
                  <a:gd name="T23" fmla="*/ 0 h 174"/>
                  <a:gd name="T24" fmla="*/ 0 w 250"/>
                  <a:gd name="T25" fmla="*/ 0 h 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0" h="174">
                    <a:moveTo>
                      <a:pt x="14" y="124"/>
                    </a:moveTo>
                    <a:lnTo>
                      <a:pt x="64" y="69"/>
                    </a:lnTo>
                    <a:lnTo>
                      <a:pt x="143" y="20"/>
                    </a:lnTo>
                    <a:lnTo>
                      <a:pt x="214" y="0"/>
                    </a:lnTo>
                    <a:lnTo>
                      <a:pt x="243" y="0"/>
                    </a:lnTo>
                    <a:lnTo>
                      <a:pt x="250" y="36"/>
                    </a:lnTo>
                    <a:lnTo>
                      <a:pt x="230" y="62"/>
                    </a:lnTo>
                    <a:lnTo>
                      <a:pt x="176" y="74"/>
                    </a:lnTo>
                    <a:lnTo>
                      <a:pt x="126" y="74"/>
                    </a:lnTo>
                    <a:lnTo>
                      <a:pt x="67" y="111"/>
                    </a:lnTo>
                    <a:lnTo>
                      <a:pt x="17" y="157"/>
                    </a:lnTo>
                    <a:lnTo>
                      <a:pt x="0" y="174"/>
                    </a:lnTo>
                    <a:lnTo>
                      <a:pt x="14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3" name="Freeform 14">
                <a:extLst>
                  <a:ext uri="{FF2B5EF4-FFF2-40B4-BE49-F238E27FC236}">
                    <a16:creationId xmlns:a16="http://schemas.microsoft.com/office/drawing/2014/main" id="{19AE2599-9A39-4870-91AF-A01E1C4A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3705"/>
                <a:ext cx="17" cy="31"/>
              </a:xfrm>
              <a:custGeom>
                <a:avLst/>
                <a:gdLst>
                  <a:gd name="T0" fmla="*/ 0 w 66"/>
                  <a:gd name="T1" fmla="*/ 0 h 126"/>
                  <a:gd name="T2" fmla="*/ 0 w 66"/>
                  <a:gd name="T3" fmla="*/ 0 h 126"/>
                  <a:gd name="T4" fmla="*/ 0 w 66"/>
                  <a:gd name="T5" fmla="*/ 0 h 126"/>
                  <a:gd name="T6" fmla="*/ 0 w 66"/>
                  <a:gd name="T7" fmla="*/ 0 h 126"/>
                  <a:gd name="T8" fmla="*/ 0 w 66"/>
                  <a:gd name="T9" fmla="*/ 0 h 126"/>
                  <a:gd name="T10" fmla="*/ 0 w 66"/>
                  <a:gd name="T11" fmla="*/ 0 h 126"/>
                  <a:gd name="T12" fmla="*/ 0 w 66"/>
                  <a:gd name="T13" fmla="*/ 0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26">
                    <a:moveTo>
                      <a:pt x="31" y="126"/>
                    </a:moveTo>
                    <a:lnTo>
                      <a:pt x="0" y="72"/>
                    </a:lnTo>
                    <a:lnTo>
                      <a:pt x="0" y="22"/>
                    </a:lnTo>
                    <a:lnTo>
                      <a:pt x="37" y="0"/>
                    </a:lnTo>
                    <a:lnTo>
                      <a:pt x="66" y="26"/>
                    </a:lnTo>
                    <a:lnTo>
                      <a:pt x="49" y="76"/>
                    </a:lnTo>
                    <a:lnTo>
                      <a:pt x="31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89" name="Group 15">
              <a:extLst>
                <a:ext uri="{FF2B5EF4-FFF2-40B4-BE49-F238E27FC236}">
                  <a16:creationId xmlns:a16="http://schemas.microsoft.com/office/drawing/2014/main" id="{486EE5AE-EBA3-45D6-A254-947EB09133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0" y="3430"/>
              <a:ext cx="393" cy="747"/>
              <a:chOff x="4710" y="3430"/>
              <a:chExt cx="393" cy="747"/>
            </a:xfrm>
          </p:grpSpPr>
          <p:sp>
            <p:nvSpPr>
              <p:cNvPr id="46090" name="Freeform 16">
                <a:extLst>
                  <a:ext uri="{FF2B5EF4-FFF2-40B4-BE49-F238E27FC236}">
                    <a16:creationId xmlns:a16="http://schemas.microsoft.com/office/drawing/2014/main" id="{87CE5936-18D0-4AA3-A3EF-278F3FA52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" y="3659"/>
                <a:ext cx="154" cy="254"/>
              </a:xfrm>
              <a:custGeom>
                <a:avLst/>
                <a:gdLst>
                  <a:gd name="T0" fmla="*/ 0 w 615"/>
                  <a:gd name="T1" fmla="*/ 0 h 1016"/>
                  <a:gd name="T2" fmla="*/ 0 w 615"/>
                  <a:gd name="T3" fmla="*/ 0 h 1016"/>
                  <a:gd name="T4" fmla="*/ 0 w 615"/>
                  <a:gd name="T5" fmla="*/ 0 h 1016"/>
                  <a:gd name="T6" fmla="*/ 0 w 615"/>
                  <a:gd name="T7" fmla="*/ 0 h 1016"/>
                  <a:gd name="T8" fmla="*/ 0 w 615"/>
                  <a:gd name="T9" fmla="*/ 0 h 1016"/>
                  <a:gd name="T10" fmla="*/ 0 w 615"/>
                  <a:gd name="T11" fmla="*/ 0 h 1016"/>
                  <a:gd name="T12" fmla="*/ 0 w 615"/>
                  <a:gd name="T13" fmla="*/ 0 h 1016"/>
                  <a:gd name="T14" fmla="*/ 0 w 615"/>
                  <a:gd name="T15" fmla="*/ 0 h 1016"/>
                  <a:gd name="T16" fmla="*/ 0 w 615"/>
                  <a:gd name="T17" fmla="*/ 0 h 1016"/>
                  <a:gd name="T18" fmla="*/ 0 w 615"/>
                  <a:gd name="T19" fmla="*/ 0 h 1016"/>
                  <a:gd name="T20" fmla="*/ 0 w 615"/>
                  <a:gd name="T21" fmla="*/ 0 h 1016"/>
                  <a:gd name="T22" fmla="*/ 0 w 615"/>
                  <a:gd name="T23" fmla="*/ 0 h 1016"/>
                  <a:gd name="T24" fmla="*/ 0 w 615"/>
                  <a:gd name="T25" fmla="*/ 0 h 1016"/>
                  <a:gd name="T26" fmla="*/ 0 w 615"/>
                  <a:gd name="T27" fmla="*/ 0 h 1016"/>
                  <a:gd name="T28" fmla="*/ 0 w 615"/>
                  <a:gd name="T29" fmla="*/ 0 h 1016"/>
                  <a:gd name="T30" fmla="*/ 0 w 615"/>
                  <a:gd name="T31" fmla="*/ 0 h 1016"/>
                  <a:gd name="T32" fmla="*/ 0 w 615"/>
                  <a:gd name="T33" fmla="*/ 0 h 1016"/>
                  <a:gd name="T34" fmla="*/ 0 w 615"/>
                  <a:gd name="T35" fmla="*/ 0 h 1016"/>
                  <a:gd name="T36" fmla="*/ 0 w 615"/>
                  <a:gd name="T37" fmla="*/ 0 h 1016"/>
                  <a:gd name="T38" fmla="*/ 0 w 615"/>
                  <a:gd name="T39" fmla="*/ 0 h 1016"/>
                  <a:gd name="T40" fmla="*/ 0 w 615"/>
                  <a:gd name="T41" fmla="*/ 0 h 1016"/>
                  <a:gd name="T42" fmla="*/ 0 w 615"/>
                  <a:gd name="T43" fmla="*/ 0 h 1016"/>
                  <a:gd name="T44" fmla="*/ 0 w 615"/>
                  <a:gd name="T45" fmla="*/ 0 h 1016"/>
                  <a:gd name="T46" fmla="*/ 0 w 615"/>
                  <a:gd name="T47" fmla="*/ 0 h 1016"/>
                  <a:gd name="T48" fmla="*/ 0 w 615"/>
                  <a:gd name="T49" fmla="*/ 0 h 1016"/>
                  <a:gd name="T50" fmla="*/ 0 w 615"/>
                  <a:gd name="T51" fmla="*/ 0 h 1016"/>
                  <a:gd name="T52" fmla="*/ 0 w 615"/>
                  <a:gd name="T53" fmla="*/ 0 h 1016"/>
                  <a:gd name="T54" fmla="*/ 0 w 615"/>
                  <a:gd name="T55" fmla="*/ 0 h 1016"/>
                  <a:gd name="T56" fmla="*/ 0 w 615"/>
                  <a:gd name="T57" fmla="*/ 0 h 1016"/>
                  <a:gd name="T58" fmla="*/ 0 w 615"/>
                  <a:gd name="T59" fmla="*/ 0 h 1016"/>
                  <a:gd name="T60" fmla="*/ 0 w 615"/>
                  <a:gd name="T61" fmla="*/ 0 h 1016"/>
                  <a:gd name="T62" fmla="*/ 0 w 615"/>
                  <a:gd name="T63" fmla="*/ 0 h 1016"/>
                  <a:gd name="T64" fmla="*/ 0 w 615"/>
                  <a:gd name="T65" fmla="*/ 0 h 1016"/>
                  <a:gd name="T66" fmla="*/ 0 w 615"/>
                  <a:gd name="T67" fmla="*/ 0 h 1016"/>
                  <a:gd name="T68" fmla="*/ 0 w 615"/>
                  <a:gd name="T69" fmla="*/ 0 h 1016"/>
                  <a:gd name="T70" fmla="*/ 0 w 615"/>
                  <a:gd name="T71" fmla="*/ 0 h 1016"/>
                  <a:gd name="T72" fmla="*/ 0 w 615"/>
                  <a:gd name="T73" fmla="*/ 0 h 1016"/>
                  <a:gd name="T74" fmla="*/ 0 w 615"/>
                  <a:gd name="T75" fmla="*/ 0 h 1016"/>
                  <a:gd name="T76" fmla="*/ 0 w 615"/>
                  <a:gd name="T77" fmla="*/ 0 h 1016"/>
                  <a:gd name="T78" fmla="*/ 0 w 615"/>
                  <a:gd name="T79" fmla="*/ 0 h 10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15" h="1016">
                    <a:moveTo>
                      <a:pt x="326" y="151"/>
                    </a:moveTo>
                    <a:lnTo>
                      <a:pt x="389" y="87"/>
                    </a:lnTo>
                    <a:lnTo>
                      <a:pt x="477" y="25"/>
                    </a:lnTo>
                    <a:lnTo>
                      <a:pt x="539" y="0"/>
                    </a:lnTo>
                    <a:lnTo>
                      <a:pt x="615" y="4"/>
                    </a:lnTo>
                    <a:lnTo>
                      <a:pt x="615" y="63"/>
                    </a:lnTo>
                    <a:lnTo>
                      <a:pt x="577" y="113"/>
                    </a:lnTo>
                    <a:lnTo>
                      <a:pt x="506" y="151"/>
                    </a:lnTo>
                    <a:lnTo>
                      <a:pt x="331" y="230"/>
                    </a:lnTo>
                    <a:lnTo>
                      <a:pt x="162" y="327"/>
                    </a:lnTo>
                    <a:lnTo>
                      <a:pt x="91" y="351"/>
                    </a:lnTo>
                    <a:lnTo>
                      <a:pt x="67" y="389"/>
                    </a:lnTo>
                    <a:lnTo>
                      <a:pt x="91" y="427"/>
                    </a:lnTo>
                    <a:lnTo>
                      <a:pt x="238" y="568"/>
                    </a:lnTo>
                    <a:lnTo>
                      <a:pt x="305" y="615"/>
                    </a:lnTo>
                    <a:lnTo>
                      <a:pt x="405" y="694"/>
                    </a:lnTo>
                    <a:lnTo>
                      <a:pt x="506" y="770"/>
                    </a:lnTo>
                    <a:lnTo>
                      <a:pt x="501" y="808"/>
                    </a:lnTo>
                    <a:lnTo>
                      <a:pt x="426" y="820"/>
                    </a:lnTo>
                    <a:lnTo>
                      <a:pt x="313" y="820"/>
                    </a:lnTo>
                    <a:lnTo>
                      <a:pt x="243" y="858"/>
                    </a:lnTo>
                    <a:lnTo>
                      <a:pt x="217" y="954"/>
                    </a:lnTo>
                    <a:lnTo>
                      <a:pt x="217" y="1004"/>
                    </a:lnTo>
                    <a:lnTo>
                      <a:pt x="188" y="1016"/>
                    </a:lnTo>
                    <a:lnTo>
                      <a:pt x="141" y="971"/>
                    </a:lnTo>
                    <a:lnTo>
                      <a:pt x="150" y="891"/>
                    </a:lnTo>
                    <a:lnTo>
                      <a:pt x="191" y="832"/>
                    </a:lnTo>
                    <a:lnTo>
                      <a:pt x="276" y="782"/>
                    </a:lnTo>
                    <a:lnTo>
                      <a:pt x="367" y="757"/>
                    </a:lnTo>
                    <a:lnTo>
                      <a:pt x="376" y="732"/>
                    </a:lnTo>
                    <a:lnTo>
                      <a:pt x="331" y="682"/>
                    </a:lnTo>
                    <a:lnTo>
                      <a:pt x="138" y="556"/>
                    </a:lnTo>
                    <a:lnTo>
                      <a:pt x="79" y="506"/>
                    </a:lnTo>
                    <a:lnTo>
                      <a:pt x="24" y="439"/>
                    </a:lnTo>
                    <a:lnTo>
                      <a:pt x="0" y="363"/>
                    </a:lnTo>
                    <a:lnTo>
                      <a:pt x="16" y="318"/>
                    </a:lnTo>
                    <a:lnTo>
                      <a:pt x="112" y="289"/>
                    </a:lnTo>
                    <a:lnTo>
                      <a:pt x="229" y="239"/>
                    </a:lnTo>
                    <a:lnTo>
                      <a:pt x="305" y="188"/>
                    </a:lnTo>
                    <a:lnTo>
                      <a:pt x="326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1" name="Freeform 17">
                <a:extLst>
                  <a:ext uri="{FF2B5EF4-FFF2-40B4-BE49-F238E27FC236}">
                    <a16:creationId xmlns:a16="http://schemas.microsoft.com/office/drawing/2014/main" id="{9150C564-8FEE-4115-8E1B-45F358263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3648"/>
                <a:ext cx="107" cy="243"/>
              </a:xfrm>
              <a:custGeom>
                <a:avLst/>
                <a:gdLst>
                  <a:gd name="T0" fmla="*/ 0 w 428"/>
                  <a:gd name="T1" fmla="*/ 0 h 974"/>
                  <a:gd name="T2" fmla="*/ 0 w 428"/>
                  <a:gd name="T3" fmla="*/ 0 h 974"/>
                  <a:gd name="T4" fmla="*/ 0 w 428"/>
                  <a:gd name="T5" fmla="*/ 0 h 974"/>
                  <a:gd name="T6" fmla="*/ 0 w 428"/>
                  <a:gd name="T7" fmla="*/ 0 h 974"/>
                  <a:gd name="T8" fmla="*/ 0 w 428"/>
                  <a:gd name="T9" fmla="*/ 0 h 974"/>
                  <a:gd name="T10" fmla="*/ 0 w 428"/>
                  <a:gd name="T11" fmla="*/ 0 h 974"/>
                  <a:gd name="T12" fmla="*/ 0 w 428"/>
                  <a:gd name="T13" fmla="*/ 0 h 974"/>
                  <a:gd name="T14" fmla="*/ 0 w 428"/>
                  <a:gd name="T15" fmla="*/ 0 h 974"/>
                  <a:gd name="T16" fmla="*/ 0 w 428"/>
                  <a:gd name="T17" fmla="*/ 0 h 974"/>
                  <a:gd name="T18" fmla="*/ 0 w 428"/>
                  <a:gd name="T19" fmla="*/ 0 h 974"/>
                  <a:gd name="T20" fmla="*/ 0 w 428"/>
                  <a:gd name="T21" fmla="*/ 0 h 974"/>
                  <a:gd name="T22" fmla="*/ 0 w 428"/>
                  <a:gd name="T23" fmla="*/ 0 h 974"/>
                  <a:gd name="T24" fmla="*/ 0 w 428"/>
                  <a:gd name="T25" fmla="*/ 0 h 974"/>
                  <a:gd name="T26" fmla="*/ 0 w 428"/>
                  <a:gd name="T27" fmla="*/ 0 h 974"/>
                  <a:gd name="T28" fmla="*/ 0 w 428"/>
                  <a:gd name="T29" fmla="*/ 0 h 974"/>
                  <a:gd name="T30" fmla="*/ 0 w 428"/>
                  <a:gd name="T31" fmla="*/ 0 h 974"/>
                  <a:gd name="T32" fmla="*/ 0 w 428"/>
                  <a:gd name="T33" fmla="*/ 0 h 974"/>
                  <a:gd name="T34" fmla="*/ 0 w 428"/>
                  <a:gd name="T35" fmla="*/ 0 h 974"/>
                  <a:gd name="T36" fmla="*/ 0 w 428"/>
                  <a:gd name="T37" fmla="*/ 0 h 974"/>
                  <a:gd name="T38" fmla="*/ 0 w 428"/>
                  <a:gd name="T39" fmla="*/ 0 h 974"/>
                  <a:gd name="T40" fmla="*/ 0 w 428"/>
                  <a:gd name="T41" fmla="*/ 0 h 9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8" h="974">
                    <a:moveTo>
                      <a:pt x="91" y="75"/>
                    </a:moveTo>
                    <a:lnTo>
                      <a:pt x="129" y="13"/>
                    </a:lnTo>
                    <a:lnTo>
                      <a:pt x="176" y="0"/>
                    </a:lnTo>
                    <a:lnTo>
                      <a:pt x="239" y="0"/>
                    </a:lnTo>
                    <a:lnTo>
                      <a:pt x="319" y="46"/>
                    </a:lnTo>
                    <a:lnTo>
                      <a:pt x="369" y="147"/>
                    </a:lnTo>
                    <a:lnTo>
                      <a:pt x="406" y="276"/>
                    </a:lnTo>
                    <a:lnTo>
                      <a:pt x="428" y="409"/>
                    </a:lnTo>
                    <a:lnTo>
                      <a:pt x="428" y="590"/>
                    </a:lnTo>
                    <a:lnTo>
                      <a:pt x="382" y="786"/>
                    </a:lnTo>
                    <a:lnTo>
                      <a:pt x="315" y="902"/>
                    </a:lnTo>
                    <a:lnTo>
                      <a:pt x="226" y="961"/>
                    </a:lnTo>
                    <a:lnTo>
                      <a:pt x="143" y="974"/>
                    </a:lnTo>
                    <a:lnTo>
                      <a:pt x="79" y="937"/>
                    </a:lnTo>
                    <a:lnTo>
                      <a:pt x="29" y="890"/>
                    </a:lnTo>
                    <a:lnTo>
                      <a:pt x="16" y="816"/>
                    </a:lnTo>
                    <a:lnTo>
                      <a:pt x="0" y="673"/>
                    </a:lnTo>
                    <a:lnTo>
                      <a:pt x="12" y="497"/>
                    </a:lnTo>
                    <a:lnTo>
                      <a:pt x="50" y="314"/>
                    </a:lnTo>
                    <a:lnTo>
                      <a:pt x="74" y="183"/>
                    </a:lnTo>
                    <a:lnTo>
                      <a:pt x="9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2" name="Freeform 18">
                <a:extLst>
                  <a:ext uri="{FF2B5EF4-FFF2-40B4-BE49-F238E27FC236}">
                    <a16:creationId xmlns:a16="http://schemas.microsoft.com/office/drawing/2014/main" id="{2B92DAC8-9A5E-438D-A17C-3F003F700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" y="3860"/>
                <a:ext cx="62" cy="317"/>
              </a:xfrm>
              <a:custGeom>
                <a:avLst/>
                <a:gdLst>
                  <a:gd name="T0" fmla="*/ 0 w 251"/>
                  <a:gd name="T1" fmla="*/ 0 h 1271"/>
                  <a:gd name="T2" fmla="*/ 0 w 251"/>
                  <a:gd name="T3" fmla="*/ 0 h 1271"/>
                  <a:gd name="T4" fmla="*/ 0 w 251"/>
                  <a:gd name="T5" fmla="*/ 0 h 1271"/>
                  <a:gd name="T6" fmla="*/ 0 w 251"/>
                  <a:gd name="T7" fmla="*/ 0 h 1271"/>
                  <a:gd name="T8" fmla="*/ 0 w 251"/>
                  <a:gd name="T9" fmla="*/ 0 h 1271"/>
                  <a:gd name="T10" fmla="*/ 0 w 251"/>
                  <a:gd name="T11" fmla="*/ 0 h 1271"/>
                  <a:gd name="T12" fmla="*/ 0 w 251"/>
                  <a:gd name="T13" fmla="*/ 0 h 1271"/>
                  <a:gd name="T14" fmla="*/ 0 w 251"/>
                  <a:gd name="T15" fmla="*/ 0 h 1271"/>
                  <a:gd name="T16" fmla="*/ 0 w 251"/>
                  <a:gd name="T17" fmla="*/ 0 h 1271"/>
                  <a:gd name="T18" fmla="*/ 0 w 251"/>
                  <a:gd name="T19" fmla="*/ 0 h 1271"/>
                  <a:gd name="T20" fmla="*/ 0 w 251"/>
                  <a:gd name="T21" fmla="*/ 0 h 1271"/>
                  <a:gd name="T22" fmla="*/ 0 w 251"/>
                  <a:gd name="T23" fmla="*/ 0 h 1271"/>
                  <a:gd name="T24" fmla="*/ 0 w 251"/>
                  <a:gd name="T25" fmla="*/ 0 h 1271"/>
                  <a:gd name="T26" fmla="*/ 0 w 251"/>
                  <a:gd name="T27" fmla="*/ 0 h 1271"/>
                  <a:gd name="T28" fmla="*/ 0 w 251"/>
                  <a:gd name="T29" fmla="*/ 0 h 1271"/>
                  <a:gd name="T30" fmla="*/ 0 w 251"/>
                  <a:gd name="T31" fmla="*/ 0 h 1271"/>
                  <a:gd name="T32" fmla="*/ 0 w 251"/>
                  <a:gd name="T33" fmla="*/ 0 h 1271"/>
                  <a:gd name="T34" fmla="*/ 0 w 251"/>
                  <a:gd name="T35" fmla="*/ 0 h 1271"/>
                  <a:gd name="T36" fmla="*/ 0 w 251"/>
                  <a:gd name="T37" fmla="*/ 0 h 1271"/>
                  <a:gd name="T38" fmla="*/ 0 w 251"/>
                  <a:gd name="T39" fmla="*/ 0 h 1271"/>
                  <a:gd name="T40" fmla="*/ 0 w 251"/>
                  <a:gd name="T41" fmla="*/ 0 h 1271"/>
                  <a:gd name="T42" fmla="*/ 0 w 251"/>
                  <a:gd name="T43" fmla="*/ 0 h 1271"/>
                  <a:gd name="T44" fmla="*/ 0 w 251"/>
                  <a:gd name="T45" fmla="*/ 0 h 1271"/>
                  <a:gd name="T46" fmla="*/ 0 w 251"/>
                  <a:gd name="T47" fmla="*/ 0 h 1271"/>
                  <a:gd name="T48" fmla="*/ 0 w 251"/>
                  <a:gd name="T49" fmla="*/ 0 h 1271"/>
                  <a:gd name="T50" fmla="*/ 0 w 251"/>
                  <a:gd name="T51" fmla="*/ 0 h 1271"/>
                  <a:gd name="T52" fmla="*/ 0 w 251"/>
                  <a:gd name="T53" fmla="*/ 0 h 1271"/>
                  <a:gd name="T54" fmla="*/ 0 w 251"/>
                  <a:gd name="T55" fmla="*/ 0 h 1271"/>
                  <a:gd name="T56" fmla="*/ 0 w 251"/>
                  <a:gd name="T57" fmla="*/ 0 h 12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51" h="1271">
                    <a:moveTo>
                      <a:pt x="121" y="225"/>
                    </a:moveTo>
                    <a:lnTo>
                      <a:pt x="87" y="142"/>
                    </a:lnTo>
                    <a:lnTo>
                      <a:pt x="87" y="50"/>
                    </a:lnTo>
                    <a:lnTo>
                      <a:pt x="133" y="0"/>
                    </a:lnTo>
                    <a:lnTo>
                      <a:pt x="187" y="25"/>
                    </a:lnTo>
                    <a:lnTo>
                      <a:pt x="225" y="113"/>
                    </a:lnTo>
                    <a:lnTo>
                      <a:pt x="246" y="263"/>
                    </a:lnTo>
                    <a:lnTo>
                      <a:pt x="251" y="451"/>
                    </a:lnTo>
                    <a:lnTo>
                      <a:pt x="237" y="614"/>
                    </a:lnTo>
                    <a:lnTo>
                      <a:pt x="213" y="790"/>
                    </a:lnTo>
                    <a:lnTo>
                      <a:pt x="213" y="1002"/>
                    </a:lnTo>
                    <a:lnTo>
                      <a:pt x="246" y="1090"/>
                    </a:lnTo>
                    <a:lnTo>
                      <a:pt x="234" y="1132"/>
                    </a:lnTo>
                    <a:lnTo>
                      <a:pt x="175" y="1145"/>
                    </a:lnTo>
                    <a:lnTo>
                      <a:pt x="113" y="1204"/>
                    </a:lnTo>
                    <a:lnTo>
                      <a:pt x="83" y="1254"/>
                    </a:lnTo>
                    <a:lnTo>
                      <a:pt x="13" y="1271"/>
                    </a:lnTo>
                    <a:lnTo>
                      <a:pt x="0" y="1216"/>
                    </a:lnTo>
                    <a:lnTo>
                      <a:pt x="25" y="1170"/>
                    </a:lnTo>
                    <a:lnTo>
                      <a:pt x="113" y="1132"/>
                    </a:lnTo>
                    <a:lnTo>
                      <a:pt x="175" y="1104"/>
                    </a:lnTo>
                    <a:lnTo>
                      <a:pt x="196" y="1078"/>
                    </a:lnTo>
                    <a:lnTo>
                      <a:pt x="171" y="1007"/>
                    </a:lnTo>
                    <a:lnTo>
                      <a:pt x="150" y="865"/>
                    </a:lnTo>
                    <a:lnTo>
                      <a:pt x="146" y="694"/>
                    </a:lnTo>
                    <a:lnTo>
                      <a:pt x="150" y="580"/>
                    </a:lnTo>
                    <a:lnTo>
                      <a:pt x="158" y="426"/>
                    </a:lnTo>
                    <a:lnTo>
                      <a:pt x="146" y="288"/>
                    </a:lnTo>
                    <a:lnTo>
                      <a:pt x="121" y="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3" name="Freeform 19">
                <a:extLst>
                  <a:ext uri="{FF2B5EF4-FFF2-40B4-BE49-F238E27FC236}">
                    <a16:creationId xmlns:a16="http://schemas.microsoft.com/office/drawing/2014/main" id="{19E1EEC0-C33C-4771-964A-A67760FC2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" y="3860"/>
                <a:ext cx="98" cy="317"/>
              </a:xfrm>
              <a:custGeom>
                <a:avLst/>
                <a:gdLst>
                  <a:gd name="T0" fmla="*/ 0 w 389"/>
                  <a:gd name="T1" fmla="*/ 0 h 1267"/>
                  <a:gd name="T2" fmla="*/ 0 w 389"/>
                  <a:gd name="T3" fmla="*/ 0 h 1267"/>
                  <a:gd name="T4" fmla="*/ 0 w 389"/>
                  <a:gd name="T5" fmla="*/ 0 h 1267"/>
                  <a:gd name="T6" fmla="*/ 0 w 389"/>
                  <a:gd name="T7" fmla="*/ 0 h 1267"/>
                  <a:gd name="T8" fmla="*/ 0 w 389"/>
                  <a:gd name="T9" fmla="*/ 0 h 1267"/>
                  <a:gd name="T10" fmla="*/ 0 w 389"/>
                  <a:gd name="T11" fmla="*/ 0 h 1267"/>
                  <a:gd name="T12" fmla="*/ 0 w 389"/>
                  <a:gd name="T13" fmla="*/ 0 h 1267"/>
                  <a:gd name="T14" fmla="*/ 0 w 389"/>
                  <a:gd name="T15" fmla="*/ 0 h 1267"/>
                  <a:gd name="T16" fmla="*/ 0 w 389"/>
                  <a:gd name="T17" fmla="*/ 0 h 1267"/>
                  <a:gd name="T18" fmla="*/ 0 w 389"/>
                  <a:gd name="T19" fmla="*/ 0 h 1267"/>
                  <a:gd name="T20" fmla="*/ 0 w 389"/>
                  <a:gd name="T21" fmla="*/ 0 h 1267"/>
                  <a:gd name="T22" fmla="*/ 0 w 389"/>
                  <a:gd name="T23" fmla="*/ 0 h 1267"/>
                  <a:gd name="T24" fmla="*/ 0 w 389"/>
                  <a:gd name="T25" fmla="*/ 0 h 1267"/>
                  <a:gd name="T26" fmla="*/ 0 w 389"/>
                  <a:gd name="T27" fmla="*/ 0 h 1267"/>
                  <a:gd name="T28" fmla="*/ 0 w 389"/>
                  <a:gd name="T29" fmla="*/ 0 h 1267"/>
                  <a:gd name="T30" fmla="*/ 0 w 389"/>
                  <a:gd name="T31" fmla="*/ 0 h 1267"/>
                  <a:gd name="T32" fmla="*/ 0 w 389"/>
                  <a:gd name="T33" fmla="*/ 0 h 1267"/>
                  <a:gd name="T34" fmla="*/ 0 w 389"/>
                  <a:gd name="T35" fmla="*/ 0 h 1267"/>
                  <a:gd name="T36" fmla="*/ 0 w 389"/>
                  <a:gd name="T37" fmla="*/ 0 h 1267"/>
                  <a:gd name="T38" fmla="*/ 0 w 389"/>
                  <a:gd name="T39" fmla="*/ 0 h 1267"/>
                  <a:gd name="T40" fmla="*/ 0 w 389"/>
                  <a:gd name="T41" fmla="*/ 0 h 1267"/>
                  <a:gd name="T42" fmla="*/ 0 w 389"/>
                  <a:gd name="T43" fmla="*/ 0 h 1267"/>
                  <a:gd name="T44" fmla="*/ 0 w 389"/>
                  <a:gd name="T45" fmla="*/ 0 h 1267"/>
                  <a:gd name="T46" fmla="*/ 0 w 389"/>
                  <a:gd name="T47" fmla="*/ 0 h 1267"/>
                  <a:gd name="T48" fmla="*/ 0 w 389"/>
                  <a:gd name="T49" fmla="*/ 0 h 1267"/>
                  <a:gd name="T50" fmla="*/ 0 w 389"/>
                  <a:gd name="T51" fmla="*/ 0 h 1267"/>
                  <a:gd name="T52" fmla="*/ 0 w 389"/>
                  <a:gd name="T53" fmla="*/ 0 h 1267"/>
                  <a:gd name="T54" fmla="*/ 0 w 389"/>
                  <a:gd name="T55" fmla="*/ 0 h 1267"/>
                  <a:gd name="T56" fmla="*/ 0 w 389"/>
                  <a:gd name="T57" fmla="*/ 0 h 1267"/>
                  <a:gd name="T58" fmla="*/ 0 w 389"/>
                  <a:gd name="T59" fmla="*/ 0 h 1267"/>
                  <a:gd name="T60" fmla="*/ 0 w 389"/>
                  <a:gd name="T61" fmla="*/ 0 h 1267"/>
                  <a:gd name="T62" fmla="*/ 0 w 389"/>
                  <a:gd name="T63" fmla="*/ 0 h 1267"/>
                  <a:gd name="T64" fmla="*/ 0 w 389"/>
                  <a:gd name="T65" fmla="*/ 0 h 12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9" h="1267">
                    <a:moveTo>
                      <a:pt x="239" y="117"/>
                    </a:moveTo>
                    <a:lnTo>
                      <a:pt x="281" y="38"/>
                    </a:lnTo>
                    <a:lnTo>
                      <a:pt x="331" y="0"/>
                    </a:lnTo>
                    <a:lnTo>
                      <a:pt x="389" y="24"/>
                    </a:lnTo>
                    <a:lnTo>
                      <a:pt x="381" y="100"/>
                    </a:lnTo>
                    <a:lnTo>
                      <a:pt x="343" y="154"/>
                    </a:lnTo>
                    <a:lnTo>
                      <a:pt x="269" y="288"/>
                    </a:lnTo>
                    <a:lnTo>
                      <a:pt x="218" y="417"/>
                    </a:lnTo>
                    <a:lnTo>
                      <a:pt x="189" y="555"/>
                    </a:lnTo>
                    <a:lnTo>
                      <a:pt x="193" y="689"/>
                    </a:lnTo>
                    <a:lnTo>
                      <a:pt x="239" y="869"/>
                    </a:lnTo>
                    <a:lnTo>
                      <a:pt x="277" y="1041"/>
                    </a:lnTo>
                    <a:lnTo>
                      <a:pt x="331" y="1115"/>
                    </a:lnTo>
                    <a:lnTo>
                      <a:pt x="327" y="1158"/>
                    </a:lnTo>
                    <a:lnTo>
                      <a:pt x="281" y="1179"/>
                    </a:lnTo>
                    <a:lnTo>
                      <a:pt x="176" y="1195"/>
                    </a:lnTo>
                    <a:lnTo>
                      <a:pt x="101" y="1241"/>
                    </a:lnTo>
                    <a:lnTo>
                      <a:pt x="63" y="1267"/>
                    </a:lnTo>
                    <a:lnTo>
                      <a:pt x="0" y="1208"/>
                    </a:lnTo>
                    <a:lnTo>
                      <a:pt x="13" y="1170"/>
                    </a:lnTo>
                    <a:lnTo>
                      <a:pt x="76" y="1145"/>
                    </a:lnTo>
                    <a:lnTo>
                      <a:pt x="155" y="1132"/>
                    </a:lnTo>
                    <a:lnTo>
                      <a:pt x="231" y="1132"/>
                    </a:lnTo>
                    <a:lnTo>
                      <a:pt x="243" y="1108"/>
                    </a:lnTo>
                    <a:lnTo>
                      <a:pt x="231" y="1065"/>
                    </a:lnTo>
                    <a:lnTo>
                      <a:pt x="167" y="903"/>
                    </a:lnTo>
                    <a:lnTo>
                      <a:pt x="126" y="743"/>
                    </a:lnTo>
                    <a:lnTo>
                      <a:pt x="105" y="627"/>
                    </a:lnTo>
                    <a:lnTo>
                      <a:pt x="101" y="519"/>
                    </a:lnTo>
                    <a:lnTo>
                      <a:pt x="117" y="414"/>
                    </a:lnTo>
                    <a:lnTo>
                      <a:pt x="155" y="305"/>
                    </a:lnTo>
                    <a:lnTo>
                      <a:pt x="214" y="162"/>
                    </a:lnTo>
                    <a:lnTo>
                      <a:pt x="239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4" name="Freeform 20">
                <a:extLst>
                  <a:ext uri="{FF2B5EF4-FFF2-40B4-BE49-F238E27FC236}">
                    <a16:creationId xmlns:a16="http://schemas.microsoft.com/office/drawing/2014/main" id="{5FE522C9-7EEF-4075-AED6-32487EB03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3465"/>
                <a:ext cx="125" cy="166"/>
              </a:xfrm>
              <a:custGeom>
                <a:avLst/>
                <a:gdLst>
                  <a:gd name="T0" fmla="*/ 0 w 502"/>
                  <a:gd name="T1" fmla="*/ 0 h 661"/>
                  <a:gd name="T2" fmla="*/ 0 w 502"/>
                  <a:gd name="T3" fmla="*/ 0 h 661"/>
                  <a:gd name="T4" fmla="*/ 0 w 502"/>
                  <a:gd name="T5" fmla="*/ 0 h 661"/>
                  <a:gd name="T6" fmla="*/ 0 w 502"/>
                  <a:gd name="T7" fmla="*/ 0 h 661"/>
                  <a:gd name="T8" fmla="*/ 0 w 502"/>
                  <a:gd name="T9" fmla="*/ 0 h 661"/>
                  <a:gd name="T10" fmla="*/ 0 w 502"/>
                  <a:gd name="T11" fmla="*/ 0 h 661"/>
                  <a:gd name="T12" fmla="*/ 0 w 502"/>
                  <a:gd name="T13" fmla="*/ 0 h 661"/>
                  <a:gd name="T14" fmla="*/ 0 w 502"/>
                  <a:gd name="T15" fmla="*/ 0 h 661"/>
                  <a:gd name="T16" fmla="*/ 0 w 502"/>
                  <a:gd name="T17" fmla="*/ 0 h 661"/>
                  <a:gd name="T18" fmla="*/ 0 w 502"/>
                  <a:gd name="T19" fmla="*/ 0 h 661"/>
                  <a:gd name="T20" fmla="*/ 0 w 502"/>
                  <a:gd name="T21" fmla="*/ 0 h 661"/>
                  <a:gd name="T22" fmla="*/ 0 w 502"/>
                  <a:gd name="T23" fmla="*/ 0 h 661"/>
                  <a:gd name="T24" fmla="*/ 0 w 502"/>
                  <a:gd name="T25" fmla="*/ 0 h 661"/>
                  <a:gd name="T26" fmla="*/ 0 w 502"/>
                  <a:gd name="T27" fmla="*/ 0 h 661"/>
                  <a:gd name="T28" fmla="*/ 0 w 502"/>
                  <a:gd name="T29" fmla="*/ 0 h 661"/>
                  <a:gd name="T30" fmla="*/ 0 w 502"/>
                  <a:gd name="T31" fmla="*/ 0 h 661"/>
                  <a:gd name="T32" fmla="*/ 0 w 502"/>
                  <a:gd name="T33" fmla="*/ 0 h 661"/>
                  <a:gd name="T34" fmla="*/ 0 w 502"/>
                  <a:gd name="T35" fmla="*/ 0 h 661"/>
                  <a:gd name="T36" fmla="*/ 0 w 502"/>
                  <a:gd name="T37" fmla="*/ 0 h 661"/>
                  <a:gd name="T38" fmla="*/ 0 w 502"/>
                  <a:gd name="T39" fmla="*/ 0 h 661"/>
                  <a:gd name="T40" fmla="*/ 0 w 502"/>
                  <a:gd name="T41" fmla="*/ 0 h 661"/>
                  <a:gd name="T42" fmla="*/ 0 w 502"/>
                  <a:gd name="T43" fmla="*/ 0 h 661"/>
                  <a:gd name="T44" fmla="*/ 0 w 502"/>
                  <a:gd name="T45" fmla="*/ 0 h 6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02" h="661">
                    <a:moveTo>
                      <a:pt x="184" y="552"/>
                    </a:moveTo>
                    <a:lnTo>
                      <a:pt x="221" y="635"/>
                    </a:lnTo>
                    <a:lnTo>
                      <a:pt x="309" y="661"/>
                    </a:lnTo>
                    <a:lnTo>
                      <a:pt x="385" y="653"/>
                    </a:lnTo>
                    <a:lnTo>
                      <a:pt x="447" y="599"/>
                    </a:lnTo>
                    <a:lnTo>
                      <a:pt x="497" y="489"/>
                    </a:lnTo>
                    <a:lnTo>
                      <a:pt x="502" y="360"/>
                    </a:lnTo>
                    <a:lnTo>
                      <a:pt x="485" y="246"/>
                    </a:lnTo>
                    <a:lnTo>
                      <a:pt x="414" y="120"/>
                    </a:lnTo>
                    <a:lnTo>
                      <a:pt x="363" y="62"/>
                    </a:lnTo>
                    <a:lnTo>
                      <a:pt x="309" y="25"/>
                    </a:lnTo>
                    <a:lnTo>
                      <a:pt x="259" y="0"/>
                    </a:lnTo>
                    <a:lnTo>
                      <a:pt x="171" y="8"/>
                    </a:lnTo>
                    <a:lnTo>
                      <a:pt x="125" y="84"/>
                    </a:lnTo>
                    <a:lnTo>
                      <a:pt x="101" y="163"/>
                    </a:lnTo>
                    <a:lnTo>
                      <a:pt x="101" y="289"/>
                    </a:lnTo>
                    <a:lnTo>
                      <a:pt x="121" y="410"/>
                    </a:lnTo>
                    <a:lnTo>
                      <a:pt x="146" y="477"/>
                    </a:lnTo>
                    <a:lnTo>
                      <a:pt x="8" y="577"/>
                    </a:lnTo>
                    <a:lnTo>
                      <a:pt x="0" y="615"/>
                    </a:lnTo>
                    <a:lnTo>
                      <a:pt x="21" y="635"/>
                    </a:lnTo>
                    <a:lnTo>
                      <a:pt x="171" y="523"/>
                    </a:lnTo>
                    <a:lnTo>
                      <a:pt x="184" y="5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5" name="Freeform 21">
                <a:extLst>
                  <a:ext uri="{FF2B5EF4-FFF2-40B4-BE49-F238E27FC236}">
                    <a16:creationId xmlns:a16="http://schemas.microsoft.com/office/drawing/2014/main" id="{D5479B8F-3FBF-45C5-AE1B-70628F09A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3430"/>
                <a:ext cx="249" cy="277"/>
              </a:xfrm>
              <a:custGeom>
                <a:avLst/>
                <a:gdLst>
                  <a:gd name="T0" fmla="*/ 0 w 998"/>
                  <a:gd name="T1" fmla="*/ 0 h 1107"/>
                  <a:gd name="T2" fmla="*/ 0 w 998"/>
                  <a:gd name="T3" fmla="*/ 0 h 1107"/>
                  <a:gd name="T4" fmla="*/ 0 w 998"/>
                  <a:gd name="T5" fmla="*/ 0 h 1107"/>
                  <a:gd name="T6" fmla="*/ 0 w 998"/>
                  <a:gd name="T7" fmla="*/ 0 h 1107"/>
                  <a:gd name="T8" fmla="*/ 0 w 998"/>
                  <a:gd name="T9" fmla="*/ 0 h 1107"/>
                  <a:gd name="T10" fmla="*/ 0 w 998"/>
                  <a:gd name="T11" fmla="*/ 0 h 1107"/>
                  <a:gd name="T12" fmla="*/ 0 w 998"/>
                  <a:gd name="T13" fmla="*/ 0 h 1107"/>
                  <a:gd name="T14" fmla="*/ 0 w 998"/>
                  <a:gd name="T15" fmla="*/ 0 h 1107"/>
                  <a:gd name="T16" fmla="*/ 0 w 998"/>
                  <a:gd name="T17" fmla="*/ 0 h 1107"/>
                  <a:gd name="T18" fmla="*/ 0 w 998"/>
                  <a:gd name="T19" fmla="*/ 0 h 1107"/>
                  <a:gd name="T20" fmla="*/ 0 w 998"/>
                  <a:gd name="T21" fmla="*/ 0 h 1107"/>
                  <a:gd name="T22" fmla="*/ 0 w 998"/>
                  <a:gd name="T23" fmla="*/ 0 h 1107"/>
                  <a:gd name="T24" fmla="*/ 0 w 998"/>
                  <a:gd name="T25" fmla="*/ 0 h 1107"/>
                  <a:gd name="T26" fmla="*/ 0 w 998"/>
                  <a:gd name="T27" fmla="*/ 0 h 1107"/>
                  <a:gd name="T28" fmla="*/ 0 w 998"/>
                  <a:gd name="T29" fmla="*/ 0 h 1107"/>
                  <a:gd name="T30" fmla="*/ 0 w 998"/>
                  <a:gd name="T31" fmla="*/ 0 h 1107"/>
                  <a:gd name="T32" fmla="*/ 0 w 998"/>
                  <a:gd name="T33" fmla="*/ 0 h 1107"/>
                  <a:gd name="T34" fmla="*/ 0 w 998"/>
                  <a:gd name="T35" fmla="*/ 0 h 1107"/>
                  <a:gd name="T36" fmla="*/ 0 w 998"/>
                  <a:gd name="T37" fmla="*/ 0 h 1107"/>
                  <a:gd name="T38" fmla="*/ 0 w 998"/>
                  <a:gd name="T39" fmla="*/ 0 h 1107"/>
                  <a:gd name="T40" fmla="*/ 0 w 998"/>
                  <a:gd name="T41" fmla="*/ 0 h 1107"/>
                  <a:gd name="T42" fmla="*/ 0 w 998"/>
                  <a:gd name="T43" fmla="*/ 0 h 1107"/>
                  <a:gd name="T44" fmla="*/ 0 w 998"/>
                  <a:gd name="T45" fmla="*/ 0 h 1107"/>
                  <a:gd name="T46" fmla="*/ 0 w 998"/>
                  <a:gd name="T47" fmla="*/ 0 h 1107"/>
                  <a:gd name="T48" fmla="*/ 0 w 998"/>
                  <a:gd name="T49" fmla="*/ 0 h 1107"/>
                  <a:gd name="T50" fmla="*/ 0 w 998"/>
                  <a:gd name="T51" fmla="*/ 0 h 1107"/>
                  <a:gd name="T52" fmla="*/ 0 w 998"/>
                  <a:gd name="T53" fmla="*/ 0 h 1107"/>
                  <a:gd name="T54" fmla="*/ 0 w 998"/>
                  <a:gd name="T55" fmla="*/ 0 h 1107"/>
                  <a:gd name="T56" fmla="*/ 0 w 998"/>
                  <a:gd name="T57" fmla="*/ 0 h 1107"/>
                  <a:gd name="T58" fmla="*/ 0 w 998"/>
                  <a:gd name="T59" fmla="*/ 0 h 1107"/>
                  <a:gd name="T60" fmla="*/ 0 w 998"/>
                  <a:gd name="T61" fmla="*/ 0 h 1107"/>
                  <a:gd name="T62" fmla="*/ 0 w 998"/>
                  <a:gd name="T63" fmla="*/ 0 h 1107"/>
                  <a:gd name="T64" fmla="*/ 0 w 998"/>
                  <a:gd name="T65" fmla="*/ 0 h 1107"/>
                  <a:gd name="T66" fmla="*/ 0 w 998"/>
                  <a:gd name="T67" fmla="*/ 0 h 1107"/>
                  <a:gd name="T68" fmla="*/ 0 w 998"/>
                  <a:gd name="T69" fmla="*/ 0 h 1107"/>
                  <a:gd name="T70" fmla="*/ 0 w 998"/>
                  <a:gd name="T71" fmla="*/ 0 h 1107"/>
                  <a:gd name="T72" fmla="*/ 0 w 998"/>
                  <a:gd name="T73" fmla="*/ 0 h 1107"/>
                  <a:gd name="T74" fmla="*/ 0 w 998"/>
                  <a:gd name="T75" fmla="*/ 0 h 1107"/>
                  <a:gd name="T76" fmla="*/ 0 w 998"/>
                  <a:gd name="T77" fmla="*/ 0 h 1107"/>
                  <a:gd name="T78" fmla="*/ 0 w 998"/>
                  <a:gd name="T79" fmla="*/ 0 h 1107"/>
                  <a:gd name="T80" fmla="*/ 0 w 998"/>
                  <a:gd name="T81" fmla="*/ 0 h 1107"/>
                  <a:gd name="T82" fmla="*/ 0 w 998"/>
                  <a:gd name="T83" fmla="*/ 0 h 1107"/>
                  <a:gd name="T84" fmla="*/ 0 w 998"/>
                  <a:gd name="T85" fmla="*/ 0 h 1107"/>
                  <a:gd name="T86" fmla="*/ 0 w 998"/>
                  <a:gd name="T87" fmla="*/ 0 h 1107"/>
                  <a:gd name="T88" fmla="*/ 0 w 998"/>
                  <a:gd name="T89" fmla="*/ 0 h 1107"/>
                  <a:gd name="T90" fmla="*/ 0 w 998"/>
                  <a:gd name="T91" fmla="*/ 0 h 1107"/>
                  <a:gd name="T92" fmla="*/ 0 w 998"/>
                  <a:gd name="T93" fmla="*/ 0 h 1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98" h="1107">
                    <a:moveTo>
                      <a:pt x="664" y="765"/>
                    </a:moveTo>
                    <a:lnTo>
                      <a:pt x="614" y="815"/>
                    </a:lnTo>
                    <a:lnTo>
                      <a:pt x="509" y="878"/>
                    </a:lnTo>
                    <a:lnTo>
                      <a:pt x="413" y="916"/>
                    </a:lnTo>
                    <a:lnTo>
                      <a:pt x="346" y="953"/>
                    </a:lnTo>
                    <a:lnTo>
                      <a:pt x="283" y="1003"/>
                    </a:lnTo>
                    <a:lnTo>
                      <a:pt x="275" y="1091"/>
                    </a:lnTo>
                    <a:lnTo>
                      <a:pt x="338" y="1107"/>
                    </a:lnTo>
                    <a:lnTo>
                      <a:pt x="496" y="1016"/>
                    </a:lnTo>
                    <a:lnTo>
                      <a:pt x="614" y="907"/>
                    </a:lnTo>
                    <a:lnTo>
                      <a:pt x="752" y="769"/>
                    </a:lnTo>
                    <a:lnTo>
                      <a:pt x="864" y="681"/>
                    </a:lnTo>
                    <a:lnTo>
                      <a:pt x="960" y="614"/>
                    </a:lnTo>
                    <a:lnTo>
                      <a:pt x="998" y="581"/>
                    </a:lnTo>
                    <a:lnTo>
                      <a:pt x="985" y="540"/>
                    </a:lnTo>
                    <a:lnTo>
                      <a:pt x="940" y="481"/>
                    </a:lnTo>
                    <a:lnTo>
                      <a:pt x="772" y="390"/>
                    </a:lnTo>
                    <a:lnTo>
                      <a:pt x="614" y="305"/>
                    </a:lnTo>
                    <a:lnTo>
                      <a:pt x="421" y="217"/>
                    </a:lnTo>
                    <a:lnTo>
                      <a:pt x="350" y="167"/>
                    </a:lnTo>
                    <a:lnTo>
                      <a:pt x="275" y="100"/>
                    </a:lnTo>
                    <a:lnTo>
                      <a:pt x="200" y="26"/>
                    </a:lnTo>
                    <a:lnTo>
                      <a:pt x="133" y="0"/>
                    </a:lnTo>
                    <a:lnTo>
                      <a:pt x="0" y="93"/>
                    </a:lnTo>
                    <a:lnTo>
                      <a:pt x="8" y="180"/>
                    </a:lnTo>
                    <a:lnTo>
                      <a:pt x="32" y="214"/>
                    </a:lnTo>
                    <a:lnTo>
                      <a:pt x="100" y="200"/>
                    </a:lnTo>
                    <a:lnTo>
                      <a:pt x="87" y="164"/>
                    </a:lnTo>
                    <a:lnTo>
                      <a:pt x="62" y="150"/>
                    </a:lnTo>
                    <a:lnTo>
                      <a:pt x="50" y="105"/>
                    </a:lnTo>
                    <a:lnTo>
                      <a:pt x="124" y="55"/>
                    </a:lnTo>
                    <a:lnTo>
                      <a:pt x="188" y="105"/>
                    </a:lnTo>
                    <a:lnTo>
                      <a:pt x="188" y="150"/>
                    </a:lnTo>
                    <a:lnTo>
                      <a:pt x="162" y="205"/>
                    </a:lnTo>
                    <a:lnTo>
                      <a:pt x="183" y="243"/>
                    </a:lnTo>
                    <a:lnTo>
                      <a:pt x="308" y="276"/>
                    </a:lnTo>
                    <a:lnTo>
                      <a:pt x="358" y="230"/>
                    </a:lnTo>
                    <a:lnTo>
                      <a:pt x="526" y="331"/>
                    </a:lnTo>
                    <a:lnTo>
                      <a:pt x="664" y="393"/>
                    </a:lnTo>
                    <a:lnTo>
                      <a:pt x="739" y="431"/>
                    </a:lnTo>
                    <a:lnTo>
                      <a:pt x="814" y="469"/>
                    </a:lnTo>
                    <a:lnTo>
                      <a:pt x="872" y="519"/>
                    </a:lnTo>
                    <a:lnTo>
                      <a:pt x="910" y="569"/>
                    </a:lnTo>
                    <a:lnTo>
                      <a:pt x="876" y="606"/>
                    </a:lnTo>
                    <a:lnTo>
                      <a:pt x="797" y="657"/>
                    </a:lnTo>
                    <a:lnTo>
                      <a:pt x="714" y="714"/>
                    </a:lnTo>
                    <a:lnTo>
                      <a:pt x="664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>
            <a:extLst>
              <a:ext uri="{FF2B5EF4-FFF2-40B4-BE49-F238E27FC236}">
                <a16:creationId xmlns:a16="http://schemas.microsoft.com/office/drawing/2014/main" id="{E4F682D5-651A-4769-A90F-8E445C7E9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9503B4-C7DF-423B-8300-0937196397CB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15363" name="Номер слайда 4">
            <a:extLst>
              <a:ext uri="{FF2B5EF4-FFF2-40B4-BE49-F238E27FC236}">
                <a16:creationId xmlns:a16="http://schemas.microsoft.com/office/drawing/2014/main" id="{18AE4226-36BA-4F66-987D-B08774E94246}"/>
              </a:ext>
            </a:extLst>
          </p:cNvPr>
          <p:cNvSpPr txBox="1">
            <a:spLocks noGrp="1"/>
          </p:cNvSpPr>
          <p:nvPr/>
        </p:nvSpPr>
        <p:spPr bwMode="auto">
          <a:xfrm>
            <a:off x="5519739" y="6381750"/>
            <a:ext cx="10810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ED1CFE-A21A-4C17-8DFF-F8105CF7D7BE}" type="slidenum">
              <a:rPr lang="ru-RU" altLang="ru-RU" sz="1400" b="1">
                <a:solidFill>
                  <a:srgbClr val="60606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b="1">
              <a:solidFill>
                <a:srgbClr val="606060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372962A-BDF9-4746-8D5E-EB85FAEFED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91445" y="1714499"/>
            <a:ext cx="8052878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   </a:t>
            </a:r>
            <a:r>
              <a:rPr lang="ru-RU" altLang="ru-RU" sz="2300" dirty="0"/>
              <a:t>«… </a:t>
            </a:r>
            <a:r>
              <a:rPr lang="ru-RU" altLang="ru-RU" sz="2000" dirty="0"/>
              <a:t>решил проанализировать, что же происходит у него в офисе и на стройплощадке, то обнаружил, что пять шестых всего времени, потраченного на строительство индивидуального дома, приходилось на два вида действий: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i="1" dirty="0"/>
              <a:t>ожидание, </a:t>
            </a:r>
            <a:r>
              <a:rPr lang="ru-RU" altLang="ru-RU" sz="2000" dirty="0"/>
              <a:t>пока к работе приступят следующие команды специалистов (архитекторы, экономисты, инженеры, ландшафтные архитекторы, кровельщики, водопроводчики, электрики и садовники);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000" i="1" dirty="0"/>
              <a:t>переделка </a:t>
            </a:r>
            <a:r>
              <a:rPr lang="ru-RU" altLang="ru-RU" sz="2000" dirty="0"/>
              <a:t>уже сделанной работы, которая оказалась неудовлетворительной с технической точки зрения или с точки зрения требований потребителя.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	Заказчику же приходилось платить и за ожидание, и за переделку.»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1D812A0B-949D-4B8A-931B-AA6BF015D9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56311" y="198771"/>
            <a:ext cx="5688012" cy="431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122F4D"/>
                </a:solidFill>
              </a:rPr>
              <a:t>Эффективность в строительстве. Пример</a:t>
            </a: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FA47D1A9-8BA0-4137-913C-F06EBE94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7" y="989405"/>
            <a:ext cx="3781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i="1" dirty="0"/>
              <a:t>У американцев конечно…</a:t>
            </a:r>
          </a:p>
        </p:txBody>
      </p:sp>
      <p:pic>
        <p:nvPicPr>
          <p:cNvPr id="15367" name="Picture 6" descr="busy_people_7">
            <a:extLst>
              <a:ext uri="{FF2B5EF4-FFF2-40B4-BE49-F238E27FC236}">
                <a16:creationId xmlns:a16="http://schemas.microsoft.com/office/drawing/2014/main" id="{5A12F8C8-76F6-445B-9F38-0B10F87C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12" y="528474"/>
            <a:ext cx="22161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B28BD670-D232-E0C3-0C5B-049A351B70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664D13EA-CABF-AF73-1213-D52D747B65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69A8A7-E550-9CB2-DB44-BC4B2E10ABA6}"/>
              </a:ext>
            </a:extLst>
          </p:cNvPr>
          <p:cNvSpPr txBox="1"/>
          <p:nvPr/>
        </p:nvSpPr>
        <p:spPr>
          <a:xfrm>
            <a:off x="9716612" y="2852936"/>
            <a:ext cx="2216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Это проект или процесс?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738006EE-B954-1D33-E40D-B78523A7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286" y="4836755"/>
            <a:ext cx="1684234" cy="16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B1D4D3-FADD-456A-1A07-16003F3D55D1}"/>
              </a:ext>
            </a:extLst>
          </p:cNvPr>
          <p:cNvSpPr txBox="1"/>
          <p:nvPr/>
        </p:nvSpPr>
        <p:spPr>
          <a:xfrm>
            <a:off x="9169432" y="6519326"/>
            <a:ext cx="1684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5382"/>
                </a:solidFill>
              </a:rPr>
              <a:t>Lean-marketing.ru</a:t>
            </a:r>
            <a:endParaRPr lang="ru-RU" dirty="0">
              <a:solidFill>
                <a:srgbClr val="1F5382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D83C4F2-76D7-FC4B-3B07-9756F831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72" y="4925874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44EAC-9946-1570-2DBD-9B29BC61BCBA}"/>
              </a:ext>
            </a:extLst>
          </p:cNvPr>
          <p:cNvSpPr txBox="1"/>
          <p:nvPr/>
        </p:nvSpPr>
        <p:spPr>
          <a:xfrm>
            <a:off x="6137980" y="6520989"/>
            <a:ext cx="147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>
                <a:solidFill>
                  <a:srgbClr val="1F5382"/>
                </a:solidFill>
              </a:rPr>
              <a:t>Viatcheslav Lev</a:t>
            </a:r>
            <a:endParaRPr lang="ru-RU" i="1" dirty="0">
              <a:solidFill>
                <a:srgbClr val="1F5382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6DF5A6-2065-CB11-3313-9881178A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31" y="4925874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4C560D-36CB-D848-B990-21263C1503BA}"/>
              </a:ext>
            </a:extLst>
          </p:cNvPr>
          <p:cNvSpPr txBox="1"/>
          <p:nvPr/>
        </p:nvSpPr>
        <p:spPr>
          <a:xfrm>
            <a:off x="2870245" y="6489379"/>
            <a:ext cx="1562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5382"/>
                </a:solidFill>
              </a:rPr>
              <a:t>cmc-partners.ru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299F22-ADED-902A-1387-41DE46ACE5A4}"/>
              </a:ext>
            </a:extLst>
          </p:cNvPr>
          <p:cNvSpPr txBox="1"/>
          <p:nvPr/>
        </p:nvSpPr>
        <p:spPr>
          <a:xfrm>
            <a:off x="2908428" y="444770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Партнерство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5DB5C-41C6-055D-B74D-568112B38564}"/>
              </a:ext>
            </a:extLst>
          </p:cNvPr>
          <p:cNvSpPr txBox="1"/>
          <p:nvPr/>
        </p:nvSpPr>
        <p:spPr>
          <a:xfrm>
            <a:off x="6172741" y="444770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/>
              <a:t>    </a:t>
            </a:r>
            <a:r>
              <a:rPr lang="en-US" altLang="ru-RU" sz="1400" b="1" dirty="0"/>
              <a:t>YouTube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13573-89BF-87A4-8665-D7506A9BD350}"/>
              </a:ext>
            </a:extLst>
          </p:cNvPr>
          <p:cNvSpPr txBox="1"/>
          <p:nvPr/>
        </p:nvSpPr>
        <p:spPr>
          <a:xfrm>
            <a:off x="9174007" y="4307945"/>
            <a:ext cx="160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Личный сайт, доп. материалы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0479E2-D276-9A6F-46C8-6DAD999D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188" y="628423"/>
            <a:ext cx="6191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22F4D"/>
                </a:solidFill>
              </a:rPr>
              <a:t>Успехов при внедрении!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9B9FF-55D8-520D-9833-6EF6A762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007" y="2209404"/>
            <a:ext cx="65516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E5E5E"/>
                </a:solidFill>
              </a:rPr>
              <a:t>Лев Вячеслав Владимирович,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rgbClr val="5E5E5E"/>
                </a:solidFill>
                <a:latin typeface="Tahoma" panose="020B0604030504040204" pitchFamily="34" charset="0"/>
              </a:rPr>
              <a:t>  к.э.н.</a:t>
            </a:r>
            <a:r>
              <a:rPr lang="ru-RU" altLang="ru-RU" sz="1600" i="1" dirty="0">
                <a:solidFill>
                  <a:srgbClr val="5E5E5E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>
                <a:solidFill>
                  <a:srgbClr val="5E5E5E"/>
                </a:solidFill>
              </a:rPr>
              <a:t>сертифицированный консультант по управлению (</a:t>
            </a:r>
            <a:r>
              <a:rPr lang="en-US" altLang="ru-RU" sz="1600" i="1" dirty="0">
                <a:solidFill>
                  <a:srgbClr val="5E5E5E"/>
                </a:solidFill>
              </a:rPr>
              <a:t>ICMCI)</a:t>
            </a:r>
            <a:endParaRPr lang="ru-RU" altLang="ru-RU" sz="1600" i="1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46517861-37B0-4574-8E36-2FAB36F7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96" y="146196"/>
            <a:ext cx="5689848" cy="555544"/>
          </a:xfrm>
        </p:spPr>
        <p:txBody>
          <a:bodyPr>
            <a:normAutofit fontScale="90000"/>
          </a:bodyPr>
          <a:lstStyle/>
          <a:p>
            <a:r>
              <a:rPr lang="ru-RU" altLang="ru-RU" sz="2600" b="1" dirty="0">
                <a:solidFill>
                  <a:srgbClr val="122F4D"/>
                </a:solidFill>
              </a:rPr>
              <a:t>Проекты</a:t>
            </a:r>
            <a:r>
              <a:rPr lang="ru-RU" altLang="ru-RU" dirty="0">
                <a:solidFill>
                  <a:srgbClr val="122F4D"/>
                </a:solidFill>
              </a:rPr>
              <a:t> </a:t>
            </a:r>
            <a:r>
              <a:rPr lang="ru-RU" altLang="ru-RU" sz="2600" b="1" dirty="0">
                <a:solidFill>
                  <a:srgbClr val="122F4D"/>
                </a:solidFill>
              </a:rPr>
              <a:t>и процессы, на чем основаны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9B466-3B4B-48B9-8C57-92F8DB4D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825625"/>
            <a:ext cx="4824536" cy="435133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b="1" dirty="0"/>
              <a:t>Процессное управление</a:t>
            </a:r>
            <a:r>
              <a:rPr lang="ru-RU" dirty="0"/>
              <a:t>:</a:t>
            </a:r>
            <a:endParaRPr lang="en-US" dirty="0"/>
          </a:p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Управление на основе принципов </a:t>
            </a:r>
            <a:r>
              <a:rPr lang="ru-RU" dirty="0" err="1"/>
              <a:t>Деминга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TQM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ISO 9001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TPS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Lean </a:t>
            </a:r>
            <a:r>
              <a:rPr lang="ru-RU" dirty="0"/>
              <a:t>(Бережливое производство)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Теория ограничений (</a:t>
            </a:r>
            <a:r>
              <a:rPr lang="ru-RU" dirty="0" err="1"/>
              <a:t>Голдрат</a:t>
            </a:r>
            <a:r>
              <a:rPr lang="ru-RU" dirty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6 sigma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…</a:t>
            </a:r>
            <a:endParaRPr lang="ru-RU" dirty="0"/>
          </a:p>
          <a:p>
            <a:endParaRPr lang="en-US" dirty="0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4D1F06B8-725F-4544-A79C-0E909FEC2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64C0F2-BC40-4D01-9714-AC491C483F47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9D365D5-5904-4421-B443-BA9C733F9BB2}"/>
              </a:ext>
            </a:extLst>
          </p:cNvPr>
          <p:cNvSpPr txBox="1">
            <a:spLocks/>
          </p:cNvSpPr>
          <p:nvPr/>
        </p:nvSpPr>
        <p:spPr bwMode="auto">
          <a:xfrm>
            <a:off x="7824192" y="1811337"/>
            <a:ext cx="3816350" cy="4681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00" b="1" dirty="0"/>
              <a:t>Проектное управление:</a:t>
            </a:r>
            <a:endParaRPr lang="en-US" sz="2000" b="1" dirty="0"/>
          </a:p>
          <a:p>
            <a:pPr marL="0" indent="0">
              <a:buNone/>
              <a:defRPr/>
            </a:pPr>
            <a:endParaRPr lang="ru-RU" sz="20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PMBOK ® Guide </a:t>
            </a:r>
            <a:endParaRPr lang="ru-RU" sz="20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IPMA Competence Baseline (ICB)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ISO 21500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ГОСТ Р 57363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…</a:t>
            </a:r>
            <a:endParaRPr lang="ru-RU" sz="2000" dirty="0"/>
          </a:p>
          <a:p>
            <a:pPr>
              <a:defRPr/>
            </a:pPr>
            <a:endParaRPr lang="ru-RU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CFF26CBF-AF73-469B-8031-D18992DF0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329" y="5445224"/>
            <a:ext cx="1008062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FF9933"/>
                </a:solidFill>
              </a:rPr>
              <a:t>Agile</a:t>
            </a:r>
            <a:endParaRPr lang="ru-RU" altLang="ru-RU" sz="2400" b="1" dirty="0">
              <a:solidFill>
                <a:srgbClr val="FF9933"/>
              </a:solidFill>
            </a:endParaRPr>
          </a:p>
        </p:txBody>
      </p:sp>
      <p:pic>
        <p:nvPicPr>
          <p:cNvPr id="16" name="Google Shape;93;p2">
            <a:extLst>
              <a:ext uri="{FF2B5EF4-FFF2-40B4-BE49-F238E27FC236}">
                <a16:creationId xmlns:a16="http://schemas.microsoft.com/office/drawing/2014/main" id="{A3CF1D37-8F10-6607-0C6A-F1CE976C41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4;p2">
            <a:extLst>
              <a:ext uri="{FF2B5EF4-FFF2-40B4-BE49-F238E27FC236}">
                <a16:creationId xmlns:a16="http://schemas.microsoft.com/office/drawing/2014/main" id="{ED130D36-9387-FE63-C303-971DAEE9BB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3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9EAF0AD8-0356-4026-A12D-F7C0FAEC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651246"/>
            <a:ext cx="8928992" cy="265822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 err="1">
                <a:solidFill>
                  <a:srgbClr val="122F4D"/>
                </a:solidFill>
              </a:rPr>
              <a:t>Agile</a:t>
            </a:r>
            <a:r>
              <a:rPr lang="ru-RU" altLang="ru-RU" sz="2700" b="1" dirty="0">
                <a:solidFill>
                  <a:srgbClr val="122F4D"/>
                </a:solidFill>
              </a:rPr>
              <a:t>-    манифест разработки программного обеспечения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47107" name="Объект 2">
            <a:extLst>
              <a:ext uri="{FF2B5EF4-FFF2-40B4-BE49-F238E27FC236}">
                <a16:creationId xmlns:a16="http://schemas.microsoft.com/office/drawing/2014/main" id="{60C46A02-B312-4260-811C-817C8C5DA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548477"/>
            <a:ext cx="10945216" cy="417646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/>
              <a:t>Мы постоянно открываем для себя более совершенные методы разработки программного обеспечения, занимаясь разработкой непосредственно и помогая в этом другим. Благодаря проделанной работе мы смогли осознать, что:</a:t>
            </a:r>
          </a:p>
          <a:p>
            <a:pPr marL="0" indent="0">
              <a:buNone/>
            </a:pPr>
            <a:endParaRPr lang="ru-RU" altLang="ru-RU" sz="2000" dirty="0"/>
          </a:p>
          <a:p>
            <a:pPr marL="0" indent="0">
              <a:buFontTx/>
              <a:buAutoNum type="arabicPeriod"/>
            </a:pPr>
            <a:r>
              <a:rPr lang="ru-RU" altLang="ru-RU" sz="2200" b="1" dirty="0"/>
              <a:t>Люди и взаимодействие </a:t>
            </a:r>
            <a:r>
              <a:rPr lang="ru-RU" altLang="ru-RU" sz="2200" dirty="0"/>
              <a:t>важнее……………………….</a:t>
            </a:r>
            <a:r>
              <a:rPr lang="ru-RU" altLang="ru-RU" sz="2200" b="1" dirty="0"/>
              <a:t>процессов и инструментов</a:t>
            </a:r>
          </a:p>
          <a:p>
            <a:pPr marL="0" indent="0">
              <a:buFontTx/>
              <a:buAutoNum type="arabicPeriod"/>
            </a:pPr>
            <a:r>
              <a:rPr lang="ru-RU" altLang="ru-RU" sz="2200" b="1" dirty="0"/>
              <a:t>Работающий продукт </a:t>
            </a:r>
            <a:r>
              <a:rPr lang="ru-RU" altLang="ru-RU" sz="2200" dirty="0"/>
              <a:t>важнее…………………………...</a:t>
            </a:r>
            <a:r>
              <a:rPr lang="ru-RU" altLang="ru-RU" sz="2200" b="1" dirty="0"/>
              <a:t>исчерпывающей документации</a:t>
            </a:r>
          </a:p>
          <a:p>
            <a:pPr marL="0" indent="0">
              <a:buFontTx/>
              <a:buAutoNum type="arabicPeriod"/>
            </a:pPr>
            <a:r>
              <a:rPr lang="ru-RU" altLang="ru-RU" sz="2200" b="1" dirty="0"/>
              <a:t>Сотрудничество с заказчиком </a:t>
            </a:r>
            <a:r>
              <a:rPr lang="ru-RU" altLang="ru-RU" sz="2200" dirty="0"/>
              <a:t>важнее.…………….</a:t>
            </a:r>
            <a:r>
              <a:rPr lang="ru-RU" altLang="ru-RU" sz="2200" b="1" dirty="0"/>
              <a:t>согласования условий контракта</a:t>
            </a:r>
          </a:p>
          <a:p>
            <a:pPr marL="0" indent="0">
              <a:buFontTx/>
              <a:buAutoNum type="arabicPeriod"/>
            </a:pPr>
            <a:r>
              <a:rPr lang="ru-RU" altLang="ru-RU" sz="2200" b="1" dirty="0"/>
              <a:t>Готовность к изменениям </a:t>
            </a:r>
            <a:r>
              <a:rPr lang="ru-RU" altLang="ru-RU" sz="2200" dirty="0"/>
              <a:t>важнее……………………</a:t>
            </a:r>
            <a:r>
              <a:rPr lang="ru-RU" altLang="ru-RU" sz="2200" b="1" dirty="0"/>
              <a:t>следования первоначальному плану </a:t>
            </a:r>
            <a:br>
              <a:rPr lang="ru-RU" altLang="ru-RU" sz="2000" b="1" dirty="0"/>
            </a:br>
            <a:endParaRPr lang="ru-RU" altLang="ru-RU" sz="2000" b="1" dirty="0"/>
          </a:p>
          <a:p>
            <a:pPr marL="0" indent="0">
              <a:buNone/>
            </a:pPr>
            <a:r>
              <a:rPr lang="ru-RU" altLang="ru-RU" sz="2000" dirty="0"/>
              <a:t>То есть, не отрицая важности того, что справа, мы всё-таки больше ценим то, что слева.</a:t>
            </a:r>
            <a:endParaRPr lang="ru-RU" altLang="ru-RU" sz="1800" dirty="0"/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05B8B5F0-7165-42FE-9944-38F542942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2A633-B59F-4701-87AA-559F189AD87A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F49654C5-47EB-63FA-DA68-5644BFDF3F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998D7A79-9EB8-DFF7-0CE4-19A5B5402F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>
            <a:extLst>
              <a:ext uri="{FF2B5EF4-FFF2-40B4-BE49-F238E27FC236}">
                <a16:creationId xmlns:a16="http://schemas.microsoft.com/office/drawing/2014/main" id="{4128FA9B-B395-4811-82F9-769821F57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B3528-6831-4268-8F6D-F7B8ED6F193E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3E5E27C-8FBD-400D-A6D7-4BD62F05E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432" y="1343024"/>
            <a:ext cx="11017224" cy="5514976"/>
          </a:xfrm>
        </p:spPr>
        <p:txBody>
          <a:bodyPr>
            <a:normAutofit fontScale="70000" lnSpcReduction="20000"/>
          </a:bodyPr>
          <a:lstStyle/>
          <a:p>
            <a:pPr marL="114300" indent="0">
              <a:lnSpc>
                <a:spcPct val="90000"/>
              </a:lnSpc>
              <a:buNone/>
              <a:defRPr/>
            </a:pPr>
            <a:r>
              <a:rPr lang="ru-RU" altLang="ru-RU" sz="2900" b="1" dirty="0"/>
              <a:t>Проект</a:t>
            </a:r>
            <a:r>
              <a:rPr lang="ru-RU" altLang="ru-RU" sz="2900" dirty="0"/>
              <a:t> состоит из уникального </a:t>
            </a:r>
            <a:r>
              <a:rPr lang="ru-RU" altLang="ru-RU" sz="2900" b="1" dirty="0"/>
              <a:t>набора процессов</a:t>
            </a:r>
            <a:r>
              <a:rPr lang="ru-RU" altLang="ru-RU" sz="2900" dirty="0"/>
              <a:t> включающего координированные и контролируемые операции с датой начала и завершения, предпринимаемые для достижения цели</a:t>
            </a:r>
          </a:p>
          <a:p>
            <a:pPr marL="114300" indent="0">
              <a:lnSpc>
                <a:spcPct val="90000"/>
              </a:lnSpc>
              <a:buNone/>
              <a:defRPr/>
            </a:pPr>
            <a:endParaRPr lang="ru-RU" altLang="ru-RU" sz="2900" dirty="0"/>
          </a:p>
          <a:p>
            <a:pPr marL="114300" indent="0">
              <a:lnSpc>
                <a:spcPct val="90000"/>
              </a:lnSpc>
              <a:buNone/>
              <a:defRPr/>
            </a:pPr>
            <a:r>
              <a:rPr lang="ru-RU" altLang="ru-RU" sz="2900" dirty="0"/>
              <a:t>Несмотря на похожесть множества проектов, каждый проект </a:t>
            </a:r>
            <a:r>
              <a:rPr lang="ru-RU" altLang="ru-RU" sz="2900" b="1" dirty="0"/>
              <a:t>уникален </a:t>
            </a:r>
            <a:r>
              <a:rPr lang="ru-RU" altLang="ru-RU" sz="2900" dirty="0"/>
              <a:t>так как разница может проявиться в результатах достигаемых проектом; стейкхолдеры оказывают влияние на проект; используемые ресурсы; и способы адаптации процессов для достижения результатов.</a:t>
            </a:r>
          </a:p>
          <a:p>
            <a:pPr marL="114300" indent="0">
              <a:lnSpc>
                <a:spcPct val="90000"/>
              </a:lnSpc>
              <a:buNone/>
              <a:defRPr/>
            </a:pPr>
            <a:endParaRPr lang="ru-RU" altLang="ru-RU" sz="2900" dirty="0"/>
          </a:p>
          <a:p>
            <a:pPr marL="114300" indent="0">
              <a:lnSpc>
                <a:spcPct val="90000"/>
              </a:lnSpc>
              <a:buNone/>
              <a:defRPr/>
            </a:pPr>
            <a:r>
              <a:rPr lang="ru-RU" altLang="ru-RU" sz="2900" dirty="0"/>
              <a:t>У любого проекта есть установленное начало и завершение. Обычно проект реализуется через ряд фаз</a:t>
            </a:r>
            <a:endParaRPr lang="en-US" altLang="ru-RU" sz="2900" dirty="0"/>
          </a:p>
          <a:p>
            <a:pPr marL="114300" indent="0">
              <a:lnSpc>
                <a:spcPct val="90000"/>
              </a:lnSpc>
              <a:buNone/>
              <a:defRPr/>
            </a:pPr>
            <a:endParaRPr lang="en-US" altLang="ru-RU" sz="2900" dirty="0"/>
          </a:p>
          <a:p>
            <a:pPr marL="0" indent="0" algn="ctr">
              <a:buNone/>
              <a:defRPr/>
            </a:pPr>
            <a:r>
              <a:rPr lang="ru-RU" sz="29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Проект ( по </a:t>
            </a:r>
            <a:r>
              <a:rPr lang="en-US" sz="29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PMBOK 6</a:t>
            </a:r>
            <a:r>
              <a:rPr lang="ru-RU" sz="29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) </a:t>
            </a:r>
            <a:endParaRPr lang="en-US" sz="29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  <a:defRPr/>
            </a:pPr>
            <a:r>
              <a:rPr lang="ru-RU" sz="2900" b="1" dirty="0"/>
              <a:t>Проект</a:t>
            </a:r>
            <a:r>
              <a:rPr lang="ru-RU" sz="2900" dirty="0"/>
              <a:t> </a:t>
            </a:r>
            <a:r>
              <a:rPr lang="en-US" sz="2900" dirty="0"/>
              <a:t> –</a:t>
            </a:r>
            <a:r>
              <a:rPr lang="ru-RU" sz="2900" dirty="0"/>
              <a:t> это </a:t>
            </a:r>
            <a:r>
              <a:rPr lang="ru-RU" sz="2900" b="1" dirty="0"/>
              <a:t>временное предприятие</a:t>
            </a:r>
            <a:r>
              <a:rPr lang="ru-RU" sz="2900" dirty="0"/>
              <a:t>, направленное на создание уникального продукта, услуги или результата.</a:t>
            </a:r>
            <a:endParaRPr lang="en-US" sz="2900" dirty="0"/>
          </a:p>
          <a:p>
            <a:pPr marL="114300" indent="0">
              <a:buNone/>
              <a:defRPr/>
            </a:pPr>
            <a:endParaRPr lang="en-US" sz="2900" dirty="0"/>
          </a:p>
          <a:p>
            <a:pPr marL="114300" indent="0">
              <a:buNone/>
              <a:defRPr/>
            </a:pPr>
            <a:r>
              <a:rPr lang="ru-RU" sz="2900" dirty="0"/>
              <a:t>Проект имеет определенные цели. Его содержание последовательно уточняется на всем протяжении жизненного цикла проекта.</a:t>
            </a:r>
            <a:endParaRPr lang="en-US" sz="2900" dirty="0"/>
          </a:p>
          <a:p>
            <a:pPr>
              <a:defRPr/>
            </a:pPr>
            <a:endParaRPr lang="ru-RU" sz="1800" dirty="0"/>
          </a:p>
          <a:p>
            <a:pPr>
              <a:lnSpc>
                <a:spcPct val="90000"/>
              </a:lnSpc>
              <a:defRPr/>
            </a:pPr>
            <a:endParaRPr lang="ru-RU" altLang="ru-RU" sz="1800" dirty="0"/>
          </a:p>
        </p:txBody>
      </p:sp>
      <p:sp>
        <p:nvSpPr>
          <p:cNvPr id="19460" name="Заголовок 1">
            <a:extLst>
              <a:ext uri="{FF2B5EF4-FFF2-40B4-BE49-F238E27FC236}">
                <a16:creationId xmlns:a16="http://schemas.microsoft.com/office/drawing/2014/main" id="{596AE266-D87D-4C27-B493-72C2A56D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19446"/>
            <a:ext cx="9900593" cy="43180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bg2"/>
                </a:solidFill>
              </a:rPr>
              <a:t>Международный Стандарт по Управлению Проектами </a:t>
            </a:r>
            <a:br>
              <a:rPr lang="ru-RU" altLang="ru-RU" sz="2400" b="1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ISO 21500:2012</a:t>
            </a:r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28FD0124-2E44-8CE4-840B-765099A053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14513EE2-FAFD-FCC0-237D-582F83DE32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Номер слайда 1">
            <a:extLst>
              <a:ext uri="{FF2B5EF4-FFF2-40B4-BE49-F238E27FC236}">
                <a16:creationId xmlns:a16="http://schemas.microsoft.com/office/drawing/2014/main" id="{5E36DEDB-A672-47FB-B6E3-15BF43C7D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74B91-063A-4C5F-93A8-51BDE5494FD1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100355" name="Номер слайда 3">
            <a:extLst>
              <a:ext uri="{FF2B5EF4-FFF2-40B4-BE49-F238E27FC236}">
                <a16:creationId xmlns:a16="http://schemas.microsoft.com/office/drawing/2014/main" id="{4638962C-E6FF-4484-97DF-9C389ECD35AB}"/>
              </a:ext>
            </a:extLst>
          </p:cNvPr>
          <p:cNvSpPr txBox="1">
            <a:spLocks noGrp="1"/>
          </p:cNvSpPr>
          <p:nvPr/>
        </p:nvSpPr>
        <p:spPr bwMode="auto">
          <a:xfrm>
            <a:off x="5519739" y="6381750"/>
            <a:ext cx="10810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7C06BBD-A3CB-448A-BEDD-78BB667A9E7D}" type="slidenum">
              <a:rPr lang="ru-RU" altLang="ru-RU" sz="1400" b="1">
                <a:solidFill>
                  <a:srgbClr val="60606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b="1">
              <a:solidFill>
                <a:srgbClr val="606060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209E369-2ADB-4CF9-925A-016EF83496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43138" y="3984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процесс ?</a:t>
            </a:r>
          </a:p>
        </p:txBody>
      </p:sp>
      <p:grpSp>
        <p:nvGrpSpPr>
          <p:cNvPr id="100357" name="Group 3">
            <a:extLst>
              <a:ext uri="{FF2B5EF4-FFF2-40B4-BE49-F238E27FC236}">
                <a16:creationId xmlns:a16="http://schemas.microsoft.com/office/drawing/2014/main" id="{D17F3F72-1164-4D16-9294-C343EBE66719}"/>
              </a:ext>
            </a:extLst>
          </p:cNvPr>
          <p:cNvGrpSpPr>
            <a:grpSpLocks/>
          </p:cNvGrpSpPr>
          <p:nvPr/>
        </p:nvGrpSpPr>
        <p:grpSpPr bwMode="auto">
          <a:xfrm>
            <a:off x="1556915" y="1359566"/>
            <a:ext cx="9792766" cy="5255914"/>
            <a:chOff x="217" y="849"/>
            <a:chExt cx="5280" cy="3095"/>
          </a:xfrm>
        </p:grpSpPr>
        <p:sp>
          <p:nvSpPr>
            <p:cNvPr id="100359" name="Rectangle 4">
              <a:extLst>
                <a:ext uri="{FF2B5EF4-FFF2-40B4-BE49-F238E27FC236}">
                  <a16:creationId xmlns:a16="http://schemas.microsoft.com/office/drawing/2014/main" id="{4ED9EEE8-EB89-4FC1-9925-6A0ACA7DB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849"/>
              <a:ext cx="5280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ü"/>
              </a:pPr>
              <a:r>
                <a:rPr lang="ru-RU" altLang="ru-RU" sz="1900" dirty="0"/>
                <a:t>это совокупность взаимосвязанных и</a:t>
              </a:r>
              <a:r>
                <a:rPr lang="en-US" altLang="ru-RU" sz="1900" dirty="0"/>
                <a:t>/</a:t>
              </a:r>
              <a:r>
                <a:rPr lang="ru-RU" altLang="ru-RU" sz="1900" dirty="0"/>
                <a:t>или взаимодействующих видов деятельности, использующих  входы для получения намеченного</a:t>
              </a:r>
              <a:r>
                <a:rPr lang="en-US" altLang="ru-RU" sz="1900" dirty="0"/>
                <a:t> </a:t>
              </a:r>
              <a:r>
                <a:rPr lang="ru-RU" altLang="ru-RU" sz="1900" dirty="0"/>
                <a:t>результата    (</a:t>
              </a:r>
              <a:r>
                <a:rPr lang="en-US" altLang="ru-RU" sz="1900" dirty="0"/>
                <a:t>ISO 9000</a:t>
              </a:r>
              <a:r>
                <a:rPr lang="ru-RU" altLang="ru-RU" sz="1900" dirty="0"/>
                <a:t>-2015</a:t>
              </a:r>
              <a:r>
                <a:rPr lang="en-US" altLang="ru-RU" sz="1900" dirty="0"/>
                <a:t>)</a:t>
              </a:r>
              <a:endParaRPr lang="ru-RU" altLang="ru-RU" sz="1900" dirty="0"/>
            </a:p>
            <a:p>
              <a:pPr eaLnBrk="1" hangingPunct="1">
                <a:buFont typeface="Wingdings" panose="05000000000000000000" pitchFamily="2" charset="2"/>
                <a:buChar char="ü"/>
              </a:pPr>
              <a:r>
                <a:rPr lang="ru-RU" altLang="ru-RU" sz="1900" dirty="0"/>
                <a:t>это повышающее цену звено в процессе</a:t>
              </a:r>
            </a:p>
            <a:p>
              <a:pPr eaLnBrk="1" hangingPunct="1">
                <a:buFont typeface="Wingdings" panose="05000000000000000000" pitchFamily="2" charset="2"/>
                <a:buChar char="ü"/>
              </a:pPr>
              <a:r>
                <a:rPr lang="ru-RU" altLang="ru-RU" sz="1900" dirty="0"/>
                <a:t>это потребитель ресурсов</a:t>
              </a:r>
            </a:p>
          </p:txBody>
        </p:sp>
        <p:grpSp>
          <p:nvGrpSpPr>
            <p:cNvPr id="100360" name="Group 5">
              <a:extLst>
                <a:ext uri="{FF2B5EF4-FFF2-40B4-BE49-F238E27FC236}">
                  <a16:creationId xmlns:a16="http://schemas.microsoft.com/office/drawing/2014/main" id="{22905CDE-F5C5-4658-80CE-395771529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016"/>
              <a:ext cx="4414" cy="1928"/>
              <a:chOff x="624" y="2016"/>
              <a:chExt cx="4414" cy="1928"/>
            </a:xfrm>
          </p:grpSpPr>
          <p:sp>
            <p:nvSpPr>
              <p:cNvPr id="100361" name="Line 6">
                <a:extLst>
                  <a:ext uri="{FF2B5EF4-FFF2-40B4-BE49-F238E27FC236}">
                    <a16:creationId xmlns:a16="http://schemas.microsoft.com/office/drawing/2014/main" id="{A4443187-0E92-4A4F-B207-2BD55E4D0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618"/>
                <a:ext cx="4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2" name="Line 7">
                <a:extLst>
                  <a:ext uri="{FF2B5EF4-FFF2-40B4-BE49-F238E27FC236}">
                    <a16:creationId xmlns:a16="http://schemas.microsoft.com/office/drawing/2014/main" id="{55C0F566-A1CA-4744-9BE7-D65F0DACF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9" y="2511"/>
                <a:ext cx="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3" name="Line 8">
                <a:extLst>
                  <a:ext uri="{FF2B5EF4-FFF2-40B4-BE49-F238E27FC236}">
                    <a16:creationId xmlns:a16="http://schemas.microsoft.com/office/drawing/2014/main" id="{E5B75B14-F574-457C-9FA1-6B2856167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2" y="2628"/>
                <a:ext cx="56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4" name="Line 9">
                <a:extLst>
                  <a:ext uri="{FF2B5EF4-FFF2-40B4-BE49-F238E27FC236}">
                    <a16:creationId xmlns:a16="http://schemas.microsoft.com/office/drawing/2014/main" id="{505AD644-1E2E-4895-99D8-FDCB2E437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2" y="2747"/>
                <a:ext cx="5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5" name="Line 10">
                <a:extLst>
                  <a:ext uri="{FF2B5EF4-FFF2-40B4-BE49-F238E27FC236}">
                    <a16:creationId xmlns:a16="http://schemas.microsoft.com/office/drawing/2014/main" id="{872E019B-1DCD-4E49-9914-850827413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623"/>
                <a:ext cx="524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6" name="Line 11">
                <a:extLst>
                  <a:ext uri="{FF2B5EF4-FFF2-40B4-BE49-F238E27FC236}">
                    <a16:creationId xmlns:a16="http://schemas.microsoft.com/office/drawing/2014/main" id="{8520A52E-446B-49CC-BBE8-35D4562FF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479"/>
                <a:ext cx="4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7" name="Line 12">
                <a:extLst>
                  <a:ext uri="{FF2B5EF4-FFF2-40B4-BE49-F238E27FC236}">
                    <a16:creationId xmlns:a16="http://schemas.microsoft.com/office/drawing/2014/main" id="{A020F58E-B0A6-4B75-818C-8419A3571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598"/>
                <a:ext cx="4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8" name="Line 13">
                <a:extLst>
                  <a:ext uri="{FF2B5EF4-FFF2-40B4-BE49-F238E27FC236}">
                    <a16:creationId xmlns:a16="http://schemas.microsoft.com/office/drawing/2014/main" id="{3B78B2E5-1D4E-431E-8CAB-C1A132839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2716"/>
                <a:ext cx="4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69" name="Text Box 14">
                <a:extLst>
                  <a:ext uri="{FF2B5EF4-FFF2-40B4-BE49-F238E27FC236}">
                    <a16:creationId xmlns:a16="http://schemas.microsoft.com/office/drawing/2014/main" id="{B354884E-3648-46EB-A433-027D375BB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" y="2355"/>
                <a:ext cx="620" cy="511"/>
              </a:xfrm>
              <a:prstGeom prst="rect">
                <a:avLst/>
              </a:prstGeom>
              <a:solidFill>
                <a:srgbClr val="A8D6E5"/>
              </a:solidFill>
              <a:ln w="19050">
                <a:solidFill>
                  <a:srgbClr val="1F5382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969696"/>
                </a:outerShdw>
              </a:effec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800"/>
                  </a:spcBef>
                  <a:buNone/>
                </a:pPr>
                <a:r>
                  <a:rPr lang="ru-RU" altLang="ru-RU" sz="2400" b="1" dirty="0">
                    <a:latin typeface="Times New Roman" panose="02020603050405020304" pitchFamily="18" charset="0"/>
                  </a:rPr>
                  <a:t>входы</a:t>
                </a:r>
                <a:endParaRPr lang="ru-RU" altLang="ru-RU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370" name="Freeform 15">
                <a:extLst>
                  <a:ext uri="{FF2B5EF4-FFF2-40B4-BE49-F238E27FC236}">
                    <a16:creationId xmlns:a16="http://schemas.microsoft.com/office/drawing/2014/main" id="{E618F6C5-968F-4514-AFF6-5E8F08918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2405"/>
                <a:ext cx="1105" cy="411"/>
              </a:xfrm>
              <a:custGeom>
                <a:avLst/>
                <a:gdLst>
                  <a:gd name="T0" fmla="*/ 0 w 2227"/>
                  <a:gd name="T1" fmla="*/ 0 h 1188"/>
                  <a:gd name="T2" fmla="*/ 48 w 2227"/>
                  <a:gd name="T3" fmla="*/ 0 h 1188"/>
                  <a:gd name="T4" fmla="*/ 67 w 2227"/>
                  <a:gd name="T5" fmla="*/ 3 h 1188"/>
                  <a:gd name="T6" fmla="*/ 50 w 2227"/>
                  <a:gd name="T7" fmla="*/ 6 h 1188"/>
                  <a:gd name="T8" fmla="*/ 0 w 2227"/>
                  <a:gd name="T9" fmla="*/ 6 h 1188"/>
                  <a:gd name="T10" fmla="*/ 0 w 2227"/>
                  <a:gd name="T11" fmla="*/ 0 h 1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27" h="1188">
                    <a:moveTo>
                      <a:pt x="0" y="0"/>
                    </a:moveTo>
                    <a:lnTo>
                      <a:pt x="1607" y="0"/>
                    </a:lnTo>
                    <a:lnTo>
                      <a:pt x="2227" y="619"/>
                    </a:lnTo>
                    <a:lnTo>
                      <a:pt x="1658" y="1188"/>
                    </a:lnTo>
                    <a:lnTo>
                      <a:pt x="17" y="1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6E5"/>
              </a:solidFill>
              <a:ln w="19050" cmpd="sng">
                <a:solidFill>
                  <a:srgbClr val="1F5382"/>
                </a:solidFill>
                <a:round/>
                <a:headEnd/>
                <a:tailEnd/>
              </a:ln>
              <a:effectLst>
                <a:outerShdw dist="71842" dir="2700000" algn="ctr" rotWithShape="0">
                  <a:srgbClr val="969696"/>
                </a:outerShdw>
              </a:effec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0373" name="Line 18">
                <a:extLst>
                  <a:ext uri="{FF2B5EF4-FFF2-40B4-BE49-F238E27FC236}">
                    <a16:creationId xmlns:a16="http://schemas.microsoft.com/office/drawing/2014/main" id="{AD44154B-D749-40D4-9066-355D1E17A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4" y="2016"/>
                <a:ext cx="0" cy="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74" name="Freeform 19">
                <a:extLst>
                  <a:ext uri="{FF2B5EF4-FFF2-40B4-BE49-F238E27FC236}">
                    <a16:creationId xmlns:a16="http://schemas.microsoft.com/office/drawing/2014/main" id="{F23E4EB4-52AE-47CE-BB56-E76D77AC4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044"/>
                <a:ext cx="1047" cy="304"/>
              </a:xfrm>
              <a:custGeom>
                <a:avLst/>
                <a:gdLst>
                  <a:gd name="T0" fmla="*/ 1047 w 1047"/>
                  <a:gd name="T1" fmla="*/ 0 h 304"/>
                  <a:gd name="T2" fmla="*/ 3 w 1047"/>
                  <a:gd name="T3" fmla="*/ 0 h 304"/>
                  <a:gd name="T4" fmla="*/ 0 w 1047"/>
                  <a:gd name="T5" fmla="*/ 304 h 304"/>
                  <a:gd name="T6" fmla="*/ 0 60000 65536"/>
                  <a:gd name="T7" fmla="*/ 0 60000 65536"/>
                  <a:gd name="T8" fmla="*/ 0 60000 65536"/>
                  <a:gd name="T9" fmla="*/ 0 w 1047"/>
                  <a:gd name="T10" fmla="*/ 0 h 304"/>
                  <a:gd name="T11" fmla="*/ 1047 w 1047"/>
                  <a:gd name="T12" fmla="*/ 304 h 3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7" h="304">
                    <a:moveTo>
                      <a:pt x="1047" y="0"/>
                    </a:moveTo>
                    <a:lnTo>
                      <a:pt x="3" y="0"/>
                    </a:lnTo>
                    <a:lnTo>
                      <a:pt x="0" y="30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75" name="Freeform 20">
                <a:extLst>
                  <a:ext uri="{FF2B5EF4-FFF2-40B4-BE49-F238E27FC236}">
                    <a16:creationId xmlns:a16="http://schemas.microsoft.com/office/drawing/2014/main" id="{36D4921B-C2C3-47C3-826B-7C0D6CC7E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022"/>
                <a:ext cx="1521" cy="291"/>
              </a:xfrm>
              <a:custGeom>
                <a:avLst/>
                <a:gdLst>
                  <a:gd name="T0" fmla="*/ 1521 w 1521"/>
                  <a:gd name="T1" fmla="*/ 291 h 291"/>
                  <a:gd name="T2" fmla="*/ 1520 w 1521"/>
                  <a:gd name="T3" fmla="*/ 0 h 291"/>
                  <a:gd name="T4" fmla="*/ 0 w 1521"/>
                  <a:gd name="T5" fmla="*/ 2 h 291"/>
                  <a:gd name="T6" fmla="*/ 0 60000 65536"/>
                  <a:gd name="T7" fmla="*/ 0 60000 65536"/>
                  <a:gd name="T8" fmla="*/ 0 60000 65536"/>
                  <a:gd name="T9" fmla="*/ 0 w 1521"/>
                  <a:gd name="T10" fmla="*/ 0 h 291"/>
                  <a:gd name="T11" fmla="*/ 1521 w 1521"/>
                  <a:gd name="T12" fmla="*/ 291 h 2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1" h="291">
                    <a:moveTo>
                      <a:pt x="1521" y="291"/>
                    </a:moveTo>
                    <a:lnTo>
                      <a:pt x="1520" y="0"/>
                    </a:lnTo>
                    <a:lnTo>
                      <a:pt x="0" y="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76" name="Text Box 21">
                <a:extLst>
                  <a:ext uri="{FF2B5EF4-FFF2-40B4-BE49-F238E27FC236}">
                    <a16:creationId xmlns:a16="http://schemas.microsoft.com/office/drawing/2014/main" id="{442B03A5-A02E-4A86-BC4D-F0B791BCA9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2976"/>
                <a:ext cx="925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 i="1">
                    <a:latin typeface="Times New Roman" panose="02020603050405020304" pitchFamily="18" charset="0"/>
                  </a:rPr>
                  <a:t>Поставщик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600" i="1">
                    <a:latin typeface="Times New Roman" panose="02020603050405020304" pitchFamily="18" charset="0"/>
                  </a:rPr>
                  <a:t>Информация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600" i="1">
                    <a:latin typeface="Times New Roman" panose="02020603050405020304" pitchFamily="18" charset="0"/>
                  </a:rPr>
                  <a:t>Сырье</a:t>
                </a:r>
              </a:p>
            </p:txBody>
          </p:sp>
          <p:sp>
            <p:nvSpPr>
              <p:cNvPr id="100377" name="Text Box 22">
                <a:extLst>
                  <a:ext uri="{FF2B5EF4-FFF2-40B4-BE49-F238E27FC236}">
                    <a16:creationId xmlns:a16="http://schemas.microsoft.com/office/drawing/2014/main" id="{50A0FC1F-BFFB-4366-AEEA-3B0841727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101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 i="1">
                    <a:latin typeface="Times New Roman" panose="02020603050405020304" pitchFamily="18" charset="0"/>
                  </a:rPr>
                  <a:t>Заказчик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600" i="1">
                    <a:latin typeface="Times New Roman" panose="02020603050405020304" pitchFamily="18" charset="0"/>
                  </a:rPr>
                  <a:t>Выпущенная продукция/услуга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600" i="1">
                    <a:latin typeface="Times New Roman" panose="02020603050405020304" pitchFamily="18" charset="0"/>
                  </a:rPr>
                  <a:t>Информация</a:t>
                </a:r>
              </a:p>
            </p:txBody>
          </p:sp>
          <p:sp>
            <p:nvSpPr>
              <p:cNvPr id="100378" name="Text Box 23">
                <a:extLst>
                  <a:ext uri="{FF2B5EF4-FFF2-40B4-BE49-F238E27FC236}">
                    <a16:creationId xmlns:a16="http://schemas.microsoft.com/office/drawing/2014/main" id="{6CDEFD3D-7795-4565-8388-3830861A8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2" y="2987"/>
                <a:ext cx="925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 i="1">
                    <a:latin typeface="Times New Roman" panose="02020603050405020304" pitchFamily="18" charset="0"/>
                  </a:rPr>
                  <a:t>Производитель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600" i="1">
                    <a:latin typeface="Times New Roman" panose="02020603050405020304" pitchFamily="18" charset="0"/>
                  </a:rPr>
                  <a:t>Выполнение работы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600" i="1">
                    <a:latin typeface="Times New Roman" panose="02020603050405020304" pitchFamily="18" charset="0"/>
                  </a:rPr>
                  <a:t>Ресурсы</a:t>
                </a:r>
              </a:p>
            </p:txBody>
          </p:sp>
        </p:grpSp>
      </p:grp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D771456C-631E-FE42-AE2F-A289413BC0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8245" y="3001259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ADBD60EB-FF51-20DA-0DD7-C467A83ABF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64676-7206-F7B6-828A-42E85E089804}"/>
              </a:ext>
            </a:extLst>
          </p:cNvPr>
          <p:cNvSpPr txBox="1"/>
          <p:nvPr/>
        </p:nvSpPr>
        <p:spPr>
          <a:xfrm>
            <a:off x="5563741" y="4101774"/>
            <a:ext cx="186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ПРОЦЕСС</a:t>
            </a:r>
          </a:p>
          <a:p>
            <a:endParaRPr lang="ru-RU" dirty="0"/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08040191-E703-ED06-287A-AEE3E10F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060" y="3941671"/>
            <a:ext cx="1384527" cy="867778"/>
          </a:xfrm>
          <a:prstGeom prst="rect">
            <a:avLst/>
          </a:prstGeom>
          <a:solidFill>
            <a:srgbClr val="A8D6E5"/>
          </a:solidFill>
          <a:ln w="19050">
            <a:solidFill>
              <a:srgbClr val="1F5382"/>
            </a:solidFill>
            <a:miter lim="800000"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800"/>
              </a:spcBef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выходы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65C7F9AF-BC86-E16C-B069-0B3CDB8798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09713" y="-26988"/>
            <a:ext cx="8420101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0" tIns="46670" rIns="93340" bIns="4667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22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Процессный подход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>
            <a:extLst>
              <a:ext uri="{FF2B5EF4-FFF2-40B4-BE49-F238E27FC236}">
                <a16:creationId xmlns:a16="http://schemas.microsoft.com/office/drawing/2014/main" id="{F2ABFEA4-340C-4480-8307-2F5372CB2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D46F59-D520-43F3-903B-B177E7F2DF6F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21507" name="Номер слайда 3">
            <a:extLst>
              <a:ext uri="{FF2B5EF4-FFF2-40B4-BE49-F238E27FC236}">
                <a16:creationId xmlns:a16="http://schemas.microsoft.com/office/drawing/2014/main" id="{1A12413F-0551-4239-B8E4-CAF2EE7E5B46}"/>
              </a:ext>
            </a:extLst>
          </p:cNvPr>
          <p:cNvSpPr txBox="1">
            <a:spLocks noGrp="1"/>
          </p:cNvSpPr>
          <p:nvPr/>
        </p:nvSpPr>
        <p:spPr bwMode="auto">
          <a:xfrm>
            <a:off x="5519739" y="6381750"/>
            <a:ext cx="10810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F15802-E768-4DD4-916C-A2519DFB9AF4}" type="slidenum">
              <a:rPr lang="ru-RU" altLang="ru-RU" sz="1400" b="1">
                <a:solidFill>
                  <a:srgbClr val="60606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b="1">
              <a:solidFill>
                <a:srgbClr val="606060"/>
              </a:solidFill>
            </a:endParaRPr>
          </a:p>
        </p:txBody>
      </p:sp>
      <p:sp>
        <p:nvSpPr>
          <p:cNvPr id="33796" name="Text Box 15">
            <a:extLst>
              <a:ext uri="{FF2B5EF4-FFF2-40B4-BE49-F238E27FC236}">
                <a16:creationId xmlns:a16="http://schemas.microsoft.com/office/drawing/2014/main" id="{20133498-FBCE-406D-AD08-57158C165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6" y="869950"/>
            <a:ext cx="82010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Функционирование компании - сеть взаимосвязанных и взаимодействующих </a:t>
            </a:r>
            <a:r>
              <a:rPr lang="ru-RU" altLang="ru-RU" sz="2000" b="1" u="sng" dirty="0">
                <a:solidFill>
                  <a:srgbClr val="FF9933"/>
                </a:solidFill>
                <a:latin typeface="Times New Roman" panose="02020603050405020304" pitchFamily="18" charset="0"/>
              </a:rPr>
              <a:t>повторяющихся</a:t>
            </a:r>
            <a:r>
              <a:rPr lang="ru-RU" altLang="ru-RU" sz="2000" dirty="0">
                <a:latin typeface="Times New Roman" panose="02020603050405020304" pitchFamily="18" charset="0"/>
              </a:rPr>
              <a:t> процессов.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Основная идея </a:t>
            </a:r>
            <a:r>
              <a:rPr lang="ru-RU" altLang="ru-RU" sz="2000" b="1" dirty="0">
                <a:latin typeface="Times New Roman" panose="02020603050405020304" pitchFamily="18" charset="0"/>
              </a:rPr>
              <a:t>– Если процессы организованы правильно,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то и результат будет правильный!</a:t>
            </a:r>
          </a:p>
        </p:txBody>
      </p:sp>
      <p:grpSp>
        <p:nvGrpSpPr>
          <p:cNvPr id="33797" name="Группа 2">
            <a:extLst>
              <a:ext uri="{FF2B5EF4-FFF2-40B4-BE49-F238E27FC236}">
                <a16:creationId xmlns:a16="http://schemas.microsoft.com/office/drawing/2014/main" id="{CDD18356-7AD2-4F10-B0D3-5AF2E7B51ED1}"/>
              </a:ext>
            </a:extLst>
          </p:cNvPr>
          <p:cNvGrpSpPr>
            <a:grpSpLocks/>
          </p:cNvGrpSpPr>
          <p:nvPr/>
        </p:nvGrpSpPr>
        <p:grpSpPr bwMode="auto">
          <a:xfrm>
            <a:off x="2063552" y="3451595"/>
            <a:ext cx="8359775" cy="2359025"/>
            <a:chOff x="436562" y="3214235"/>
            <a:chExt cx="8360569" cy="2359025"/>
          </a:xfrm>
        </p:grpSpPr>
        <p:sp>
          <p:nvSpPr>
            <p:cNvPr id="21512" name="Line 25">
              <a:extLst>
                <a:ext uri="{FF2B5EF4-FFF2-40B4-BE49-F238E27FC236}">
                  <a16:creationId xmlns:a16="http://schemas.microsoft.com/office/drawing/2014/main" id="{715D84B3-C429-442E-8204-E75420385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562" y="4141335"/>
              <a:ext cx="10747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13" name="Группа 1">
              <a:extLst>
                <a:ext uri="{FF2B5EF4-FFF2-40B4-BE49-F238E27FC236}">
                  <a16:creationId xmlns:a16="http://schemas.microsoft.com/office/drawing/2014/main" id="{BA0E28F7-1914-4CBD-865D-6E61E457B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843" y="3214235"/>
              <a:ext cx="8269288" cy="2359025"/>
              <a:chOff x="619125" y="908050"/>
              <a:chExt cx="8269288" cy="2359025"/>
            </a:xfrm>
          </p:grpSpPr>
          <p:cxnSp>
            <p:nvCxnSpPr>
              <p:cNvPr id="21514" name="AutoShape 4">
                <a:extLst>
                  <a:ext uri="{FF2B5EF4-FFF2-40B4-BE49-F238E27FC236}">
                    <a16:creationId xmlns:a16="http://schemas.microsoft.com/office/drawing/2014/main" id="{B0DFB7AB-57F6-4933-AFDC-A88387C9E0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1103313" y="2058988"/>
                <a:ext cx="1687512" cy="838200"/>
              </a:xfrm>
              <a:prstGeom prst="bentConnector3">
                <a:avLst>
                  <a:gd name="adj1" fmla="val 102296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15" name="Text Box 5">
                <a:extLst>
                  <a:ext uri="{FF2B5EF4-FFF2-40B4-BE49-F238E27FC236}">
                    <a16:creationId xmlns:a16="http://schemas.microsoft.com/office/drawing/2014/main" id="{F5AC968B-C7A2-4280-A126-2E09A35F2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7550" y="2355850"/>
                <a:ext cx="1647825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Оценки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индикаторов</a:t>
                </a:r>
              </a:p>
            </p:txBody>
          </p:sp>
          <p:sp>
            <p:nvSpPr>
              <p:cNvPr id="21516" name="Freeform 6">
                <a:extLst>
                  <a:ext uri="{FF2B5EF4-FFF2-40B4-BE49-F238E27FC236}">
                    <a16:creationId xmlns:a16="http://schemas.microsoft.com/office/drawing/2014/main" id="{52D6BE0E-3D98-42ED-9EEC-DB56F2B1DD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517775" y="2533650"/>
                <a:ext cx="1901825" cy="733425"/>
              </a:xfrm>
              <a:custGeom>
                <a:avLst/>
                <a:gdLst>
                  <a:gd name="T0" fmla="*/ 0 w 3969"/>
                  <a:gd name="T1" fmla="*/ 0 h 1134"/>
                  <a:gd name="T2" fmla="*/ 2147483646 w 3969"/>
                  <a:gd name="T3" fmla="*/ 0 h 1134"/>
                  <a:gd name="T4" fmla="*/ 2147483646 w 3969"/>
                  <a:gd name="T5" fmla="*/ 2147483646 h 1134"/>
                  <a:gd name="T6" fmla="*/ 2147483646 w 3969"/>
                  <a:gd name="T7" fmla="*/ 2147483646 h 1134"/>
                  <a:gd name="T8" fmla="*/ 0 w 3969"/>
                  <a:gd name="T9" fmla="*/ 2147483646 h 1134"/>
                  <a:gd name="T10" fmla="*/ 2147483646 w 3969"/>
                  <a:gd name="T11" fmla="*/ 2147483646 h 1134"/>
                  <a:gd name="T12" fmla="*/ 0 w 3969"/>
                  <a:gd name="T13" fmla="*/ 0 h 1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69"/>
                  <a:gd name="T22" fmla="*/ 0 h 1134"/>
                  <a:gd name="T23" fmla="*/ 3969 w 3969"/>
                  <a:gd name="T24" fmla="*/ 1134 h 1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69" h="1134">
                    <a:moveTo>
                      <a:pt x="0" y="0"/>
                    </a:moveTo>
                    <a:lnTo>
                      <a:pt x="3402" y="0"/>
                    </a:lnTo>
                    <a:lnTo>
                      <a:pt x="3969" y="567"/>
                    </a:lnTo>
                    <a:lnTo>
                      <a:pt x="3402" y="1134"/>
                    </a:lnTo>
                    <a:lnTo>
                      <a:pt x="0" y="1134"/>
                    </a:lnTo>
                    <a:lnTo>
                      <a:pt x="567" y="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6E5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Text Box 7">
                <a:extLst>
                  <a:ext uri="{FF2B5EF4-FFF2-40B4-BE49-F238E27FC236}">
                    <a16:creationId xmlns:a16="http://schemas.microsoft.com/office/drawing/2014/main" id="{EE0EC7CB-79C1-4C6F-9D2B-65C6B2E69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125" y="1093788"/>
                <a:ext cx="1114425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Внешняя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среда</a:t>
                </a:r>
              </a:p>
            </p:txBody>
          </p:sp>
          <p:sp>
            <p:nvSpPr>
              <p:cNvPr id="21518" name="Freeform 9">
                <a:extLst>
                  <a:ext uri="{FF2B5EF4-FFF2-40B4-BE49-F238E27FC236}">
                    <a16:creationId xmlns:a16="http://schemas.microsoft.com/office/drawing/2014/main" id="{A2C53594-9485-4F02-B179-FDA2EF55B6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727700" y="2525713"/>
                <a:ext cx="2201863" cy="735012"/>
              </a:xfrm>
              <a:custGeom>
                <a:avLst/>
                <a:gdLst>
                  <a:gd name="T0" fmla="*/ 0 w 3969"/>
                  <a:gd name="T1" fmla="*/ 0 h 1134"/>
                  <a:gd name="T2" fmla="*/ 2147483646 w 3969"/>
                  <a:gd name="T3" fmla="*/ 0 h 1134"/>
                  <a:gd name="T4" fmla="*/ 2147483646 w 3969"/>
                  <a:gd name="T5" fmla="*/ 2147483646 h 1134"/>
                  <a:gd name="T6" fmla="*/ 2147483646 w 3969"/>
                  <a:gd name="T7" fmla="*/ 2147483646 h 1134"/>
                  <a:gd name="T8" fmla="*/ 0 w 3969"/>
                  <a:gd name="T9" fmla="*/ 2147483646 h 1134"/>
                  <a:gd name="T10" fmla="*/ 2147483646 w 3969"/>
                  <a:gd name="T11" fmla="*/ 2147483646 h 1134"/>
                  <a:gd name="T12" fmla="*/ 0 w 3969"/>
                  <a:gd name="T13" fmla="*/ 0 h 1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69"/>
                  <a:gd name="T22" fmla="*/ 0 h 1134"/>
                  <a:gd name="T23" fmla="*/ 3969 w 3969"/>
                  <a:gd name="T24" fmla="*/ 1134 h 1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69" h="1134">
                    <a:moveTo>
                      <a:pt x="0" y="0"/>
                    </a:moveTo>
                    <a:lnTo>
                      <a:pt x="3402" y="0"/>
                    </a:lnTo>
                    <a:lnTo>
                      <a:pt x="3969" y="567"/>
                    </a:lnTo>
                    <a:lnTo>
                      <a:pt x="3402" y="1134"/>
                    </a:lnTo>
                    <a:lnTo>
                      <a:pt x="0" y="1134"/>
                    </a:lnTo>
                    <a:lnTo>
                      <a:pt x="567" y="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6E5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9" name="Text Box 10">
                <a:extLst>
                  <a:ext uri="{FF2B5EF4-FFF2-40B4-BE49-F238E27FC236}">
                    <a16:creationId xmlns:a16="http://schemas.microsoft.com/office/drawing/2014/main" id="{81F2E281-7B17-4324-BA24-5B6C24AFD8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3313" y="2644775"/>
                <a:ext cx="1357312" cy="496888"/>
              </a:xfrm>
              <a:prstGeom prst="rect">
                <a:avLst/>
              </a:prstGeom>
              <a:solidFill>
                <a:srgbClr val="A8D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>
                    <a:latin typeface="Times New Roman" panose="02020603050405020304" pitchFamily="18" charset="0"/>
                  </a:rPr>
                  <a:t>Контроль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>
                    <a:latin typeface="Times New Roman" panose="02020603050405020304" pitchFamily="18" charset="0"/>
                  </a:rPr>
                  <a:t>бизнеса</a:t>
                </a:r>
              </a:p>
            </p:txBody>
          </p:sp>
          <p:sp>
            <p:nvSpPr>
              <p:cNvPr id="21520" name="Freeform 11">
                <a:extLst>
                  <a:ext uri="{FF2B5EF4-FFF2-40B4-BE49-F238E27FC236}">
                    <a16:creationId xmlns:a16="http://schemas.microsoft.com/office/drawing/2014/main" id="{44E0CB2F-2E9D-4B6F-A4A5-38C6BCE86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413" y="1441450"/>
                <a:ext cx="2286000" cy="742950"/>
              </a:xfrm>
              <a:custGeom>
                <a:avLst/>
                <a:gdLst>
                  <a:gd name="T0" fmla="*/ 0 w 3969"/>
                  <a:gd name="T1" fmla="*/ 0 h 1134"/>
                  <a:gd name="T2" fmla="*/ 2147483646 w 3969"/>
                  <a:gd name="T3" fmla="*/ 0 h 1134"/>
                  <a:gd name="T4" fmla="*/ 2147483646 w 3969"/>
                  <a:gd name="T5" fmla="*/ 2147483646 h 1134"/>
                  <a:gd name="T6" fmla="*/ 2147483646 w 3969"/>
                  <a:gd name="T7" fmla="*/ 2147483646 h 1134"/>
                  <a:gd name="T8" fmla="*/ 0 w 3969"/>
                  <a:gd name="T9" fmla="*/ 2147483646 h 1134"/>
                  <a:gd name="T10" fmla="*/ 2147483646 w 3969"/>
                  <a:gd name="T11" fmla="*/ 2147483646 h 1134"/>
                  <a:gd name="T12" fmla="*/ 0 w 3969"/>
                  <a:gd name="T13" fmla="*/ 0 h 1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69"/>
                  <a:gd name="T22" fmla="*/ 0 h 1134"/>
                  <a:gd name="T23" fmla="*/ 3969 w 3969"/>
                  <a:gd name="T24" fmla="*/ 1134 h 1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69" h="1134">
                    <a:moveTo>
                      <a:pt x="0" y="0"/>
                    </a:moveTo>
                    <a:lnTo>
                      <a:pt x="3402" y="0"/>
                    </a:lnTo>
                    <a:lnTo>
                      <a:pt x="3969" y="567"/>
                    </a:lnTo>
                    <a:lnTo>
                      <a:pt x="3402" y="1134"/>
                    </a:lnTo>
                    <a:lnTo>
                      <a:pt x="0" y="1134"/>
                    </a:lnTo>
                    <a:lnTo>
                      <a:pt x="567" y="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6E5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1" name="Text Box 12">
                <a:extLst>
                  <a:ext uri="{FF2B5EF4-FFF2-40B4-BE49-F238E27FC236}">
                    <a16:creationId xmlns:a16="http://schemas.microsoft.com/office/drawing/2014/main" id="{716BC1D5-9696-41CE-88B7-D5C39A475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663" y="1546225"/>
                <a:ext cx="1754187" cy="585788"/>
              </a:xfrm>
              <a:prstGeom prst="rect">
                <a:avLst/>
              </a:prstGeom>
              <a:solidFill>
                <a:srgbClr val="A8D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anose="02020603050405020304" pitchFamily="18" charset="0"/>
                  </a:rPr>
                  <a:t>Планирование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anose="02020603050405020304" pitchFamily="18" charset="0"/>
                  </a:rPr>
                  <a:t>бизнеса</a:t>
                </a:r>
              </a:p>
            </p:txBody>
          </p:sp>
          <p:sp>
            <p:nvSpPr>
              <p:cNvPr id="21522" name="Text Box 13">
                <a:extLst>
                  <a:ext uri="{FF2B5EF4-FFF2-40B4-BE49-F238E27FC236}">
                    <a16:creationId xmlns:a16="http://schemas.microsoft.com/office/drawing/2014/main" id="{02853EBE-9B5A-483E-94BD-8330D1C4B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0825" y="2644775"/>
                <a:ext cx="1289050" cy="496888"/>
              </a:xfrm>
              <a:prstGeom prst="rect">
                <a:avLst/>
              </a:prstGeom>
              <a:solidFill>
                <a:srgbClr val="A8D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>
                    <a:latin typeface="Times New Roman" panose="02020603050405020304" pitchFamily="18" charset="0"/>
                  </a:rPr>
                  <a:t>Анализ и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>
                    <a:latin typeface="Times New Roman" panose="02020603050405020304" pitchFamily="18" charset="0"/>
                  </a:rPr>
                  <a:t>коррекция</a:t>
                </a:r>
              </a:p>
            </p:txBody>
          </p:sp>
          <p:sp>
            <p:nvSpPr>
              <p:cNvPr id="21523" name="Text Box 18">
                <a:extLst>
                  <a:ext uri="{FF2B5EF4-FFF2-40B4-BE49-F238E27FC236}">
                    <a16:creationId xmlns:a16="http://schemas.microsoft.com/office/drawing/2014/main" id="{57C5ACFC-78C2-4334-8B55-A80D88384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1100" y="908050"/>
                <a:ext cx="1454150" cy="87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Цели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Показатели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Планы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Ресурсы</a:t>
                </a:r>
              </a:p>
            </p:txBody>
          </p:sp>
          <p:sp>
            <p:nvSpPr>
              <p:cNvPr id="21524" name="Text Box 19">
                <a:extLst>
                  <a:ext uri="{FF2B5EF4-FFF2-40B4-BE49-F238E27FC236}">
                    <a16:creationId xmlns:a16="http://schemas.microsoft.com/office/drawing/2014/main" id="{FC4F66E1-BE2F-4D72-A564-6BB433A214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0313" y="1338263"/>
                <a:ext cx="1308100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Продукт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Результаты</a:t>
                </a:r>
              </a:p>
            </p:txBody>
          </p:sp>
          <p:sp>
            <p:nvSpPr>
              <p:cNvPr id="21525" name="Freeform 20">
                <a:extLst>
                  <a:ext uri="{FF2B5EF4-FFF2-40B4-BE49-F238E27FC236}">
                    <a16:creationId xmlns:a16="http://schemas.microsoft.com/office/drawing/2014/main" id="{9CD33851-DB94-4BDF-9C23-FED20110D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300" y="1441450"/>
                <a:ext cx="2249488" cy="742950"/>
              </a:xfrm>
              <a:custGeom>
                <a:avLst/>
                <a:gdLst>
                  <a:gd name="T0" fmla="*/ 0 w 3969"/>
                  <a:gd name="T1" fmla="*/ 0 h 1134"/>
                  <a:gd name="T2" fmla="*/ 2147483646 w 3969"/>
                  <a:gd name="T3" fmla="*/ 0 h 1134"/>
                  <a:gd name="T4" fmla="*/ 2147483646 w 3969"/>
                  <a:gd name="T5" fmla="*/ 2147483646 h 1134"/>
                  <a:gd name="T6" fmla="*/ 2147483646 w 3969"/>
                  <a:gd name="T7" fmla="*/ 2147483646 h 1134"/>
                  <a:gd name="T8" fmla="*/ 0 w 3969"/>
                  <a:gd name="T9" fmla="*/ 2147483646 h 1134"/>
                  <a:gd name="T10" fmla="*/ 2147483646 w 3969"/>
                  <a:gd name="T11" fmla="*/ 2147483646 h 1134"/>
                  <a:gd name="T12" fmla="*/ 0 w 3969"/>
                  <a:gd name="T13" fmla="*/ 0 h 1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69"/>
                  <a:gd name="T22" fmla="*/ 0 h 1134"/>
                  <a:gd name="T23" fmla="*/ 3969 w 3969"/>
                  <a:gd name="T24" fmla="*/ 1134 h 1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69" h="1134">
                    <a:moveTo>
                      <a:pt x="0" y="0"/>
                    </a:moveTo>
                    <a:lnTo>
                      <a:pt x="3402" y="0"/>
                    </a:lnTo>
                    <a:lnTo>
                      <a:pt x="3969" y="567"/>
                    </a:lnTo>
                    <a:lnTo>
                      <a:pt x="3402" y="1134"/>
                    </a:lnTo>
                    <a:lnTo>
                      <a:pt x="0" y="1134"/>
                    </a:lnTo>
                    <a:lnTo>
                      <a:pt x="567" y="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6E5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6" name="Text Box 21">
                <a:extLst>
                  <a:ext uri="{FF2B5EF4-FFF2-40B4-BE49-F238E27FC236}">
                    <a16:creationId xmlns:a16="http://schemas.microsoft.com/office/drawing/2014/main" id="{C558BBA9-DC31-457E-A2E9-1B7F390CA1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1338" y="1568450"/>
                <a:ext cx="1628775" cy="533400"/>
              </a:xfrm>
              <a:prstGeom prst="rect">
                <a:avLst/>
              </a:prstGeom>
              <a:solidFill>
                <a:srgbClr val="A8D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anose="02020603050405020304" pitchFamily="18" charset="0"/>
                  </a:rPr>
                  <a:t>Реализация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latin typeface="Times New Roman" panose="02020603050405020304" pitchFamily="18" charset="0"/>
                  </a:rPr>
                  <a:t>бизнес-плана</a:t>
                </a:r>
              </a:p>
            </p:txBody>
          </p:sp>
          <p:cxnSp>
            <p:nvCxnSpPr>
              <p:cNvPr id="21527" name="AutoShape 22">
                <a:extLst>
                  <a:ext uri="{FF2B5EF4-FFF2-40B4-BE49-F238E27FC236}">
                    <a16:creationId xmlns:a16="http://schemas.microsoft.com/office/drawing/2014/main" id="{FFBDA3C2-38B4-4FD4-93E9-C9706A56C1FE}"/>
                  </a:ext>
                </a:extLst>
              </p:cNvPr>
              <p:cNvCxnSpPr>
                <a:cxnSpLocks noChangeShapeType="1"/>
                <a:stCxn id="21520" idx="2"/>
                <a:endCxn id="21525" idx="5"/>
              </p:cNvCxnSpPr>
              <p:nvPr/>
            </p:nvCxnSpPr>
            <p:spPr bwMode="auto">
              <a:xfrm>
                <a:off x="3692525" y="1814513"/>
                <a:ext cx="1811338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28" name="AutoShape 23">
                <a:extLst>
                  <a:ext uri="{FF2B5EF4-FFF2-40B4-BE49-F238E27FC236}">
                    <a16:creationId xmlns:a16="http://schemas.microsoft.com/office/drawing/2014/main" id="{92D7D6B5-E45B-46F5-A3F6-3B983CDCC09A}"/>
                  </a:ext>
                </a:extLst>
              </p:cNvPr>
              <p:cNvCxnSpPr>
                <a:cxnSpLocks noChangeShapeType="1"/>
                <a:stCxn id="21524" idx="2"/>
                <a:endCxn id="21518" idx="5"/>
              </p:cNvCxnSpPr>
              <p:nvPr/>
            </p:nvCxnSpPr>
            <p:spPr bwMode="auto">
              <a:xfrm rot="5400000">
                <a:off x="7398544" y="2058194"/>
                <a:ext cx="1066800" cy="604838"/>
              </a:xfrm>
              <a:prstGeom prst="bentConnector2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29" name="Line 24">
                <a:extLst>
                  <a:ext uri="{FF2B5EF4-FFF2-40B4-BE49-F238E27FC236}">
                    <a16:creationId xmlns:a16="http://schemas.microsoft.com/office/drawing/2014/main" id="{895BCAE2-8991-41FB-A014-AE84EEF2D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5213" y="2058988"/>
                <a:ext cx="42545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0" name="Text Box 26">
                <a:extLst>
                  <a:ext uri="{FF2B5EF4-FFF2-40B4-BE49-F238E27FC236}">
                    <a16:creationId xmlns:a16="http://schemas.microsoft.com/office/drawing/2014/main" id="{5993EADB-F53A-4A19-A28E-087E067E0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3163" y="2355850"/>
                <a:ext cx="167798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Меры коррекции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latin typeface="Times New Roman" panose="02020603050405020304" pitchFamily="18" charset="0"/>
                  </a:rPr>
                  <a:t>и улучшения</a:t>
                </a:r>
              </a:p>
            </p:txBody>
          </p:sp>
          <p:cxnSp>
            <p:nvCxnSpPr>
              <p:cNvPr id="21531" name="AutoShape 27">
                <a:extLst>
                  <a:ext uri="{FF2B5EF4-FFF2-40B4-BE49-F238E27FC236}">
                    <a16:creationId xmlns:a16="http://schemas.microsoft.com/office/drawing/2014/main" id="{38AE1355-AD9D-44D8-B0B3-A14FA7EABA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53313" y="1820863"/>
                <a:ext cx="1241425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2" name="AutoShape 28">
                <a:extLst>
                  <a:ext uri="{FF2B5EF4-FFF2-40B4-BE49-F238E27FC236}">
                    <a16:creationId xmlns:a16="http://schemas.microsoft.com/office/drawing/2014/main" id="{3A44ED8E-E52A-4BBE-91E4-C35F95762E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48138" y="2897188"/>
                <a:ext cx="1579562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1510" name="Rectangle 29">
            <a:extLst>
              <a:ext uri="{FF2B5EF4-FFF2-40B4-BE49-F238E27FC236}">
                <a16:creationId xmlns:a16="http://schemas.microsoft.com/office/drawing/2014/main" id="{89CBCB56-A1CD-49CC-B137-055CDDD7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"/>
            <a:ext cx="407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Реализация процессного подхода</a:t>
            </a:r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C2546248-2AB8-9278-19B1-2E19F76CE4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123CB0EA-D239-1F14-6D18-F8CCE08FFF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3">
            <a:extLst>
              <a:ext uri="{FF2B5EF4-FFF2-40B4-BE49-F238E27FC236}">
                <a16:creationId xmlns:a16="http://schemas.microsoft.com/office/drawing/2014/main" id="{42CCB7C5-C8CA-8D18-B9DB-CEA81817079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09713" y="-26988"/>
            <a:ext cx="8420101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0" tIns="46670" rIns="93340" bIns="4667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22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11106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>
            <a:extLst>
              <a:ext uri="{FF2B5EF4-FFF2-40B4-BE49-F238E27FC236}">
                <a16:creationId xmlns:a16="http://schemas.microsoft.com/office/drawing/2014/main" id="{9A12675D-AA19-4AAF-BF67-F6525421A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A95CD-67B3-43F3-97B5-7422BC0C9E4F}" type="slidenum">
              <a:rPr lang="ru-RU" altLang="ru-RU" sz="1400">
                <a:solidFill>
                  <a:srgbClr val="60606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60606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A32D041-1055-43CD-B925-94A81932D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1833" y="0"/>
            <a:ext cx="8280400" cy="4318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122F4D"/>
                </a:solidFill>
              </a:rPr>
              <a:t>Проектное и процессное управление</a:t>
            </a:r>
          </a:p>
        </p:txBody>
      </p:sp>
      <p:graphicFrame>
        <p:nvGraphicFramePr>
          <p:cNvPr id="177323" name="Group 171">
            <a:extLst>
              <a:ext uri="{FF2B5EF4-FFF2-40B4-BE49-F238E27FC236}">
                <a16:creationId xmlns:a16="http://schemas.microsoft.com/office/drawing/2014/main" id="{3F3C1126-F374-49A6-AB13-9DDC837A6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77259"/>
              </p:ext>
            </p:extLst>
          </p:nvPr>
        </p:nvGraphicFramePr>
        <p:xfrm>
          <a:off x="2351584" y="750292"/>
          <a:ext cx="8784976" cy="5637787"/>
        </p:xfrm>
        <a:graphic>
          <a:graphicData uri="http://schemas.openxmlformats.org/drawingml/2006/table">
            <a:tbl>
              <a:tblPr/>
              <a:tblGrid>
                <a:gridCol w="292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4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Параметры сравнения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Бизнес-процесс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Проект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Чем регламентируется исполнение?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Стандарт бизнес-процесса. Модель процессов.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Устав проекта, план проекта.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Как контролируется текущее исполнение?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По результатам, в отдельных случаях – по отклонениям во времени на промежуточных шагах процесса.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По времени, бюджету, ресурсам.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Кто управляет исполнением?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Менеджер (владелец) процесса.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Руководитель проекта.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Требуется ли оптимизация исполнения?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Да, если есть нарушения процесса или найден лучший способ организации процесса.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Нет, но возможны корректировки по ходу исполнения.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Требуется ли планировать единичный цикл исполнения?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Нет.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Да.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Требуется ли координировать действия исполнителей?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Нет, если выполняется стандарт.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Да.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Повторяется ли 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Да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Нет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018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Возможны ли улучшения ?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</a:rPr>
                        <a:t>Да 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Нет, но возможны корректировки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23025"/>
                  </a:ext>
                </a:extLst>
              </a:tr>
              <a:tr h="541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Методическая основа для управления?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Процессный подход к управлению, TQM, ISO 9000, и т.д.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Проектное управление, PMBOK,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ISO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21500:2012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cs typeface="Courier New" panose="02070309020205020404" pitchFamily="49" charset="0"/>
                        </a:rPr>
                        <a:t> и т.д.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474" name="Rectangle 170">
            <a:extLst>
              <a:ext uri="{FF2B5EF4-FFF2-40B4-BE49-F238E27FC236}">
                <a16:creationId xmlns:a16="http://schemas.microsoft.com/office/drawing/2014/main" id="{7DA5A27A-28AE-4FD8-BDF4-1DDFEC14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2" y="6370894"/>
            <a:ext cx="302401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hlinkClick r:id="rId2"/>
              </a:rPr>
              <a:t>Основа таблицы - http://www.pmprofy.ru</a:t>
            </a:r>
            <a:r>
              <a:rPr lang="ru-RU" altLang="ru-RU" sz="1800" dirty="0"/>
              <a:t> </a:t>
            </a:r>
          </a:p>
        </p:txBody>
      </p:sp>
      <p:pic>
        <p:nvPicPr>
          <p:cNvPr id="2" name="Google Shape;93;p2">
            <a:extLst>
              <a:ext uri="{FF2B5EF4-FFF2-40B4-BE49-F238E27FC236}">
                <a16:creationId xmlns:a16="http://schemas.microsoft.com/office/drawing/2014/main" id="{7AB8C700-F619-98CC-5307-1C92264D1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8243" y="3028244"/>
            <a:ext cx="6858002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F5AF953C-48B9-AEE9-A570-2812B660B2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58" y="95702"/>
            <a:ext cx="2568574" cy="55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2037</Words>
  <Application>Microsoft Office PowerPoint</Application>
  <PresentationFormat>Широкоэкранный</PresentationFormat>
  <Paragraphs>367</Paragraphs>
  <Slides>30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AGHelveticaCyr</vt:lpstr>
      <vt:lpstr>Arial</vt:lpstr>
      <vt:lpstr>Arial Unicode MS</vt:lpstr>
      <vt:lpstr>Calibri</vt:lpstr>
      <vt:lpstr>Roboto</vt:lpstr>
      <vt:lpstr>Tahoma</vt:lpstr>
      <vt:lpstr>Times New Roman</vt:lpstr>
      <vt:lpstr>Wingdings</vt:lpstr>
      <vt:lpstr>Тема Office</vt:lpstr>
      <vt:lpstr>Процессное и проектное управление - где границы и в чем польза.</vt:lpstr>
      <vt:lpstr>Презентация PowerPoint</vt:lpstr>
      <vt:lpstr>Эффективность в строительстве. Пример</vt:lpstr>
      <vt:lpstr>Проекты и процессы, на чем основаны</vt:lpstr>
      <vt:lpstr>Agile-    манифест разработки программного обеспечения </vt:lpstr>
      <vt:lpstr>Международный Стандарт по Управлению Проектами  ISO 21500:2012</vt:lpstr>
      <vt:lpstr>Что такое процесс ?</vt:lpstr>
      <vt:lpstr>Презентация PowerPoint</vt:lpstr>
      <vt:lpstr>Проектное и процессное управление</vt:lpstr>
      <vt:lpstr>Где процессы и где проекты ???</vt:lpstr>
      <vt:lpstr>PMBOK6</vt:lpstr>
      <vt:lpstr>Стратегия организации.  (ISO 21500-2012) </vt:lpstr>
      <vt:lpstr>Концепция управления проектами ISO 21500 </vt:lpstr>
      <vt:lpstr>PMBOK6</vt:lpstr>
      <vt:lpstr>Презентация PowerPoint</vt:lpstr>
      <vt:lpstr>Презентация PowerPoint</vt:lpstr>
      <vt:lpstr>Что можно сделать, пути решения ?</vt:lpstr>
      <vt:lpstr>Проблемы управления в строительстве и не только…</vt:lpstr>
      <vt:lpstr>                      Процессы и проекты.</vt:lpstr>
      <vt:lpstr>Качество и процессы</vt:lpstr>
      <vt:lpstr>Презентация PowerPoint</vt:lpstr>
      <vt:lpstr>Определение и реализация стратегии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опасности при внедрении: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 Переверзев</dc:creator>
  <cp:lastModifiedBy>Вячеслав Лев</cp:lastModifiedBy>
  <cp:revision>41</cp:revision>
  <dcterms:created xsi:type="dcterms:W3CDTF">2022-08-07T13:48:40Z</dcterms:created>
  <dcterms:modified xsi:type="dcterms:W3CDTF">2023-04-11T11:15:24Z</dcterms:modified>
</cp:coreProperties>
</file>