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10" r:id="rId3"/>
    <p:sldId id="289" r:id="rId4"/>
    <p:sldId id="309" r:id="rId5"/>
    <p:sldId id="328" r:id="rId6"/>
    <p:sldId id="312" r:id="rId7"/>
    <p:sldId id="320" r:id="rId8"/>
    <p:sldId id="327" r:id="rId9"/>
    <p:sldId id="329" r:id="rId10"/>
    <p:sldId id="330" r:id="rId11"/>
    <p:sldId id="324" r:id="rId12"/>
    <p:sldId id="277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80CD"/>
    <a:srgbClr val="0070C0"/>
    <a:srgbClr val="405888"/>
    <a:srgbClr val="FFAB66"/>
    <a:srgbClr val="00205F"/>
    <a:srgbClr val="F7F8FB"/>
    <a:srgbClr val="D5DBE9"/>
    <a:srgbClr val="7B7BE3"/>
    <a:srgbClr val="4A4CF6"/>
    <a:srgbClr val="FFD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756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877F7-FD5A-440F-B081-4DC25FA48116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40EE8-6264-4C93-9AF4-C025168D4E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373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91034-EC1B-CC74-B9E5-88B4A5BCC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8721233-EBAD-FBA6-9C01-7DAB626DEC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79FEC9B-6071-7B0A-34F7-544750D51C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C1AF431-1340-156C-0C4F-BA362FD5BA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440EE8-6264-4C93-9AF4-C025168D4ED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024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440EE8-6264-4C93-9AF4-C025168D4ED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331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440EE8-6264-4C93-9AF4-C025168D4ED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161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440EE8-6264-4C93-9AF4-C025168D4ED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770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ятиугольник 11"/>
          <p:cNvSpPr/>
          <p:nvPr/>
        </p:nvSpPr>
        <p:spPr>
          <a:xfrm>
            <a:off x="0" y="0"/>
            <a:ext cx="5429256" cy="5143500"/>
          </a:xfrm>
          <a:prstGeom prst="homePlate">
            <a:avLst>
              <a:gd name="adj" fmla="val 17716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tx2"/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3714744" y="0"/>
            <a:ext cx="1357322" cy="5143500"/>
          </a:xfrm>
          <a:prstGeom prst="chevron">
            <a:avLst>
              <a:gd name="adj" fmla="val 67156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14" name="Picture 4" descr="C:\Users\hp\Desktop\ICSA\Презентации и Медиа контент - Территория безопасности\Фото\-5276252759634592065_1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935170"/>
            <a:ext cx="2646533" cy="108000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5643570" y="1935302"/>
            <a:ext cx="30003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B0F0"/>
                </a:solidFill>
              </a:rPr>
              <a:t>International Corporate Security Association</a:t>
            </a:r>
            <a:endParaRPr lang="ru-RU" sz="2000" dirty="0">
              <a:solidFill>
                <a:srgbClr val="00B0F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8596" y="1071552"/>
            <a:ext cx="371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УПРАВЛЕНИЕ РИСКАМИ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7158" y="2427734"/>
            <a:ext cx="38576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B0F0"/>
                </a:solidFill>
              </a:rPr>
              <a:t>КОНТРОЛЬ ПЕРСОНАЛА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572132" y="3214692"/>
            <a:ext cx="314327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</a:rPr>
              <a:t>Артём Буяновский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</a:rPr>
              <a:t>эксперт по безопасности </a:t>
            </a:r>
          </a:p>
          <a:p>
            <a:pPr algn="ctr"/>
            <a:r>
              <a:rPr lang="ru-RU" sz="1400" dirty="0">
                <a:solidFill>
                  <a:srgbClr val="00B0F0"/>
                </a:solidFill>
              </a:rPr>
              <a:t>генеральный директор, </a:t>
            </a:r>
          </a:p>
          <a:p>
            <a:pPr algn="ctr"/>
            <a:r>
              <a:rPr lang="ru-RU" sz="1400" dirty="0">
                <a:solidFill>
                  <a:srgbClr val="00B0F0"/>
                </a:solidFill>
              </a:rPr>
              <a:t>член экспертного совета </a:t>
            </a:r>
            <a:r>
              <a:rPr lang="en-US" sz="1400" dirty="0">
                <a:solidFill>
                  <a:srgbClr val="00B0F0"/>
                </a:solidFill>
              </a:rPr>
              <a:t>ICSA</a:t>
            </a:r>
            <a:endParaRPr lang="ru-RU" sz="1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978D59-CAC2-4AB1-F440-BE8BFDE577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C:\Users\hp\Desktop\ICSA\Презентации и Медиа контент - Территория безопасности\Фото\-5276252759634592065_120.jpg">
            <a:extLst>
              <a:ext uri="{FF2B5EF4-FFF2-40B4-BE49-F238E27FC236}">
                <a16:creationId xmlns:a16="http://schemas.microsoft.com/office/drawing/2014/main" id="{235C44AC-952A-1128-EF5E-2BE1570FD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3575" y="15526"/>
            <a:ext cx="1323267" cy="540000"/>
          </a:xfrm>
          <a:prstGeom prst="rect">
            <a:avLst/>
          </a:prstGeom>
          <a:noFill/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84356C0-9C4E-3FA6-1FA5-AE9EE269B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9586" y="4899292"/>
            <a:ext cx="828751" cy="192738"/>
          </a:xfrm>
        </p:spPr>
        <p:txBody>
          <a:bodyPr/>
          <a:lstStyle/>
          <a:p>
            <a:fld id="{B6FC6961-2EC2-4846-8118-47565CCB3469}" type="slidenum">
              <a:rPr lang="en-GB" sz="1000" smtClean="0">
                <a:solidFill>
                  <a:schemeClr val="tx2"/>
                </a:solidFill>
              </a:rPr>
              <a:pPr/>
              <a:t>10</a:t>
            </a:fld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E567D20B-3290-4081-9484-8148293FDD1F}"/>
              </a:ext>
            </a:extLst>
          </p:cNvPr>
          <p:cNvSpPr txBox="1">
            <a:spLocks/>
          </p:cNvSpPr>
          <p:nvPr/>
        </p:nvSpPr>
        <p:spPr>
          <a:xfrm>
            <a:off x="323528" y="50330"/>
            <a:ext cx="6550893" cy="47024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ОШИБКИ</a:t>
            </a:r>
            <a:endParaRPr lang="en-GB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F5DABE30-E4FE-A25A-4A2A-5921375047AE}"/>
              </a:ext>
            </a:extLst>
          </p:cNvPr>
          <p:cNvCxnSpPr/>
          <p:nvPr/>
        </p:nvCxnSpPr>
        <p:spPr>
          <a:xfrm>
            <a:off x="428596" y="550396"/>
            <a:ext cx="8280000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439B635B-8E7F-45BA-A458-D9803B2D1F48}"/>
              </a:ext>
            </a:extLst>
          </p:cNvPr>
          <p:cNvCxnSpPr/>
          <p:nvPr/>
        </p:nvCxnSpPr>
        <p:spPr>
          <a:xfrm>
            <a:off x="435404" y="4897704"/>
            <a:ext cx="8280000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82DDECCA-9FB5-696E-E9C7-22CE275D2F23}"/>
              </a:ext>
            </a:extLst>
          </p:cNvPr>
          <p:cNvGrpSpPr/>
          <p:nvPr/>
        </p:nvGrpSpPr>
        <p:grpSpPr>
          <a:xfrm>
            <a:off x="333303" y="879616"/>
            <a:ext cx="4742753" cy="837508"/>
            <a:chOff x="452363" y="928107"/>
            <a:chExt cx="4803205" cy="78987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70CD88E-64C0-11FC-1EA7-6564CF334769}"/>
                </a:ext>
              </a:extLst>
            </p:cNvPr>
            <p:cNvSpPr txBox="1"/>
            <p:nvPr/>
          </p:nvSpPr>
          <p:spPr>
            <a:xfrm>
              <a:off x="452363" y="928107"/>
              <a:ext cx="3600400" cy="789870"/>
            </a:xfrm>
            <a:prstGeom prst="rect">
              <a:avLst/>
            </a:prstGeom>
            <a:solidFill>
              <a:srgbClr val="0280CD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>
              <a:spAutoFit/>
            </a:bodyPr>
            <a:lstStyle/>
            <a:p>
              <a:pPr marL="457200">
                <a:lnSpc>
                  <a:spcPct val="107000"/>
                </a:lnSpc>
              </a:pPr>
              <a:endParaRPr lang="ru-RU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7E32903-51EA-D40A-B0AB-AECABCCF25F9}"/>
                </a:ext>
              </a:extLst>
            </p:cNvPr>
            <p:cNvSpPr txBox="1"/>
            <p:nvPr/>
          </p:nvSpPr>
          <p:spPr>
            <a:xfrm>
              <a:off x="683568" y="1136004"/>
              <a:ext cx="4572000" cy="3740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kern="10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1. </a:t>
              </a:r>
              <a:r>
                <a:rPr lang="ru-RU" sz="1800" kern="10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АйТишник (или ИБшник)</a:t>
              </a:r>
              <a:endParaRPr lang="ru-RU" sz="1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F2E85C2D-A8C5-5190-6EBB-ADC3C95606FB}"/>
              </a:ext>
            </a:extLst>
          </p:cNvPr>
          <p:cNvGrpSpPr/>
          <p:nvPr/>
        </p:nvGrpSpPr>
        <p:grpSpPr>
          <a:xfrm>
            <a:off x="327347" y="2248849"/>
            <a:ext cx="3530398" cy="789870"/>
            <a:chOff x="487364" y="2271575"/>
            <a:chExt cx="3530398" cy="78987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ACF9BD9-10CB-2222-C5BA-1F1B316EC6AE}"/>
                </a:ext>
              </a:extLst>
            </p:cNvPr>
            <p:cNvSpPr txBox="1"/>
            <p:nvPr/>
          </p:nvSpPr>
          <p:spPr>
            <a:xfrm>
              <a:off x="487364" y="2271575"/>
              <a:ext cx="3530398" cy="789870"/>
            </a:xfrm>
            <a:prstGeom prst="rect">
              <a:avLst/>
            </a:prstGeom>
            <a:solidFill>
              <a:srgbClr val="3C77B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>
              <a:spAutoFit/>
            </a:bodyPr>
            <a:lstStyle/>
            <a:p>
              <a:pPr marL="457200">
                <a:lnSpc>
                  <a:spcPct val="107000"/>
                </a:lnSpc>
              </a:pPr>
              <a:endParaRPr lang="ru-RU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D041C9F-3B12-80AA-19D2-09EEAFF8A47D}"/>
                </a:ext>
              </a:extLst>
            </p:cNvPr>
            <p:cNvSpPr txBox="1"/>
            <p:nvPr/>
          </p:nvSpPr>
          <p:spPr>
            <a:xfrm>
              <a:off x="683568" y="2321879"/>
              <a:ext cx="2808312" cy="6704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kern="1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2. </a:t>
              </a:r>
              <a:r>
                <a:rPr lang="ru-RU" sz="1800" kern="1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Неправильная реализация информации</a:t>
              </a:r>
              <a:endParaRPr lang="ru-RU" sz="1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065A7BFA-BCCD-BC72-DE75-31A2FA7E5D72}"/>
              </a:ext>
            </a:extLst>
          </p:cNvPr>
          <p:cNvGrpSpPr/>
          <p:nvPr/>
        </p:nvGrpSpPr>
        <p:grpSpPr>
          <a:xfrm>
            <a:off x="333303" y="3584639"/>
            <a:ext cx="3600400" cy="789870"/>
            <a:chOff x="467544" y="3579862"/>
            <a:chExt cx="3719460" cy="78987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AC15663-969D-A2E6-CACD-AF01EBFE5221}"/>
                </a:ext>
              </a:extLst>
            </p:cNvPr>
            <p:cNvSpPr txBox="1"/>
            <p:nvPr/>
          </p:nvSpPr>
          <p:spPr>
            <a:xfrm>
              <a:off x="467544" y="3579862"/>
              <a:ext cx="3600400" cy="789870"/>
            </a:xfrm>
            <a:prstGeom prst="rect">
              <a:avLst/>
            </a:prstGeom>
            <a:solidFill>
              <a:srgbClr val="405888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>
              <a:spAutoFit/>
            </a:bodyPr>
            <a:lstStyle/>
            <a:p>
              <a:pPr marL="457200">
                <a:lnSpc>
                  <a:spcPct val="107000"/>
                </a:lnSpc>
              </a:pPr>
              <a:endParaRPr lang="ru-RU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D147BF5-0931-6D73-DAA5-BCF64C96E591}"/>
                </a:ext>
              </a:extLst>
            </p:cNvPr>
            <p:cNvSpPr txBox="1"/>
            <p:nvPr/>
          </p:nvSpPr>
          <p:spPr>
            <a:xfrm>
              <a:off x="683568" y="3615119"/>
              <a:ext cx="3503436" cy="6704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kern="1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3. </a:t>
              </a:r>
              <a:r>
                <a:rPr lang="ru-RU" sz="1800" kern="1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Прочие утечки, повлекшие раскрытие методов контроля</a:t>
              </a:r>
              <a:endParaRPr lang="ru-RU" sz="1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7F6EB5E2-830F-7121-11EC-70023F039D6E}"/>
              </a:ext>
            </a:extLst>
          </p:cNvPr>
          <p:cNvSpPr txBox="1"/>
          <p:nvPr/>
        </p:nvSpPr>
        <p:spPr>
          <a:xfrm>
            <a:off x="4198033" y="775896"/>
            <a:ext cx="4572000" cy="977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400" kern="1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некомпетентный 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400" kern="1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нелояльный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400" kern="1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ленивый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FA6038C-58F2-66DF-B6FD-24802532FB99}"/>
              </a:ext>
            </a:extLst>
          </p:cNvPr>
          <p:cNvSpPr txBox="1"/>
          <p:nvPr/>
        </p:nvSpPr>
        <p:spPr>
          <a:xfrm>
            <a:off x="4198033" y="1997119"/>
            <a:ext cx="4572000" cy="1438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4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Уволить за то, что реально сделал, при этом других способов узнать о совершенном кроме </a:t>
            </a:r>
            <a:r>
              <a:rPr lang="en-US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DLP</a:t>
            </a: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нет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4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Эмоциональная реакция собственника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4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Системные увольнения (понижения в статусе, депремирование и пр.) «в лоб»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D95E962-7429-CA70-B99C-642A2ED90CE3}"/>
              </a:ext>
            </a:extLst>
          </p:cNvPr>
          <p:cNvSpPr txBox="1"/>
          <p:nvPr/>
        </p:nvSpPr>
        <p:spPr>
          <a:xfrm>
            <a:off x="4174752" y="3507854"/>
            <a:ext cx="4861744" cy="1438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400" kern="100" dirty="0">
                <a:solidFill>
                  <a:srgbClr val="40588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Проболтались проверенные сотрудники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400" kern="100" dirty="0">
                <a:solidFill>
                  <a:srgbClr val="40588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Назначение платежа при оплате системы (бухи забили в Яндекс что такое </a:t>
            </a:r>
            <a:r>
              <a:rPr lang="en-US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DLP</a:t>
            </a: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400" kern="100" dirty="0">
                <a:solidFill>
                  <a:srgbClr val="40588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Поручили айтишникам без соответствующего инструктажа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86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FC6A9C-D77B-42DF-B39D-FF06B8E37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63863EA-99DD-5311-9C3B-9F44D601D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294" y="627534"/>
            <a:ext cx="5728827" cy="4309863"/>
          </a:xfrm>
          <a:prstGeom prst="rect">
            <a:avLst/>
          </a:prstGeom>
        </p:spPr>
      </p:pic>
      <p:pic>
        <p:nvPicPr>
          <p:cNvPr id="11" name="Picture 4" descr="C:\Users\hp\Desktop\ICSA\Презентации и Медиа контент - Территория безопасности\Фото\-5276252759634592065_120.jpg">
            <a:extLst>
              <a:ext uri="{FF2B5EF4-FFF2-40B4-BE49-F238E27FC236}">
                <a16:creationId xmlns:a16="http://schemas.microsoft.com/office/drawing/2014/main" id="{48B920A6-C101-5A84-C810-CBBC21C05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2504" y="9602"/>
            <a:ext cx="1323267" cy="540000"/>
          </a:xfrm>
          <a:prstGeom prst="rect">
            <a:avLst/>
          </a:prstGeom>
          <a:noFill/>
        </p:spPr>
      </p:pic>
      <p:sp>
        <p:nvSpPr>
          <p:cNvPr id="35" name="Текст 2">
            <a:extLst>
              <a:ext uri="{FF2B5EF4-FFF2-40B4-BE49-F238E27FC236}">
                <a16:creationId xmlns:a16="http://schemas.microsoft.com/office/drawing/2014/main" id="{BFB6462A-3ED6-8FAD-AC17-4B4FFE3D09B8}"/>
              </a:ext>
            </a:extLst>
          </p:cNvPr>
          <p:cNvSpPr txBox="1">
            <a:spLocks/>
          </p:cNvSpPr>
          <p:nvPr/>
        </p:nvSpPr>
        <p:spPr>
          <a:xfrm>
            <a:off x="346879" y="-72049"/>
            <a:ext cx="6374011" cy="830360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ru-RU" sz="1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СЕРВИС КОНТРОЛЯ — ЭТО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ru-RU" sz="1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ИНСТРУМЕНТ УПРАВЛЕНЧЕСКИХ РЕШЕНИЙ</a:t>
            </a:r>
            <a:endParaRPr lang="en-GB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2CF7108A-96B9-85DE-A1B3-269A1BA883D1}"/>
              </a:ext>
            </a:extLst>
          </p:cNvPr>
          <p:cNvCxnSpPr/>
          <p:nvPr/>
        </p:nvCxnSpPr>
        <p:spPr>
          <a:xfrm>
            <a:off x="467544" y="4948014"/>
            <a:ext cx="8280000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27B3DA-F67E-E913-EC31-E4A82C9A7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68370" y="4951984"/>
            <a:ext cx="828751" cy="192738"/>
          </a:xfrm>
        </p:spPr>
        <p:txBody>
          <a:bodyPr/>
          <a:lstStyle/>
          <a:p>
            <a:fld id="{B6FC6961-2EC2-4846-8118-47565CCB3469}" type="slidenum">
              <a:rPr lang="en-GB" sz="1000" smtClean="0">
                <a:solidFill>
                  <a:schemeClr val="tx2"/>
                </a:solidFill>
              </a:rPr>
              <a:pPr/>
              <a:t>11</a:t>
            </a:fld>
            <a:endParaRPr lang="en-GB" sz="1000" dirty="0">
              <a:solidFill>
                <a:schemeClr val="tx2"/>
              </a:solidFill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5ABC362-41D8-6F4B-FA27-885AEC7F6108}"/>
              </a:ext>
            </a:extLst>
          </p:cNvPr>
          <p:cNvCxnSpPr/>
          <p:nvPr/>
        </p:nvCxnSpPr>
        <p:spPr>
          <a:xfrm>
            <a:off x="432000" y="493044"/>
            <a:ext cx="8280000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C60BC7A-1F99-2357-1F8A-D897D2BC5B35}"/>
              </a:ext>
            </a:extLst>
          </p:cNvPr>
          <p:cNvSpPr txBox="1"/>
          <p:nvPr/>
        </p:nvSpPr>
        <p:spPr>
          <a:xfrm>
            <a:off x="3203848" y="589293"/>
            <a:ext cx="5441202" cy="4309863"/>
          </a:xfrm>
          <a:prstGeom prst="rect">
            <a:avLst/>
          </a:prstGeom>
          <a:noFill/>
          <a:ln w="38100">
            <a:solidFill>
              <a:srgbClr val="0280CD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</a:pPr>
            <a:endParaRPr lang="ru-RU" sz="2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8BBBA7-4E76-F323-5DFB-9CAEC7043825}"/>
              </a:ext>
            </a:extLst>
          </p:cNvPr>
          <p:cNvSpPr txBox="1"/>
          <p:nvPr/>
        </p:nvSpPr>
        <p:spPr>
          <a:xfrm>
            <a:off x="704925" y="1275606"/>
            <a:ext cx="1783225" cy="2325310"/>
          </a:xfrm>
          <a:prstGeom prst="rect">
            <a:avLst/>
          </a:prstGeom>
          <a:solidFill>
            <a:schemeClr val="bg1"/>
          </a:solidFill>
          <a:ln w="38100">
            <a:solidFill>
              <a:srgbClr val="0280CD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</a:pPr>
            <a:endParaRPr lang="ru-RU" sz="2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41EE17-0A33-ABDF-3011-F216398D32E0}"/>
              </a:ext>
            </a:extLst>
          </p:cNvPr>
          <p:cNvSpPr txBox="1"/>
          <p:nvPr/>
        </p:nvSpPr>
        <p:spPr>
          <a:xfrm>
            <a:off x="660208" y="1572264"/>
            <a:ext cx="1872658" cy="873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Выписка из практических рекомендаций для собственника бизнеса и его СБ 2018 год</a:t>
            </a:r>
            <a:endParaRPr lang="ru-RU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19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929586" y="4714890"/>
            <a:ext cx="828751" cy="192738"/>
          </a:xfrm>
        </p:spPr>
        <p:txBody>
          <a:bodyPr/>
          <a:lstStyle/>
          <a:p>
            <a:fld id="{B6FC6961-2EC2-4846-8118-47565CCB3469}" type="slidenum">
              <a:rPr lang="en-GB" sz="1000" smtClean="0">
                <a:solidFill>
                  <a:schemeClr val="tx2"/>
                </a:solidFill>
              </a:rPr>
              <a:pPr/>
              <a:t>12</a:t>
            </a:fld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0" y="0"/>
            <a:ext cx="5429256" cy="5143500"/>
          </a:xfrm>
          <a:prstGeom prst="homePlate">
            <a:avLst>
              <a:gd name="adj" fmla="val 17716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tx2"/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714744" y="0"/>
            <a:ext cx="1357322" cy="5143500"/>
          </a:xfrm>
          <a:prstGeom prst="chevron">
            <a:avLst>
              <a:gd name="adj" fmla="val 67156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2976" y="2357436"/>
            <a:ext cx="32861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ru-RU" sz="1200" b="1" dirty="0">
                <a:solidFill>
                  <a:srgbClr val="00B0F0"/>
                </a:solidFill>
              </a:rPr>
            </a:br>
            <a:r>
              <a:rPr lang="ru-RU" sz="1200" b="1" dirty="0">
                <a:solidFill>
                  <a:schemeClr val="bg1"/>
                </a:solidFill>
              </a:rPr>
              <a:t>Адрес :</a:t>
            </a:r>
          </a:p>
          <a:p>
            <a:r>
              <a:rPr lang="ru-RU" sz="1200" dirty="0">
                <a:solidFill>
                  <a:schemeClr val="bg1"/>
                </a:solidFill>
              </a:rPr>
              <a:t>121351, Москва, улица Коцюбинского, </a:t>
            </a:r>
          </a:p>
          <a:p>
            <a:r>
              <a:rPr lang="ru-RU" sz="1200" dirty="0">
                <a:solidFill>
                  <a:schemeClr val="bg1"/>
                </a:solidFill>
              </a:rPr>
              <a:t>дом 5 корпус 1</a:t>
            </a:r>
          </a:p>
          <a:p>
            <a:endParaRPr lang="ru-RU" sz="1200" b="1" dirty="0">
              <a:solidFill>
                <a:schemeClr val="bg1"/>
              </a:solidFill>
            </a:endParaRPr>
          </a:p>
          <a:p>
            <a:r>
              <a:rPr lang="ru-RU" sz="1200" b="1" dirty="0">
                <a:solidFill>
                  <a:schemeClr val="bg1"/>
                </a:solidFill>
              </a:rPr>
              <a:t>Телефон :</a:t>
            </a:r>
          </a:p>
          <a:p>
            <a:r>
              <a:rPr lang="ru-RU" sz="1200" dirty="0">
                <a:solidFill>
                  <a:schemeClr val="bg1"/>
                </a:solidFill>
              </a:rPr>
              <a:t>+7 (499) 705-14-70</a:t>
            </a:r>
          </a:p>
          <a:p>
            <a:endParaRPr lang="ru-RU" sz="1200" b="1" dirty="0">
              <a:solidFill>
                <a:schemeClr val="bg1"/>
              </a:solidFill>
            </a:endParaRPr>
          </a:p>
          <a:p>
            <a:r>
              <a:rPr lang="ru-RU" sz="1200" b="1" dirty="0">
                <a:solidFill>
                  <a:schemeClr val="bg1"/>
                </a:solidFill>
              </a:rPr>
              <a:t>Email: </a:t>
            </a:r>
            <a:r>
              <a:rPr lang="ru-RU" sz="1200" dirty="0">
                <a:solidFill>
                  <a:schemeClr val="bg1"/>
                </a:solidFill>
              </a:rPr>
              <a:t>support@icsa.club</a:t>
            </a:r>
          </a:p>
        </p:txBody>
      </p:sp>
      <p:pic>
        <p:nvPicPr>
          <p:cNvPr id="1032" name="Picture 8" descr="C:\Users\hp\Desktop\ICSA\Презентации и Медиа контент - Территория безопасности\Фото\04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30000"/>
          </a:blip>
          <a:srcRect/>
          <a:stretch>
            <a:fillRect/>
          </a:stretch>
        </p:blipFill>
        <p:spPr bwMode="auto">
          <a:xfrm>
            <a:off x="571472" y="2643188"/>
            <a:ext cx="396000" cy="396000"/>
          </a:xfrm>
          <a:prstGeom prst="rect">
            <a:avLst/>
          </a:prstGeom>
          <a:noFill/>
        </p:spPr>
      </p:pic>
      <p:pic>
        <p:nvPicPr>
          <p:cNvPr id="1033" name="Picture 9" descr="C:\Users\hp\Desktop\ICSA\Презентации и Медиа контент - Территория безопасности\Фото\Иконка-Phone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30000"/>
          </a:blip>
          <a:srcRect/>
          <a:stretch>
            <a:fillRect/>
          </a:stretch>
        </p:blipFill>
        <p:spPr bwMode="auto">
          <a:xfrm>
            <a:off x="571472" y="3286130"/>
            <a:ext cx="360000" cy="360000"/>
          </a:xfrm>
          <a:prstGeom prst="rect">
            <a:avLst/>
          </a:prstGeom>
          <a:noFill/>
        </p:spPr>
      </p:pic>
      <p:pic>
        <p:nvPicPr>
          <p:cNvPr id="1034" name="Picture 10" descr="C:\Users\hp\Desktop\ICSA\Презентации и Медиа контент - Территория безопасности\Фото\cf08ec7aced6814b1c579fc859392791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30000"/>
          </a:blip>
          <a:srcRect/>
          <a:stretch>
            <a:fillRect/>
          </a:stretch>
        </p:blipFill>
        <p:spPr bwMode="auto">
          <a:xfrm>
            <a:off x="571472" y="3857634"/>
            <a:ext cx="360000" cy="288735"/>
          </a:xfrm>
          <a:prstGeom prst="rect">
            <a:avLst/>
          </a:prstGeom>
          <a:noFill/>
        </p:spPr>
      </p:pic>
      <p:pic>
        <p:nvPicPr>
          <p:cNvPr id="15" name="Picture 2" descr="C:\Users\hp\Desktop\ICSA\Презентации и Медиа контент - Территория безопасности\Фото\white_logo-1-e167872413787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0364" y="1071552"/>
            <a:ext cx="2340000" cy="672425"/>
          </a:xfrm>
          <a:prstGeom prst="rect">
            <a:avLst/>
          </a:prstGeom>
          <a:noFill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9A849BD-E21E-8046-54F6-FF24A99925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860" y="338932"/>
            <a:ext cx="3631372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3914EC-7E10-37D5-6202-7D31E3F42DE3}"/>
              </a:ext>
            </a:extLst>
          </p:cNvPr>
          <p:cNvSpPr txBox="1"/>
          <p:nvPr/>
        </p:nvSpPr>
        <p:spPr>
          <a:xfrm>
            <a:off x="5131929" y="3091231"/>
            <a:ext cx="4109938" cy="937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5400" b="1" dirty="0">
                <a:solidFill>
                  <a:srgbClr val="40588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СПАСИБО!</a:t>
            </a:r>
            <a:endParaRPr lang="ru-RU" sz="5400" dirty="0">
              <a:solidFill>
                <a:srgbClr val="40588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5EECEF3-984D-5A10-63D3-30F7021C84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92221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0E85C4-85C2-C403-CEC7-1C2A0E079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207B056-A770-5D71-6DB9-27A1D7A84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9586" y="4714890"/>
            <a:ext cx="828751" cy="192738"/>
          </a:xfrm>
        </p:spPr>
        <p:txBody>
          <a:bodyPr/>
          <a:lstStyle/>
          <a:p>
            <a:fld id="{B6FC6961-2EC2-4846-8118-47565CCB3469}" type="slidenum">
              <a:rPr lang="en-GB" sz="1000" smtClean="0">
                <a:solidFill>
                  <a:schemeClr val="tx2"/>
                </a:solidFill>
              </a:rPr>
              <a:pPr/>
              <a:t>3</a:t>
            </a:fld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F52B8370-9E26-4E01-C1EA-0B911DC42859}"/>
              </a:ext>
            </a:extLst>
          </p:cNvPr>
          <p:cNvSpPr txBox="1">
            <a:spLocks/>
          </p:cNvSpPr>
          <p:nvPr/>
        </p:nvSpPr>
        <p:spPr>
          <a:xfrm>
            <a:off x="449999" y="285734"/>
            <a:ext cx="6550893" cy="47024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ru-RU" sz="2400" b="1" dirty="0">
                <a:solidFill>
                  <a:srgbClr val="0070C0"/>
                </a:solidFill>
              </a:rPr>
              <a:t>Кратко о спикере</a:t>
            </a:r>
            <a:endParaRPr lang="en-GB" sz="2400" b="1" dirty="0">
              <a:solidFill>
                <a:srgbClr val="0070C0"/>
              </a:solidFill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685BF93D-62F9-7AE5-E9B7-5F953C3AA98F}"/>
              </a:ext>
            </a:extLst>
          </p:cNvPr>
          <p:cNvCxnSpPr/>
          <p:nvPr/>
        </p:nvCxnSpPr>
        <p:spPr>
          <a:xfrm>
            <a:off x="428596" y="785800"/>
            <a:ext cx="8280000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C2854DEF-FDAF-B7D7-AA13-8C0BCC67834F}"/>
              </a:ext>
            </a:extLst>
          </p:cNvPr>
          <p:cNvCxnSpPr/>
          <p:nvPr/>
        </p:nvCxnSpPr>
        <p:spPr>
          <a:xfrm>
            <a:off x="425326" y="4748492"/>
            <a:ext cx="8280000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4" descr="C:\Users\hp\Desktop\ICSA\Презентации и Медиа контент - Территория безопасности\Фото\-5276252759634592065_120.jpg">
            <a:extLst>
              <a:ext uri="{FF2B5EF4-FFF2-40B4-BE49-F238E27FC236}">
                <a16:creationId xmlns:a16="http://schemas.microsoft.com/office/drawing/2014/main" id="{9736FCB3-80D7-90AB-4B33-4D4EF0EA0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3575" y="142858"/>
            <a:ext cx="1323267" cy="54000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D5F590-14C3-20F6-9FA8-7182EBBB4F3A}"/>
              </a:ext>
            </a:extLst>
          </p:cNvPr>
          <p:cNvSpPr txBox="1"/>
          <p:nvPr/>
        </p:nvSpPr>
        <p:spPr>
          <a:xfrm>
            <a:off x="827584" y="1200754"/>
            <a:ext cx="8608541" cy="3340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ru-RU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Юридическое (средне-специальное и высшее)</a:t>
            </a:r>
            <a:r>
              <a:rPr lang="en-US" sz="1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	ССШМ и Университет МВД</a:t>
            </a:r>
            <a:endParaRPr lang="ru-RU" sz="1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Финансовое (банковское дело)</a:t>
            </a:r>
            <a:r>
              <a:rPr lang="en-US" sz="1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		РАНХиГС </a:t>
            </a:r>
            <a:endParaRPr lang="ru-RU" sz="1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Управление (в государственной сфере) </a:t>
            </a:r>
            <a:r>
              <a:rPr lang="en-US" sz="1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	ЕМРМ ВШГУ</a:t>
            </a:r>
            <a:endParaRPr lang="en-US" sz="11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ru-RU" sz="1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ru-RU" sz="11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МВД. Уголовный розыск. Подполковник милиции в отставке</a:t>
            </a:r>
            <a:endParaRPr lang="ru-RU" sz="1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Экс-руководитель экономической и информационной безопасности АЛРОСА</a:t>
            </a:r>
            <a:endParaRPr lang="ru-RU" sz="1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Владелец крупнейшего в РФ детективно-аналитического агентства</a:t>
            </a:r>
            <a:endParaRPr lang="ru-RU" sz="1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Вице-президент международной ассоциации корпоративной безопасности (</a:t>
            </a:r>
            <a:r>
              <a:rPr lang="en-US" sz="1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 Corporate Security Association </a:t>
            </a:r>
            <a:r>
              <a:rPr lang="en-US" sz="11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ICSA</a:t>
            </a:r>
            <a:r>
              <a:rPr lang="ru-RU" sz="110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100" u="sng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ru-RU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ru-RU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30-лет в СБ</a:t>
            </a:r>
            <a:endParaRPr lang="ru-RU" sz="1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 лет проверка персонала</a:t>
            </a:r>
            <a:endParaRPr lang="ru-RU" sz="1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Более 100.000 проверенных кандидатов</a:t>
            </a:r>
            <a:endParaRPr lang="ru-RU" sz="1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1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Более 6 млрд предотвращенного ущерба</a:t>
            </a:r>
            <a:endParaRPr lang="ru-RU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8C6574-A755-E520-2234-34A6D9814030}"/>
              </a:ext>
            </a:extLst>
          </p:cNvPr>
          <p:cNvSpPr txBox="1"/>
          <p:nvPr/>
        </p:nvSpPr>
        <p:spPr>
          <a:xfrm>
            <a:off x="1475656" y="1030848"/>
            <a:ext cx="11697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rgbClr val="2183C0"/>
                </a:solidFill>
              </a:rPr>
              <a:t>ОБРАЗОВАНИЕ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3FCE89F2-EC87-A109-B001-ECAF88070848}"/>
              </a:ext>
            </a:extLst>
          </p:cNvPr>
          <p:cNvCxnSpPr/>
          <p:nvPr/>
        </p:nvCxnSpPr>
        <p:spPr>
          <a:xfrm>
            <a:off x="1244482" y="1316600"/>
            <a:ext cx="2160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C44A603-545B-879D-6332-4B48FCB27DDA}"/>
              </a:ext>
            </a:extLst>
          </p:cNvPr>
          <p:cNvSpPr txBox="1"/>
          <p:nvPr/>
        </p:nvSpPr>
        <p:spPr>
          <a:xfrm>
            <a:off x="1475656" y="2141982"/>
            <a:ext cx="772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rgbClr val="2183C0"/>
                </a:solidFill>
              </a:rPr>
              <a:t>КАРЬЕРА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BEFE2A19-DD7D-6D9F-C0E0-5493117A32FA}"/>
              </a:ext>
            </a:extLst>
          </p:cNvPr>
          <p:cNvCxnSpPr/>
          <p:nvPr/>
        </p:nvCxnSpPr>
        <p:spPr>
          <a:xfrm>
            <a:off x="1244482" y="2427734"/>
            <a:ext cx="2160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8BF7F65-039D-B076-0DEB-C4242EAB0316}"/>
              </a:ext>
            </a:extLst>
          </p:cNvPr>
          <p:cNvSpPr txBox="1"/>
          <p:nvPr/>
        </p:nvSpPr>
        <p:spPr>
          <a:xfrm>
            <a:off x="1495908" y="3366118"/>
            <a:ext cx="702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rgbClr val="2183C0"/>
                </a:solidFill>
              </a:rPr>
              <a:t>ЦИФРЫ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584E0C84-6A05-F566-6161-6086F74FD6DD}"/>
              </a:ext>
            </a:extLst>
          </p:cNvPr>
          <p:cNvCxnSpPr/>
          <p:nvPr/>
        </p:nvCxnSpPr>
        <p:spPr>
          <a:xfrm>
            <a:off x="1264734" y="3651870"/>
            <a:ext cx="2160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 descr="Портфель со сплошной заливкой">
            <a:extLst>
              <a:ext uri="{FF2B5EF4-FFF2-40B4-BE49-F238E27FC236}">
                <a16:creationId xmlns:a16="http://schemas.microsoft.com/office/drawing/2014/main" id="{95DC33FE-66B6-3065-1802-0132361C4B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1379" y="2606996"/>
            <a:ext cx="557239" cy="557239"/>
          </a:xfrm>
          <a:prstGeom prst="rect">
            <a:avLst/>
          </a:prstGeom>
        </p:spPr>
      </p:pic>
      <p:pic>
        <p:nvPicPr>
          <p:cNvPr id="26" name="Рисунок 25" descr="Чашка Кубок">
            <a:extLst>
              <a:ext uri="{FF2B5EF4-FFF2-40B4-BE49-F238E27FC236}">
                <a16:creationId xmlns:a16="http://schemas.microsoft.com/office/drawing/2014/main" id="{407ED921-BF1C-6837-7CEB-01BD269FC9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012" y="3739727"/>
            <a:ext cx="805972" cy="805972"/>
          </a:xfrm>
          <a:prstGeom prst="rect">
            <a:avLst/>
          </a:prstGeom>
        </p:spPr>
      </p:pic>
      <p:pic>
        <p:nvPicPr>
          <p:cNvPr id="30" name="Рисунок 29" descr="Квадратная академическая шапочка со сплошной заливкой">
            <a:extLst>
              <a:ext uri="{FF2B5EF4-FFF2-40B4-BE49-F238E27FC236}">
                <a16:creationId xmlns:a16="http://schemas.microsoft.com/office/drawing/2014/main" id="{2607D08D-340A-E3B6-C66B-C82E96BF30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5900" y="1386466"/>
            <a:ext cx="682216" cy="68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06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978D59-CAC2-4AB1-F440-BE8BFDE577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5A8E95-F85D-9928-1D93-D9B61FCF346F}"/>
              </a:ext>
            </a:extLst>
          </p:cNvPr>
          <p:cNvSpPr txBox="1"/>
          <p:nvPr/>
        </p:nvSpPr>
        <p:spPr>
          <a:xfrm>
            <a:off x="35496" y="967067"/>
            <a:ext cx="4752528" cy="3332875"/>
          </a:xfrm>
          <a:prstGeom prst="rect">
            <a:avLst/>
          </a:prstGeom>
          <a:solidFill>
            <a:srgbClr val="3C77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</a:pPr>
            <a:endParaRPr lang="ru-RU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84356C0-9C4E-3FA6-1FA5-AE9EE269B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9586" y="4714890"/>
            <a:ext cx="828751" cy="192738"/>
          </a:xfrm>
        </p:spPr>
        <p:txBody>
          <a:bodyPr/>
          <a:lstStyle/>
          <a:p>
            <a:fld id="{B6FC6961-2EC2-4846-8118-47565CCB3469}" type="slidenum">
              <a:rPr lang="en-GB" sz="1000" smtClean="0">
                <a:solidFill>
                  <a:schemeClr val="tx2"/>
                </a:solidFill>
              </a:rPr>
              <a:pPr/>
              <a:t>4</a:t>
            </a:fld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E567D20B-3290-4081-9484-8148293FDD1F}"/>
              </a:ext>
            </a:extLst>
          </p:cNvPr>
          <p:cNvSpPr txBox="1">
            <a:spLocks/>
          </p:cNvSpPr>
          <p:nvPr/>
        </p:nvSpPr>
        <p:spPr>
          <a:xfrm>
            <a:off x="323528" y="296698"/>
            <a:ext cx="6550893" cy="47024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ru-RU" sz="24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КОНТРОЛЬ ПЕРСОНАЛА И ЗАЧЕМ ОН НУЖЕН</a:t>
            </a:r>
            <a:endParaRPr lang="en-GB" sz="24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F5DABE30-E4FE-A25A-4A2A-5921375047AE}"/>
              </a:ext>
            </a:extLst>
          </p:cNvPr>
          <p:cNvCxnSpPr/>
          <p:nvPr/>
        </p:nvCxnSpPr>
        <p:spPr>
          <a:xfrm>
            <a:off x="428596" y="699542"/>
            <a:ext cx="8280000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EF194E4D-A657-4BE5-0694-12C75281E51A}"/>
              </a:ext>
            </a:extLst>
          </p:cNvPr>
          <p:cNvCxnSpPr/>
          <p:nvPr/>
        </p:nvCxnSpPr>
        <p:spPr>
          <a:xfrm>
            <a:off x="435404" y="4713302"/>
            <a:ext cx="8280000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4" descr="C:\Users\hp\Desktop\ICSA\Презентации и Медиа контент - Территория безопасности\Фото\-5276252759634592065_120.jpg">
            <a:extLst>
              <a:ext uri="{FF2B5EF4-FFF2-40B4-BE49-F238E27FC236}">
                <a16:creationId xmlns:a16="http://schemas.microsoft.com/office/drawing/2014/main" id="{235C44AC-952A-1128-EF5E-2BE1570FD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3575" y="142858"/>
            <a:ext cx="1323267" cy="540000"/>
          </a:xfrm>
          <a:prstGeom prst="rect">
            <a:avLst/>
          </a:prstGeom>
          <a:noFill/>
        </p:spPr>
      </p:pic>
      <p:sp>
        <p:nvSpPr>
          <p:cNvPr id="26" name="Овал 25">
            <a:extLst>
              <a:ext uri="{FF2B5EF4-FFF2-40B4-BE49-F238E27FC236}">
                <a16:creationId xmlns:a16="http://schemas.microsoft.com/office/drawing/2014/main" id="{6F04AF2E-4BB2-C6CC-AE3A-6CDCF672D8EB}"/>
              </a:ext>
            </a:extLst>
          </p:cNvPr>
          <p:cNvSpPr/>
          <p:nvPr/>
        </p:nvSpPr>
        <p:spPr>
          <a:xfrm>
            <a:off x="7143768" y="857238"/>
            <a:ext cx="842962" cy="11430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876BD5-28D2-60FF-137C-CD44B520D1EF}"/>
              </a:ext>
            </a:extLst>
          </p:cNvPr>
          <p:cNvSpPr txBox="1"/>
          <p:nvPr/>
        </p:nvSpPr>
        <p:spPr>
          <a:xfrm>
            <a:off x="1219764" y="1010088"/>
            <a:ext cx="27363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КОНТРОЛЬ ПЕРСОНАЛА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ru-RU" sz="1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830DFF-5FC0-4784-E0A8-043558FF659F}"/>
              </a:ext>
            </a:extLst>
          </p:cNvPr>
          <p:cNvSpPr txBox="1"/>
          <p:nvPr/>
        </p:nvSpPr>
        <p:spPr>
          <a:xfrm>
            <a:off x="59674" y="1510603"/>
            <a:ext cx="4584334" cy="2272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200" kern="1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Системный сбор и обработка информации внутри компании, которая позволяет выстроить систему превентивного управления компанией</a:t>
            </a:r>
            <a:r>
              <a:rPr lang="en-US" sz="1200" kern="1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200" kern="1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200" kern="1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Один из самых эффективных инструментов управления рисками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200" kern="1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200" kern="1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Инцидентов связанных с Экономической Безопасностью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200" kern="1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200" kern="1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Инцидентов связанных с Информационной Безопасностью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200" kern="1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200" kern="1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Нарушения трудовой дисциплины и неэффективного использования сотрудниками своего рабочего времени</a:t>
            </a:r>
            <a:r>
              <a:rPr lang="en-US" sz="1200" kern="1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200" kern="1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412C9749-9BC7-E544-3201-016F4245EEB8}"/>
              </a:ext>
            </a:extLst>
          </p:cNvPr>
          <p:cNvSpPr/>
          <p:nvPr/>
        </p:nvSpPr>
        <p:spPr>
          <a:xfrm>
            <a:off x="35496" y="1341964"/>
            <a:ext cx="4784668" cy="457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78B71A2-AEC7-630F-4B83-B8DEC26D0F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0164" y="987574"/>
            <a:ext cx="4258928" cy="335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35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643512-A189-037B-B85E-ADBEEEF1FD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3032B4C4-9D63-4963-DB52-0EC6C5EA47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 amt="9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990"/>
          <a:stretch/>
        </p:blipFill>
        <p:spPr bwMode="auto">
          <a:xfrm>
            <a:off x="518349" y="3359251"/>
            <a:ext cx="1804787" cy="173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9C0242-434E-1A3C-2AD2-60122AF32AA4}"/>
              </a:ext>
            </a:extLst>
          </p:cNvPr>
          <p:cNvSpPr txBox="1"/>
          <p:nvPr/>
        </p:nvSpPr>
        <p:spPr>
          <a:xfrm>
            <a:off x="3234623" y="3955439"/>
            <a:ext cx="7458057" cy="877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1200" kern="100" dirty="0">
                <a:solidFill>
                  <a:srgbClr val="00205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kern="100" dirty="0">
                <a:solidFill>
                  <a:srgbClr val="40588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Самоконтроль (пришёл – отметился в журнале)</a:t>
            </a:r>
            <a:endParaRPr lang="ru-RU" sz="1200" kern="100" dirty="0">
              <a:solidFill>
                <a:srgbClr val="40588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-2286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1200" kern="100" dirty="0">
                <a:solidFill>
                  <a:srgbClr val="00205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kern="100" dirty="0">
                <a:solidFill>
                  <a:srgbClr val="40588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Физический (вахтер или охранник)</a:t>
            </a:r>
            <a:endParaRPr lang="ru-RU" sz="1200" kern="100" dirty="0">
              <a:solidFill>
                <a:srgbClr val="40588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-2286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1200" kern="100" dirty="0">
                <a:solidFill>
                  <a:srgbClr val="00205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kern="100" dirty="0">
                <a:solidFill>
                  <a:srgbClr val="40588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Технический (видеонаблюдение)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881B877E-2C95-CA13-8AB4-DD5B0B08B49D}"/>
              </a:ext>
            </a:extLst>
          </p:cNvPr>
          <p:cNvSpPr/>
          <p:nvPr/>
        </p:nvSpPr>
        <p:spPr>
          <a:xfrm>
            <a:off x="2843808" y="3456433"/>
            <a:ext cx="45719" cy="1461882"/>
          </a:xfrm>
          <a:prstGeom prst="roundRect">
            <a:avLst/>
          </a:prstGeom>
          <a:solidFill>
            <a:srgbClr val="00205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7AA0475C-C95A-7644-5AA5-9AB19B4A4C9C}"/>
              </a:ext>
            </a:extLst>
          </p:cNvPr>
          <p:cNvSpPr/>
          <p:nvPr/>
        </p:nvSpPr>
        <p:spPr>
          <a:xfrm>
            <a:off x="3192717" y="3456433"/>
            <a:ext cx="3454791" cy="376987"/>
          </a:xfrm>
          <a:prstGeom prst="roundRect">
            <a:avLst/>
          </a:prstGeom>
          <a:solidFill>
            <a:srgbClr val="00205F"/>
          </a:solidFill>
          <a:ln>
            <a:solidFill>
              <a:srgbClr val="0A163E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</a:pPr>
            <a:r>
              <a:rPr lang="ru-RU" sz="20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Архаичные</a:t>
            </a:r>
            <a:endParaRPr lang="en-US" sz="2000" b="1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84C5A550-C552-3916-0A7B-AFEE067B25D5}"/>
              </a:ext>
            </a:extLst>
          </p:cNvPr>
          <p:cNvCxnSpPr/>
          <p:nvPr/>
        </p:nvCxnSpPr>
        <p:spPr>
          <a:xfrm>
            <a:off x="428596" y="697954"/>
            <a:ext cx="8280000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 descr="C:\Users\hp\Desktop\ICSA\Презентации и Медиа контент - Территория безопасности\Фото\-5276252759634592065_120.jpg">
            <a:extLst>
              <a:ext uri="{FF2B5EF4-FFF2-40B4-BE49-F238E27FC236}">
                <a16:creationId xmlns:a16="http://schemas.microsoft.com/office/drawing/2014/main" id="{6810D844-C1E1-DFBA-BDE1-6D65C21AF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3575" y="127020"/>
            <a:ext cx="1323267" cy="540000"/>
          </a:xfrm>
          <a:prstGeom prst="rect">
            <a:avLst/>
          </a:prstGeom>
          <a:noFill/>
        </p:spPr>
      </p:pic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CE6F2EF2-0EFF-88FF-9B32-886F41E63A1A}"/>
              </a:ext>
            </a:extLst>
          </p:cNvPr>
          <p:cNvCxnSpPr/>
          <p:nvPr/>
        </p:nvCxnSpPr>
        <p:spPr>
          <a:xfrm>
            <a:off x="435404" y="4969712"/>
            <a:ext cx="8280000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EB15899-9324-8E07-0FD6-8377B5952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9586" y="4971300"/>
            <a:ext cx="828751" cy="192738"/>
          </a:xfrm>
        </p:spPr>
        <p:txBody>
          <a:bodyPr/>
          <a:lstStyle/>
          <a:p>
            <a:fld id="{B6FC6961-2EC2-4846-8118-47565CCB3469}" type="slidenum">
              <a:rPr lang="en-GB" sz="1000" smtClean="0">
                <a:solidFill>
                  <a:schemeClr val="tx2"/>
                </a:solidFill>
              </a:rPr>
              <a:pPr/>
              <a:t>5</a:t>
            </a:fld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7EB57B-ACC1-184A-E20B-1688F64282FD}"/>
              </a:ext>
            </a:extLst>
          </p:cNvPr>
          <p:cNvSpPr txBox="1"/>
          <p:nvPr/>
        </p:nvSpPr>
        <p:spPr>
          <a:xfrm>
            <a:off x="-108520" y="6809"/>
            <a:ext cx="6867049" cy="700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7000"/>
              </a:lnSpc>
            </a:pPr>
            <a:endParaRPr lang="ru-RU" sz="1400" dirty="0">
              <a:solidFill>
                <a:srgbClr val="2183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r>
              <a:rPr lang="ru-RU" sz="2400" b="1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ВИДЫ КОНТРОЛЕЙ</a:t>
            </a:r>
            <a:endParaRPr lang="ru-RU" sz="2400" b="1" dirty="0">
              <a:solidFill>
                <a:srgbClr val="0070C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6A461FC5-FB1C-0DB2-7E00-DECACF77315A}"/>
              </a:ext>
            </a:extLst>
          </p:cNvPr>
          <p:cNvSpPr/>
          <p:nvPr/>
        </p:nvSpPr>
        <p:spPr>
          <a:xfrm>
            <a:off x="2841657" y="771551"/>
            <a:ext cx="45719" cy="2524500"/>
          </a:xfrm>
          <a:prstGeom prst="roundRect">
            <a:avLst/>
          </a:prstGeom>
          <a:solidFill>
            <a:srgbClr val="0280C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297F707F-3BEA-ADF8-2F8B-657445947D2F}"/>
              </a:ext>
            </a:extLst>
          </p:cNvPr>
          <p:cNvSpPr/>
          <p:nvPr/>
        </p:nvSpPr>
        <p:spPr>
          <a:xfrm>
            <a:off x="3190566" y="771550"/>
            <a:ext cx="3454791" cy="376987"/>
          </a:xfrm>
          <a:prstGeom prst="roundRect">
            <a:avLst/>
          </a:prstGeom>
          <a:solidFill>
            <a:srgbClr val="0280CD"/>
          </a:solidFill>
          <a:ln>
            <a:solidFill>
              <a:srgbClr val="0A163E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</a:pPr>
            <a:r>
              <a:rPr lang="ru-RU" sz="20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Высокотехнологичные</a:t>
            </a:r>
            <a:endParaRPr lang="en-US" sz="2000" b="1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4618F6-6C72-C3AA-17BB-FD2B676A84CE}"/>
              </a:ext>
            </a:extLst>
          </p:cNvPr>
          <p:cNvSpPr txBox="1"/>
          <p:nvPr/>
        </p:nvSpPr>
        <p:spPr>
          <a:xfrm>
            <a:off x="3248887" y="1245390"/>
            <a:ext cx="5371230" cy="2077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0" indent="-2286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1200" kern="100" dirty="0">
                <a:solidFill>
                  <a:srgbClr val="7B7BE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kern="100" dirty="0" err="1">
                <a:solidFill>
                  <a:srgbClr val="40588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СКУДы</a:t>
            </a:r>
            <a:endParaRPr lang="ru-RU" sz="1200" kern="100" dirty="0">
              <a:solidFill>
                <a:srgbClr val="40588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-2286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1200" kern="100" dirty="0">
                <a:solidFill>
                  <a:srgbClr val="7B7BE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>
                <a:solidFill>
                  <a:srgbClr val="40588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DLP</a:t>
            </a:r>
            <a:endParaRPr lang="ru-RU" sz="1200" kern="100" dirty="0">
              <a:solidFill>
                <a:srgbClr val="40588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-2286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1200" kern="100" dirty="0">
                <a:solidFill>
                  <a:srgbClr val="7B7BE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kern="100" dirty="0">
                <a:solidFill>
                  <a:srgbClr val="40588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Контроль корпоративных телефонных переговоров</a:t>
            </a:r>
            <a:endParaRPr lang="ru-RU" sz="1200" kern="100" dirty="0">
              <a:solidFill>
                <a:srgbClr val="40588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-2286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1200" kern="100" dirty="0">
                <a:solidFill>
                  <a:srgbClr val="7B7BE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kern="100" dirty="0">
                <a:solidFill>
                  <a:srgbClr val="40588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Функция </a:t>
            </a:r>
            <a:r>
              <a:rPr lang="en-US" sz="1200" kern="100" dirty="0">
                <a:solidFill>
                  <a:srgbClr val="40588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ru-RU" sz="1200" kern="100" dirty="0">
                <a:solidFill>
                  <a:srgbClr val="40588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кадровый контроль</a:t>
            </a:r>
            <a:r>
              <a:rPr lang="en-US" sz="1200" kern="100" dirty="0">
                <a:solidFill>
                  <a:srgbClr val="40588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ru-RU" sz="1200" kern="100" dirty="0">
                <a:solidFill>
                  <a:srgbClr val="40588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мобильных операторов</a:t>
            </a:r>
            <a:endParaRPr lang="ru-RU" sz="1200" kern="100" dirty="0">
              <a:solidFill>
                <a:srgbClr val="40588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-2286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1200" kern="100" dirty="0">
                <a:solidFill>
                  <a:srgbClr val="7B7BE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kern="100" dirty="0">
                <a:solidFill>
                  <a:srgbClr val="40588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Автомобильные трекеры</a:t>
            </a:r>
          </a:p>
          <a:p>
            <a:pPr marL="228600" lvl="0" indent="-2286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1200" kern="100" dirty="0">
                <a:solidFill>
                  <a:srgbClr val="7B7BE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kern="100" dirty="0">
                <a:solidFill>
                  <a:srgbClr val="40588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Контроль </a:t>
            </a:r>
            <a:r>
              <a:rPr lang="ru-RU" sz="1200" b="1" kern="100" dirty="0">
                <a:solidFill>
                  <a:srgbClr val="40588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корпоративной</a:t>
            </a:r>
            <a:r>
              <a:rPr lang="ru-RU" sz="1200" kern="100" dirty="0">
                <a:solidFill>
                  <a:srgbClr val="40588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переписки</a:t>
            </a:r>
          </a:p>
          <a:p>
            <a:pPr marL="228600" lvl="0" indent="-2286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1200" kern="100" dirty="0">
                <a:solidFill>
                  <a:srgbClr val="7B7BE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kern="100" dirty="0">
                <a:solidFill>
                  <a:srgbClr val="40588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Автоматизированный мониторинг конфликта интересов</a:t>
            </a:r>
            <a:endParaRPr lang="ru-RU" sz="1600" dirty="0">
              <a:solidFill>
                <a:srgbClr val="2183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58588704-1091-3B1D-4177-348B14ABA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07457"/>
            <a:ext cx="2766195" cy="204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79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978D59-CAC2-4AB1-F440-BE8BFDE577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ADBB305D-2907-4731-1D47-CDF22A1E732A}"/>
              </a:ext>
            </a:extLst>
          </p:cNvPr>
          <p:cNvSpPr/>
          <p:nvPr/>
        </p:nvSpPr>
        <p:spPr>
          <a:xfrm>
            <a:off x="357158" y="987574"/>
            <a:ext cx="4736677" cy="3535393"/>
          </a:xfrm>
          <a:prstGeom prst="roundRect">
            <a:avLst/>
          </a:prstGeom>
          <a:solidFill>
            <a:srgbClr val="F7F8FB"/>
          </a:solidFill>
          <a:ln>
            <a:solidFill>
              <a:schemeClr val="accent6"/>
            </a:solidFill>
          </a:ln>
          <a:scene3d>
            <a:camera prst="orthographicFront"/>
            <a:lightRig rig="contrasting" dir="t"/>
          </a:scene3d>
          <a:sp3d extrusionH="76200"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ru-RU" kern="1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84356C0-9C4E-3FA6-1FA5-AE9EE269B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9586" y="4805586"/>
            <a:ext cx="828751" cy="192738"/>
          </a:xfrm>
        </p:spPr>
        <p:txBody>
          <a:bodyPr/>
          <a:lstStyle/>
          <a:p>
            <a:fld id="{B6FC6961-2EC2-4846-8118-47565CCB3469}" type="slidenum">
              <a:rPr lang="en-GB" sz="1000" smtClean="0">
                <a:solidFill>
                  <a:schemeClr val="tx2"/>
                </a:solidFill>
              </a:rPr>
              <a:pPr/>
              <a:t>6</a:t>
            </a:fld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E567D20B-3290-4081-9484-8148293FDD1F}"/>
              </a:ext>
            </a:extLst>
          </p:cNvPr>
          <p:cNvSpPr txBox="1">
            <a:spLocks/>
          </p:cNvSpPr>
          <p:nvPr/>
        </p:nvSpPr>
        <p:spPr>
          <a:xfrm>
            <a:off x="357158" y="254203"/>
            <a:ext cx="7169634" cy="559535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ru-RU" sz="1800" b="1" kern="1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КАКУЮ ИНФОРМАЦИЮ МОЖНО СОБРАТЬ</a:t>
            </a:r>
            <a:endParaRPr lang="en-GB" sz="28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F5DABE30-E4FE-A25A-4A2A-5921375047AE}"/>
              </a:ext>
            </a:extLst>
          </p:cNvPr>
          <p:cNvCxnSpPr/>
          <p:nvPr/>
        </p:nvCxnSpPr>
        <p:spPr>
          <a:xfrm>
            <a:off x="428596" y="697954"/>
            <a:ext cx="8280000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EF194E4D-A657-4BE5-0694-12C75281E51A}"/>
              </a:ext>
            </a:extLst>
          </p:cNvPr>
          <p:cNvCxnSpPr/>
          <p:nvPr/>
        </p:nvCxnSpPr>
        <p:spPr>
          <a:xfrm>
            <a:off x="435404" y="4803998"/>
            <a:ext cx="8280000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4" descr="C:\Users\hp\Desktop\ICSA\Презентации и Медиа контент - Территория безопасности\Фото\-5276252759634592065_120.jpg">
            <a:extLst>
              <a:ext uri="{FF2B5EF4-FFF2-40B4-BE49-F238E27FC236}">
                <a16:creationId xmlns:a16="http://schemas.microsoft.com/office/drawing/2014/main" id="{235C44AC-952A-1128-EF5E-2BE1570FD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142858"/>
            <a:ext cx="1262514" cy="515208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AB557E-4AFB-7E6B-E66D-E37ABBC6F01A}"/>
              </a:ext>
            </a:extLst>
          </p:cNvPr>
          <p:cNvSpPr txBox="1"/>
          <p:nvPr/>
        </p:nvSpPr>
        <p:spPr>
          <a:xfrm>
            <a:off x="629658" y="1192485"/>
            <a:ext cx="4257875" cy="3206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400" kern="100" dirty="0">
                <a:solidFill>
                  <a:srgbClr val="FFAB66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kern="1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Время прихода и ухода на работу вообще и в  служебный кабинет в частности.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400" kern="100" dirty="0">
                <a:solidFill>
                  <a:srgbClr val="FFAB66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kern="1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Время, проведенное за компьютером вообще и</a:t>
            </a:r>
            <a:r>
              <a:rPr lang="ru-RU" sz="1400" kern="1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400" kern="1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в каждом приложении в частности</a:t>
            </a:r>
            <a:r>
              <a:rPr lang="ru-RU" sz="1400" kern="1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kern="100" dirty="0">
              <a:solidFill>
                <a:srgbClr val="0070C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400" kern="100" dirty="0">
                <a:solidFill>
                  <a:srgbClr val="FFAB6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kern="1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Э</a:t>
            </a:r>
            <a:r>
              <a:rPr lang="ru-RU" sz="1400" kern="1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лектронная почтовая переписка.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400" kern="100" dirty="0">
                <a:solidFill>
                  <a:srgbClr val="FFAB6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kern="1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1400" kern="1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абота с мессенджерами.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400" kern="100" dirty="0">
                <a:solidFill>
                  <a:srgbClr val="FFAB6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kern="1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1400" kern="1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удио и видео контроль сотрудников компании</a:t>
            </a:r>
            <a:r>
              <a:rPr lang="ru-RU" sz="1400" kern="1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kern="100" dirty="0">
              <a:solidFill>
                <a:srgbClr val="0070C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400" kern="100" dirty="0">
                <a:solidFill>
                  <a:srgbClr val="FFAB6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kern="1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lang="ru-RU" sz="1400" kern="1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вонки с адресатами и текстом переговоров.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400" kern="100" dirty="0">
                <a:solidFill>
                  <a:srgbClr val="FFAB66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kern="1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Локация нахождения сотрудников вне офиса.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400" kern="100" dirty="0">
                <a:solidFill>
                  <a:srgbClr val="FFAB66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kern="1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Информацию о наличии аффилированности</a:t>
            </a:r>
            <a:r>
              <a:rPr lang="ru-RU" sz="1400" kern="100" dirty="0">
                <a:solidFill>
                  <a:srgbClr val="0280CD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100" name="Picture 4" descr="Picture background">
            <a:extLst>
              <a:ext uri="{FF2B5EF4-FFF2-40B4-BE49-F238E27FC236}">
                <a16:creationId xmlns:a16="http://schemas.microsoft.com/office/drawing/2014/main" id="{DC50FA15-3716-0183-02AD-F68E281F1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380" y="1601301"/>
            <a:ext cx="3308663" cy="230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4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978D59-CAC2-4AB1-F440-BE8BFDE577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84356C0-9C4E-3FA6-1FA5-AE9EE269B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9586" y="4805586"/>
            <a:ext cx="828751" cy="192738"/>
          </a:xfrm>
        </p:spPr>
        <p:txBody>
          <a:bodyPr/>
          <a:lstStyle/>
          <a:p>
            <a:fld id="{B6FC6961-2EC2-4846-8118-47565CCB3469}" type="slidenum">
              <a:rPr lang="en-GB" sz="1000" smtClean="0">
                <a:solidFill>
                  <a:schemeClr val="tx2"/>
                </a:solidFill>
              </a:rPr>
              <a:pPr/>
              <a:t>7</a:t>
            </a:fld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E567D20B-3290-4081-9484-8148293FDD1F}"/>
              </a:ext>
            </a:extLst>
          </p:cNvPr>
          <p:cNvSpPr txBox="1">
            <a:spLocks/>
          </p:cNvSpPr>
          <p:nvPr/>
        </p:nvSpPr>
        <p:spPr>
          <a:xfrm>
            <a:off x="354694" y="77334"/>
            <a:ext cx="7169634" cy="559535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ru-RU" sz="1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ПРАВОВЫЕ АСПЕКТЫ ИСПОЛЬЗОВАНИЯ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ru-RU" sz="1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ВЫСОКОТЕХНОЛОГИЧНЫХ</a:t>
            </a:r>
            <a:r>
              <a:rPr lang="ru-RU" sz="1800" b="1" kern="100" dirty="0">
                <a:solidFill>
                  <a:srgbClr val="1B29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СИСТЕМ</a:t>
            </a:r>
            <a:endParaRPr lang="en-GB" sz="28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F5DABE30-E4FE-A25A-4A2A-5921375047AE}"/>
              </a:ext>
            </a:extLst>
          </p:cNvPr>
          <p:cNvCxnSpPr/>
          <p:nvPr/>
        </p:nvCxnSpPr>
        <p:spPr>
          <a:xfrm>
            <a:off x="428596" y="697954"/>
            <a:ext cx="8280000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EF194E4D-A657-4BE5-0694-12C75281E51A}"/>
              </a:ext>
            </a:extLst>
          </p:cNvPr>
          <p:cNvCxnSpPr/>
          <p:nvPr/>
        </p:nvCxnSpPr>
        <p:spPr>
          <a:xfrm>
            <a:off x="435404" y="4803998"/>
            <a:ext cx="8280000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4" descr="C:\Users\hp\Desktop\ICSA\Презентации и Медиа контент - Территория безопасности\Фото\-5276252759634592065_120.jpg">
            <a:extLst>
              <a:ext uri="{FF2B5EF4-FFF2-40B4-BE49-F238E27FC236}">
                <a16:creationId xmlns:a16="http://schemas.microsoft.com/office/drawing/2014/main" id="{235C44AC-952A-1128-EF5E-2BE1570FD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142858"/>
            <a:ext cx="1262514" cy="515208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A4E938-F8C7-7E0C-8963-1EB1F52DEC0F}"/>
              </a:ext>
            </a:extLst>
          </p:cNvPr>
          <p:cNvSpPr txBox="1"/>
          <p:nvPr/>
        </p:nvSpPr>
        <p:spPr>
          <a:xfrm>
            <a:off x="802957" y="1216683"/>
            <a:ext cx="7585467" cy="3428466"/>
          </a:xfrm>
          <a:prstGeom prst="rect">
            <a:avLst/>
          </a:prstGeom>
          <a:solidFill>
            <a:schemeClr val="bg1"/>
          </a:solidFill>
          <a:ln w="38100">
            <a:solidFill>
              <a:srgbClr val="0280CD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</a:pPr>
            <a:endParaRPr lang="ru-RU" sz="2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9765A5-F8CD-7A02-7CEF-557BB2806945}"/>
              </a:ext>
            </a:extLst>
          </p:cNvPr>
          <p:cNvSpPr txBox="1"/>
          <p:nvPr/>
        </p:nvSpPr>
        <p:spPr>
          <a:xfrm>
            <a:off x="647024" y="1452620"/>
            <a:ext cx="7684165" cy="3041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</a:pPr>
            <a:r>
              <a:rPr lang="ru-RU" kern="100" dirty="0">
                <a:solidFill>
                  <a:srgbClr val="1B29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Самым щекотливым является </a:t>
            </a:r>
            <a:r>
              <a:rPr lang="en-US" u="sng" kern="100" dirty="0">
                <a:solidFill>
                  <a:srgbClr val="1B29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DLP</a:t>
            </a:r>
            <a:r>
              <a:rPr lang="ru-RU" kern="100" dirty="0">
                <a:solidFill>
                  <a:srgbClr val="1B29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u="sng" kern="100" dirty="0">
                <a:solidFill>
                  <a:srgbClr val="1B29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контроль корпоративных телефонных переговоров</a:t>
            </a:r>
            <a:r>
              <a:rPr lang="ru-RU" kern="100" dirty="0">
                <a:solidFill>
                  <a:srgbClr val="1B29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>
              <a:lnSpc>
                <a:spcPct val="107000"/>
              </a:lnSpc>
            </a:pPr>
            <a:endParaRPr lang="ru-RU" kern="100" dirty="0">
              <a:solidFill>
                <a:srgbClr val="1B296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ru-RU" kern="100" dirty="0">
                <a:solidFill>
                  <a:srgbClr val="1B29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Эти два инструмента требуют грамотного юридического сопровождения. А именно внесения изменений в трудовой договор</a:t>
            </a:r>
          </a:p>
          <a:p>
            <a:pPr marL="457200">
              <a:lnSpc>
                <a:spcPct val="107000"/>
              </a:lnSpc>
            </a:pPr>
            <a:r>
              <a:rPr lang="ru-RU" kern="100" dirty="0">
                <a:solidFill>
                  <a:srgbClr val="1B29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или подписания отдельного документа (что нежелательно, так как насторожит сотрудников). </a:t>
            </a:r>
          </a:p>
          <a:p>
            <a:pPr marL="457200">
              <a:lnSpc>
                <a:spcPct val="107000"/>
              </a:lnSpc>
            </a:pPr>
            <a:r>
              <a:rPr lang="ru-RU" kern="100" dirty="0">
                <a:solidFill>
                  <a:srgbClr val="1B29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 же от возможных утечек уже в контролирующем блоке убережет уход от «человеческого фактора», и переход на автоматизированный поиск инцидентов</a:t>
            </a:r>
            <a:endParaRPr lang="ru-RU" dirty="0">
              <a:solidFill>
                <a:srgbClr val="1B29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7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978D59-CAC2-4AB1-F440-BE8BFDE577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40F1115-FB36-0563-29D9-1E4A097A683D}"/>
              </a:ext>
            </a:extLst>
          </p:cNvPr>
          <p:cNvSpPr txBox="1"/>
          <p:nvPr/>
        </p:nvSpPr>
        <p:spPr>
          <a:xfrm>
            <a:off x="35496" y="1419622"/>
            <a:ext cx="9073008" cy="345426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</a:pPr>
            <a:endParaRPr lang="ru-RU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D1A8C7-60C2-B025-9105-ED649D37C944}"/>
              </a:ext>
            </a:extLst>
          </p:cNvPr>
          <p:cNvSpPr txBox="1"/>
          <p:nvPr/>
        </p:nvSpPr>
        <p:spPr>
          <a:xfrm>
            <a:off x="4506078" y="1635646"/>
            <a:ext cx="4392488" cy="299255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</a:pPr>
            <a:endParaRPr lang="ru-RU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B67464-5A93-B424-ECD6-78C75D5644CA}"/>
              </a:ext>
            </a:extLst>
          </p:cNvPr>
          <p:cNvSpPr txBox="1"/>
          <p:nvPr/>
        </p:nvSpPr>
        <p:spPr>
          <a:xfrm>
            <a:off x="179513" y="1671925"/>
            <a:ext cx="4176463" cy="171626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</a:pPr>
            <a:endParaRPr lang="ru-RU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84356C0-9C4E-3FA6-1FA5-AE9EE269B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9586" y="4971300"/>
            <a:ext cx="828751" cy="192738"/>
          </a:xfrm>
        </p:spPr>
        <p:txBody>
          <a:bodyPr/>
          <a:lstStyle/>
          <a:p>
            <a:fld id="{B6FC6961-2EC2-4846-8118-47565CCB3469}" type="slidenum">
              <a:rPr lang="en-GB" sz="1000" smtClean="0">
                <a:solidFill>
                  <a:schemeClr val="tx2"/>
                </a:solidFill>
              </a:rPr>
              <a:pPr/>
              <a:t>8</a:t>
            </a:fld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E567D20B-3290-4081-9484-8148293FDD1F}"/>
              </a:ext>
            </a:extLst>
          </p:cNvPr>
          <p:cNvSpPr txBox="1">
            <a:spLocks/>
          </p:cNvSpPr>
          <p:nvPr/>
        </p:nvSpPr>
        <p:spPr>
          <a:xfrm>
            <a:off x="357158" y="-20538"/>
            <a:ext cx="6550893" cy="470248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ru-RU" sz="24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НА КАКИЕ ВОПРОСЫ ОТВЕЧАЕТ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ru-RU" sz="24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СИСТЕМА КОНТРОЛЯ ПЕРСОНАЛА</a:t>
            </a:r>
            <a:endParaRPr lang="en-GB" sz="24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F5DABE30-E4FE-A25A-4A2A-5921375047AE}"/>
              </a:ext>
            </a:extLst>
          </p:cNvPr>
          <p:cNvCxnSpPr/>
          <p:nvPr/>
        </p:nvCxnSpPr>
        <p:spPr>
          <a:xfrm>
            <a:off x="428596" y="699542"/>
            <a:ext cx="8280000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EF194E4D-A657-4BE5-0694-12C75281E51A}"/>
              </a:ext>
            </a:extLst>
          </p:cNvPr>
          <p:cNvCxnSpPr/>
          <p:nvPr/>
        </p:nvCxnSpPr>
        <p:spPr>
          <a:xfrm>
            <a:off x="435404" y="4969712"/>
            <a:ext cx="8280000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4" descr="C:\Users\hp\Desktop\ICSA\Презентации и Медиа контент - Территория безопасности\Фото\-5276252759634592065_120.jpg">
            <a:extLst>
              <a:ext uri="{FF2B5EF4-FFF2-40B4-BE49-F238E27FC236}">
                <a16:creationId xmlns:a16="http://schemas.microsoft.com/office/drawing/2014/main" id="{235C44AC-952A-1128-EF5E-2BE1570FD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3575" y="142858"/>
            <a:ext cx="1323267" cy="540000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719598D-8875-A48E-CECC-EA906DA20E37}"/>
              </a:ext>
            </a:extLst>
          </p:cNvPr>
          <p:cNvSpPr txBox="1"/>
          <p:nvPr/>
        </p:nvSpPr>
        <p:spPr>
          <a:xfrm>
            <a:off x="-180528" y="1680916"/>
            <a:ext cx="4536504" cy="15424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1400" b="1" kern="1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 сколько лояльный сотрудник компании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1400" b="1" kern="1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Нарушает ли сотрудник трудовую дисциплину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1400" b="1" kern="1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Чем сотрудник занимается в рабочее время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1400" b="1" kern="1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Участвует ли сотрудник в коррупционных схемах или хищениях внутри компании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0DAC9F02-F9FC-DBBD-B25A-DA2ACCE7251D}"/>
              </a:ext>
            </a:extLst>
          </p:cNvPr>
          <p:cNvSpPr/>
          <p:nvPr/>
        </p:nvSpPr>
        <p:spPr>
          <a:xfrm>
            <a:off x="1456467" y="831263"/>
            <a:ext cx="6231066" cy="512574"/>
          </a:xfrm>
          <a:prstGeom prst="roundRect">
            <a:avLst/>
          </a:prstGeom>
          <a:solidFill>
            <a:schemeClr val="bg1"/>
          </a:solidFill>
          <a:ln>
            <a:solidFill>
              <a:srgbClr val="0280CD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</a:pPr>
            <a:endParaRPr lang="en-US" sz="2000" b="1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3DCCC3-0CB5-BF87-6915-9EDA646CED54}"/>
              </a:ext>
            </a:extLst>
          </p:cNvPr>
          <p:cNvSpPr txBox="1"/>
          <p:nvPr/>
        </p:nvSpPr>
        <p:spPr>
          <a:xfrm>
            <a:off x="1494433" y="841610"/>
            <a:ext cx="6148325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400" b="1" dirty="0">
                <a:solidFill>
                  <a:srgbClr val="0280CD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ru-RU" sz="2400" b="1" dirty="0">
                <a:solidFill>
                  <a:srgbClr val="0280CD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Представлен неполный перечень вопросов</a:t>
            </a:r>
            <a:endParaRPr lang="en-US" sz="2400" b="1" dirty="0">
              <a:solidFill>
                <a:srgbClr val="0280CD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EE2955-7C73-4F71-82F0-0C3A91F59C91}"/>
              </a:ext>
            </a:extLst>
          </p:cNvPr>
          <p:cNvSpPr txBox="1"/>
          <p:nvPr/>
        </p:nvSpPr>
        <p:spPr>
          <a:xfrm>
            <a:off x="4308786" y="1680916"/>
            <a:ext cx="3816422" cy="2797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1400" b="1" kern="1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Есть ли связи с конкурентами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1400" b="1" kern="1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«Сливает» ли сотрудник инсайдерскую информацию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1400" b="1" kern="1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Ищет ли сотрудник новую работу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1400" b="1" kern="1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Есть аффилированность с контрагентами компании или участниками различных «черных» и санкционных списков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1400" b="1" kern="1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Какие дополнительные источники дохода есть у сотрудника</a:t>
            </a:r>
          </a:p>
        </p:txBody>
      </p:sp>
    </p:spTree>
    <p:extLst>
      <p:ext uri="{BB962C8B-B14F-4D97-AF65-F5344CB8AC3E}">
        <p14:creationId xmlns:p14="http://schemas.microsoft.com/office/powerpoint/2010/main" val="165358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978D59-CAC2-4AB1-F440-BE8BFDE577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C5E0184-E60E-0F28-2B12-656AA0FA4E7A}"/>
              </a:ext>
            </a:extLst>
          </p:cNvPr>
          <p:cNvSpPr txBox="1"/>
          <p:nvPr/>
        </p:nvSpPr>
        <p:spPr>
          <a:xfrm>
            <a:off x="107501" y="2872863"/>
            <a:ext cx="8928995" cy="1827339"/>
          </a:xfrm>
          <a:prstGeom prst="rect">
            <a:avLst/>
          </a:prstGeom>
          <a:solidFill>
            <a:srgbClr val="00205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</a:pPr>
            <a:endParaRPr lang="ru-RU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F656CF-290F-37BD-E49D-9DD06BE6D226}"/>
              </a:ext>
            </a:extLst>
          </p:cNvPr>
          <p:cNvSpPr txBox="1"/>
          <p:nvPr/>
        </p:nvSpPr>
        <p:spPr>
          <a:xfrm>
            <a:off x="107503" y="646932"/>
            <a:ext cx="8928993" cy="211780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</a:pPr>
            <a:endParaRPr lang="ru-RU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4" descr="C:\Users\hp\Desktop\ICSA\Презентации и Медиа контент - Территория безопасности\Фото\-5276252759634592065_120.jpg">
            <a:extLst>
              <a:ext uri="{FF2B5EF4-FFF2-40B4-BE49-F238E27FC236}">
                <a16:creationId xmlns:a16="http://schemas.microsoft.com/office/drawing/2014/main" id="{235C44AC-952A-1128-EF5E-2BE1570FD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3575" y="15526"/>
            <a:ext cx="1323267" cy="540000"/>
          </a:xfrm>
          <a:prstGeom prst="rect">
            <a:avLst/>
          </a:prstGeom>
          <a:noFill/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84356C0-9C4E-3FA6-1FA5-AE9EE269B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9586" y="4899292"/>
            <a:ext cx="828751" cy="192738"/>
          </a:xfrm>
        </p:spPr>
        <p:txBody>
          <a:bodyPr/>
          <a:lstStyle/>
          <a:p>
            <a:fld id="{B6FC6961-2EC2-4846-8118-47565CCB3469}" type="slidenum">
              <a:rPr lang="en-GB" sz="1000" smtClean="0">
                <a:solidFill>
                  <a:schemeClr val="tx2"/>
                </a:solidFill>
              </a:rPr>
              <a:pPr/>
              <a:t>9</a:t>
            </a:fld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E567D20B-3290-4081-9484-8148293FDD1F}"/>
              </a:ext>
            </a:extLst>
          </p:cNvPr>
          <p:cNvSpPr txBox="1">
            <a:spLocks/>
          </p:cNvSpPr>
          <p:nvPr/>
        </p:nvSpPr>
        <p:spPr>
          <a:xfrm>
            <a:off x="323528" y="50330"/>
            <a:ext cx="6550893" cy="47024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ПРОКАЧАТЬ СИСТЕМУ</a:t>
            </a:r>
            <a:endParaRPr lang="en-GB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F5DABE30-E4FE-A25A-4A2A-5921375047AE}"/>
              </a:ext>
            </a:extLst>
          </p:cNvPr>
          <p:cNvCxnSpPr/>
          <p:nvPr/>
        </p:nvCxnSpPr>
        <p:spPr>
          <a:xfrm>
            <a:off x="428596" y="550396"/>
            <a:ext cx="8280000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C556751-B993-CF1F-89BD-A18D685BD790}"/>
              </a:ext>
            </a:extLst>
          </p:cNvPr>
          <p:cNvSpPr txBox="1"/>
          <p:nvPr/>
        </p:nvSpPr>
        <p:spPr>
          <a:xfrm>
            <a:off x="3334888" y="3260780"/>
            <a:ext cx="5074319" cy="1235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1600" kern="1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АйТи </a:t>
            </a:r>
            <a:r>
              <a:rPr lang="ru-RU" sz="1600" kern="100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Форензик</a:t>
            </a:r>
            <a:endParaRPr lang="ru-RU" sz="1600" kern="1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1600" kern="1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Более чем 100-летний опыт слухачей, которые копили его с момента появления первых телефонов в Российской империи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B01AC7F7-C760-FBC9-4276-927D51251970}"/>
              </a:ext>
            </a:extLst>
          </p:cNvPr>
          <p:cNvSpPr/>
          <p:nvPr/>
        </p:nvSpPr>
        <p:spPr>
          <a:xfrm>
            <a:off x="334165" y="3189197"/>
            <a:ext cx="2568645" cy="1235788"/>
          </a:xfrm>
          <a:prstGeom prst="roundRect">
            <a:avLst/>
          </a:prstGeom>
          <a:solidFill>
            <a:srgbClr val="00205F"/>
          </a:solidFill>
          <a:ln>
            <a:solidFill>
              <a:srgbClr val="0A163E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</a:pPr>
            <a:r>
              <a:rPr lang="ru-RU" sz="20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 Привлечение профессионалов</a:t>
            </a:r>
            <a:endParaRPr lang="en-US" sz="2000" b="1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673B741D-5F8B-A7D6-C41A-91CF35C2FA13}"/>
              </a:ext>
            </a:extLst>
          </p:cNvPr>
          <p:cNvSpPr/>
          <p:nvPr/>
        </p:nvSpPr>
        <p:spPr>
          <a:xfrm>
            <a:off x="395536" y="1221763"/>
            <a:ext cx="2617009" cy="1139247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</a:pPr>
            <a:r>
              <a:rPr lang="ru-RU" sz="20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Своими силами</a:t>
            </a:r>
            <a:endParaRPr lang="en-US" sz="2000" b="1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788238-7935-A0AA-C7A1-083B5C32AC42}"/>
              </a:ext>
            </a:extLst>
          </p:cNvPr>
          <p:cNvSpPr txBox="1"/>
          <p:nvPr/>
        </p:nvSpPr>
        <p:spPr>
          <a:xfrm>
            <a:off x="3334888" y="969332"/>
            <a:ext cx="5688632" cy="1704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0" indent="-2286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1600" kern="1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Отсаживать потенциальных злодеев в отдельные кабинеты</a:t>
            </a:r>
            <a:endParaRPr lang="ru-RU" sz="1600" kern="1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1600" kern="1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Использовать в комплексе с другими инструментами кадровой безопасности</a:t>
            </a: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1600" kern="1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Запустить сервис перед проведением аудита</a:t>
            </a: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1600" kern="1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Сочетать пассивный контроль с легальными провокациями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439B635B-8E7F-45BA-A458-D9803B2D1F48}"/>
              </a:ext>
            </a:extLst>
          </p:cNvPr>
          <p:cNvCxnSpPr/>
          <p:nvPr/>
        </p:nvCxnSpPr>
        <p:spPr>
          <a:xfrm>
            <a:off x="435404" y="4897704"/>
            <a:ext cx="8280000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535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7703</TotalTime>
  <Words>645</Words>
  <Application>Microsoft Office PowerPoint</Application>
  <PresentationFormat>Экран (16:9)</PresentationFormat>
  <Paragraphs>126</Paragraphs>
  <Slides>12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Symbol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OrsoMike UGLY</cp:lastModifiedBy>
  <cp:revision>111</cp:revision>
  <dcterms:created xsi:type="dcterms:W3CDTF">2023-04-12T09:50:47Z</dcterms:created>
  <dcterms:modified xsi:type="dcterms:W3CDTF">2024-06-18T08:18:46Z</dcterms:modified>
</cp:coreProperties>
</file>