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8" r:id="rId2"/>
    <p:sldId id="335" r:id="rId3"/>
    <p:sldId id="363" r:id="rId4"/>
    <p:sldId id="362" r:id="rId5"/>
    <p:sldId id="355" r:id="rId6"/>
    <p:sldId id="357" r:id="rId7"/>
    <p:sldId id="337" r:id="rId8"/>
    <p:sldId id="358" r:id="rId9"/>
    <p:sldId id="359" r:id="rId10"/>
    <p:sldId id="360" r:id="rId11"/>
    <p:sldId id="361" r:id="rId12"/>
    <p:sldId id="364" r:id="rId13"/>
    <p:sldId id="365" r:id="rId14"/>
    <p:sldId id="32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CDC"/>
    <a:srgbClr val="F0FDC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FE1FF6-07B2-40CA-8122-42C6DA357B49}">
  <a:tblStyle styleId="{F3FE1FF6-07B2-40CA-8122-42C6DA357B4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EE8"/>
          </a:solidFill>
        </a:fill>
      </a:tcStyle>
    </a:wholeTbl>
    <a:band1H>
      <a:tcTxStyle b="off" i="off"/>
      <a:tcStyle>
        <a:tcBdr/>
        <a:fill>
          <a:solidFill>
            <a:srgbClr val="FCDCCE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CDCCE"/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DEEE8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/>
        <a:fill>
          <a:solidFill>
            <a:srgbClr val="FDEEE8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48695" y="685800"/>
            <a:ext cx="5961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83962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BSALOM" panose="00000400000000000000" pitchFamily="2" charset="2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9a803a61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97" name="Google Shape;97;g49a803a61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30790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36809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7739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80043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47871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5363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108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97772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88489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58389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80899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6146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44510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ABSALOM" panose="00000400000000000000" pitchFamily="2" charset="2"/>
            </a:endParaRPr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0852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1" y="1597824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291466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74752" y="-1217396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2pPr>
            <a:lvl3pPr marL="1371600" lvl="2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4pPr>
            <a:lvl5pPr marL="2286000" lvl="4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»"/>
              <a:defRPr/>
            </a:lvl5pPr>
            <a:lvl6pPr marL="2743200" lvl="5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3256250" y="779214"/>
            <a:ext cx="2534700" cy="12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749564" y="-360636"/>
            <a:ext cx="2534700" cy="34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2pPr>
            <a:lvl3pPr marL="1371600" lvl="2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4pPr>
            <a:lvl5pPr marL="2286000" lvl="4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»"/>
              <a:defRPr/>
            </a:lvl5pPr>
            <a:lvl6pPr marL="2743200" lvl="5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200154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2pPr>
            <a:lvl3pPr marL="1371600" lvl="2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4pPr>
            <a:lvl5pPr marL="2286000" lvl="4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»"/>
              <a:defRPr/>
            </a:lvl5pPr>
            <a:lvl6pPr marL="2743200" lvl="5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3305187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180042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69875" y="692947"/>
            <a:ext cx="2354400" cy="19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marL="1371600" lvl="2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marL="2286000" lvl="4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marL="2743200" lvl="5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2776538" y="692947"/>
            <a:ext cx="2354400" cy="19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2pPr>
            <a:lvl3pPr marL="1371600" lvl="2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marL="2286000" lvl="4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marL="2743200" lvl="5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1631161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2pPr>
            <a:lvl3pPr marL="1371600" lvl="2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marL="1828800" lvl="3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151339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1631161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1pPr>
            <a:lvl2pPr marL="914400" lvl="1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2pPr>
            <a:lvl3pPr marL="1371600" lvl="2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marL="1828800" lvl="3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  <a:defRPr sz="19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419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marL="914400" lvl="1" indent="-3873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2pPr>
            <a:lvl3pPr marL="1371600" lvl="2" indent="-3683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3pPr>
            <a:lvl4pPr marL="1828800" lvl="3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4pPr>
            <a:lvl5pPr marL="2286000" lvl="4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 sz="1900"/>
            </a:lvl5pPr>
            <a:lvl6pPr marL="2743200" lvl="5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marL="3200400" lvl="6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marL="3657600" lvl="7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marL="4114800" lvl="8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076329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62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  <a:defRPr sz="19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459583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17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4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/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1" y="4767278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7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/>
          <p:nvPr/>
        </p:nvSpPr>
        <p:spPr>
          <a:xfrm>
            <a:off x="1" y="1626322"/>
            <a:ext cx="9144000" cy="1496100"/>
          </a:xfrm>
          <a:prstGeom prst="rect">
            <a:avLst/>
          </a:prstGeom>
          <a:solidFill>
            <a:schemeClr val="lt1">
              <a:alpha val="87450"/>
            </a:schemeClr>
          </a:solidFill>
          <a:ln>
            <a:noFill/>
          </a:ln>
        </p:spPr>
        <p:txBody>
          <a:bodyPr spcFirstLastPara="1" wrap="square" lIns="142775" tIns="71375" rIns="142775" bIns="713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638337" y="2020186"/>
            <a:ext cx="8166338" cy="1033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00" tIns="41725" rIns="83500" bIns="41725" anchor="t" anchorCtr="0">
            <a:noAutofit/>
          </a:bodyPr>
          <a:lstStyle/>
          <a:p>
            <a:pPr lvl="0" algn="r">
              <a:buClr>
                <a:srgbClr val="E36C09"/>
              </a:buClr>
              <a:buSzPts val="3100"/>
            </a:pPr>
            <a:r>
              <a:rPr lang="ru-RU" sz="2400" b="1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Оффлайн-</a:t>
            </a:r>
            <a:r>
              <a:rPr lang="ru-RU" sz="2400" b="1" dirty="0" err="1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удаленка</a:t>
            </a:r>
            <a:r>
              <a:rPr lang="ru-RU" sz="2400" b="1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-гибрид. </a:t>
            </a:r>
            <a:endParaRPr lang="en-US" sz="2400" b="1" dirty="0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r">
              <a:buClr>
                <a:srgbClr val="E36C09"/>
              </a:buClr>
              <a:buSzPts val="3100"/>
            </a:pPr>
            <a:r>
              <a:rPr lang="ru-RU" sz="2400" b="1" dirty="0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Главные вопросы для руководителей.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1" y="208102"/>
            <a:ext cx="1280354" cy="159850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224" y="804661"/>
            <a:ext cx="67726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Регламентация всех проявлений присутствия сотрудника на работе (примеры):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фиксация времени гарантированной доступности;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фиксация интервала времени, в течении которого надо ответить на письмо;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 фиксация интервала времени ответов на звонки;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4. Фиксация ответственности и санкций, на невыполнение оговоренных выше пунктов.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3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224" y="804661"/>
            <a:ext cx="67726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Гибридный формат работы</a:t>
            </a:r>
          </a:p>
          <a:p>
            <a:pPr algn="ctr">
              <a:lnSpc>
                <a:spcPct val="150000"/>
              </a:lnSpc>
            </a:pPr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Сотрудники, которые по своей роли не могут работать удаленно, работают в офисе, остальные работают удаленно.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Все работают удаленно, а в офис приезжают только для встреч и работ, для которых требуется присутствие.</a:t>
            </a:r>
          </a:p>
          <a:p>
            <a:pPr algn="ctr">
              <a:lnSpc>
                <a:spcPct val="150000"/>
              </a:lnSpc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45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224" y="691761"/>
            <a:ext cx="7269193" cy="3716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Особенности гибридного формата работы включают:</a:t>
            </a:r>
          </a:p>
          <a:p>
            <a:pPr algn="ctr">
              <a:lnSpc>
                <a:spcPct val="150000"/>
              </a:lnSpc>
            </a:pP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Новые модели работы – практики, которые предоставляют сотрудникам гибкость при выборе времени и места работы.</a:t>
            </a:r>
          </a:p>
          <a:p>
            <a:pPr>
              <a:lnSpc>
                <a:spcPct val="150000"/>
              </a:lnSpc>
            </a:pP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Работу, ориентированную на результат – смещение фокуса компаний с фактора времени и места на продуктивность и конечный результат.</a:t>
            </a:r>
          </a:p>
          <a:p>
            <a:pPr>
              <a:lnSpc>
                <a:spcPct val="150000"/>
              </a:lnSpc>
            </a:pP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Оптимизацию инвестиций: выходя за пределы офиса, вы можете создать персональное рабочее место с использованием технологий для совместной работы.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340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4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1224" y="512467"/>
            <a:ext cx="7269193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Черты эффективных гибридных команд:</a:t>
            </a:r>
          </a:p>
          <a:p>
            <a:pPr algn="ctr">
              <a:lnSpc>
                <a:spcPct val="150000"/>
              </a:lnSpc>
            </a:pP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Инклюзивность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разнообразные команды и умение приспосабливаться к различиям друг друга.</a:t>
            </a:r>
          </a:p>
          <a:p>
            <a:pPr>
              <a:lnSpc>
                <a:spcPct val="150000"/>
              </a:lnSpc>
            </a:pPr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Умение задавать вопросы – «универсальный» менеджмент подходит не всем. Сотрудники будут по-разному реагировать на гибридный формат работы, а менеджеры должны учиться навыкам поиска новой информации и задавать вопросы.</a:t>
            </a:r>
          </a:p>
          <a:p>
            <a:pPr>
              <a:lnSpc>
                <a:spcPct val="150000"/>
              </a:lnSpc>
            </a:pPr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·        Целеустремленность – сосредоточенность на цели против рассеяния способствует созданию более эффективных рабочих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практик.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340" y="3733329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42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/>
        </p:nvSpPr>
        <p:spPr>
          <a:xfrm>
            <a:off x="1658472" y="887505"/>
            <a:ext cx="7180554" cy="4007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775" tIns="71375" rIns="142775" bIns="71375" anchor="t" anchorCtr="0">
            <a:noAutofit/>
          </a:bodyPr>
          <a:lstStyle/>
          <a:p>
            <a:pPr marL="6350" lvl="0" algn="ctr">
              <a:buClr>
                <a:schemeClr val="dk1"/>
              </a:buClr>
              <a:buSzPts val="1700"/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6350" lvl="0" algn="ctr">
              <a:buClr>
                <a:schemeClr val="dk1"/>
              </a:buClr>
              <a:buSzPts val="1700"/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С уважением, Ольга Добрынина,</a:t>
            </a:r>
          </a:p>
          <a:p>
            <a:pPr marL="6350" lvl="0" algn="ctr">
              <a:buClr>
                <a:schemeClr val="dk1"/>
              </a:buClr>
              <a:buSzPts val="1700"/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руководитель </a:t>
            </a: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"Центра психотехнологий Ольги Добрыниной"</a:t>
            </a:r>
          </a:p>
          <a:p>
            <a:pPr marL="6350" lvl="0" algn="ctr">
              <a:buClr>
                <a:schemeClr val="dk1"/>
              </a:buClr>
              <a:buSzPts val="1700"/>
            </a:pP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+7 (977) 339-95-91 </a:t>
            </a:r>
          </a:p>
          <a:p>
            <a:pPr marL="6350" lvl="0" algn="ctr">
              <a:buClr>
                <a:schemeClr val="dk1"/>
              </a:buClr>
              <a:buSzPts val="1700"/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e-</a:t>
            </a:r>
            <a:r>
              <a:rPr lang="ru-RU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mail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: dobro1609@gmail.com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126" y="3797353"/>
            <a:ext cx="877900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0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F64FAF1-E3DF-4607-ADFA-6310C1AEB473}"/>
              </a:ext>
            </a:extLst>
          </p:cNvPr>
          <p:cNvSpPr/>
          <p:nvPr/>
        </p:nvSpPr>
        <p:spPr>
          <a:xfrm>
            <a:off x="2133600" y="1511410"/>
            <a:ext cx="62200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«Уже ближе к концу прошлого года многие компании, прежде всего из сферы ИТ, финансов, страхования, услуг для бизнеса, приняли решение перейти на гибридную модель работы с 2021 года»</a:t>
            </a:r>
          </a:p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Российская газета, «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hh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»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50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F64FAF1-E3DF-4607-ADFA-6310C1AEB473}"/>
              </a:ext>
            </a:extLst>
          </p:cNvPr>
          <p:cNvSpPr/>
          <p:nvPr/>
        </p:nvSpPr>
        <p:spPr>
          <a:xfrm>
            <a:off x="1667436" y="1511410"/>
            <a:ext cx="66862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Наиболее предпочтительным форматом работы (44%) для жителей является постоянная занятость в офисе, 7% процентов выбрали полностью удаленный режим, а 33 % — смешанный формат. </a:t>
            </a:r>
          </a:p>
          <a:p>
            <a:pPr algn="ctr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Рамблер «ВЦИОМ»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085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F64FAF1-E3DF-4607-ADFA-6310C1AEB473}"/>
              </a:ext>
            </a:extLst>
          </p:cNvPr>
          <p:cNvSpPr/>
          <p:nvPr/>
        </p:nvSpPr>
        <p:spPr>
          <a:xfrm>
            <a:off x="2303929" y="1072139"/>
            <a:ext cx="622004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Почему «нет»?</a:t>
            </a:r>
          </a:p>
          <a:p>
            <a:pPr algn="ctr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необходимость личного и живого общения;</a:t>
            </a:r>
          </a:p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необходимость более тщательного контроля над сотрудниками;</a:t>
            </a:r>
          </a:p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низкая производительность при работе из дома;</a:t>
            </a:r>
          </a:p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слабая инфраструктура;</a:t>
            </a:r>
          </a:p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требования безопасности.</a:t>
            </a: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898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1318335"/>
            <a:ext cx="677265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Составляющие успешной работы</a:t>
            </a: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Производительная инфраструктура, сеть и оборудование.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Удобная безопасность.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 Выстроенные процессы.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4. Высокое качество управления.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97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012" y="1226002"/>
            <a:ext cx="677265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Основные вещи, с которых следует начать:</a:t>
            </a:r>
          </a:p>
          <a:p>
            <a:pPr>
              <a:lnSpc>
                <a:spcPct val="150000"/>
              </a:lnSpc>
            </a:pP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единая база знаний с простой и понятной структурой;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наличие регламентов и инструкций, каким образом следует разрешать типовые вопросы;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наличие культуры управления.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7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843" y="3816096"/>
            <a:ext cx="876182" cy="109657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720AFF-4BD8-40B1-B8C8-A1AD7E6C8DB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1543" y="552893"/>
            <a:ext cx="5867452" cy="431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8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012" y="1226002"/>
            <a:ext cx="6772655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Это потребует от руководителя: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поддерживать отношения открытости в команде;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• потратить время на приведение коммуникаций в порядок, обучение сотрудников, разработку баз знаний и руководящих документов.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40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5012" y="1226002"/>
            <a:ext cx="67726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Юридическое обеспечение удаленной работы</a:t>
            </a: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минимизации возможных рисков стоит изменить и переоформить соглашения с работающими удаленно сотрудниками и другие регламентирующие документы компании.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0779" y="3903658"/>
            <a:ext cx="993077" cy="12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63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501</Words>
  <Application>Microsoft Office PowerPoint</Application>
  <PresentationFormat>Экран (16:9)</PresentationFormat>
  <Paragraphs>66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ABSALOM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Фигуровский Николай Николаевич</cp:lastModifiedBy>
  <cp:revision>155</cp:revision>
  <dcterms:modified xsi:type="dcterms:W3CDTF">2021-03-25T12:48:53Z</dcterms:modified>
</cp:coreProperties>
</file>