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sldIdLst>
    <p:sldId id="256" r:id="rId2"/>
    <p:sldId id="259" r:id="rId3"/>
    <p:sldId id="292" r:id="rId4"/>
    <p:sldId id="262" r:id="rId5"/>
    <p:sldId id="263" r:id="rId6"/>
    <p:sldId id="271" r:id="rId7"/>
    <p:sldId id="298" r:id="rId8"/>
    <p:sldId id="272" r:id="rId9"/>
    <p:sldId id="257" r:id="rId10"/>
    <p:sldId id="289" r:id="rId11"/>
    <p:sldId id="290" r:id="rId12"/>
    <p:sldId id="294" r:id="rId13"/>
    <p:sldId id="293" r:id="rId14"/>
    <p:sldId id="286" r:id="rId15"/>
    <p:sldId id="300" r:id="rId16"/>
    <p:sldId id="285" r:id="rId17"/>
    <p:sldId id="299" r:id="rId18"/>
    <p:sldId id="291" r:id="rId19"/>
    <p:sldId id="287" r:id="rId20"/>
    <p:sldId id="276" r:id="rId21"/>
    <p:sldId id="266" r:id="rId22"/>
    <p:sldId id="267" r:id="rId23"/>
    <p:sldId id="268" r:id="rId24"/>
    <p:sldId id="284" r:id="rId25"/>
    <p:sldId id="296" r:id="rId26"/>
    <p:sldId id="301" r:id="rId27"/>
    <p:sldId id="303" r:id="rId28"/>
    <p:sldId id="304" r:id="rId29"/>
    <p:sldId id="305" r:id="rId30"/>
    <p:sldId id="306" r:id="rId31"/>
    <p:sldId id="307" r:id="rId32"/>
    <p:sldId id="308" r:id="rId33"/>
    <p:sldId id="309" r:id="rId34"/>
    <p:sldId id="315" r:id="rId35"/>
    <p:sldId id="316" r:id="rId36"/>
    <p:sldId id="317" r:id="rId37"/>
    <p:sldId id="318" r:id="rId38"/>
    <p:sldId id="319" r:id="rId39"/>
    <p:sldId id="314" r:id="rId40"/>
    <p:sldId id="320" r:id="rId41"/>
    <p:sldId id="321" r:id="rId42"/>
  </p:sldIdLst>
  <p:sldSz cx="12192000" cy="6858000"/>
  <p:notesSz cx="7099300"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hHNIaEVLDzyX46KLzBUnsr+NsnE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4D89"/>
    <a:srgbClr val="284780"/>
    <a:srgbClr val="233E6F"/>
    <a:srgbClr val="320A4E"/>
    <a:srgbClr val="1A2E52"/>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69" autoAdjust="0"/>
  </p:normalViewPr>
  <p:slideViewPr>
    <p:cSldViewPr>
      <p:cViewPr varScale="1">
        <p:scale>
          <a:sx n="80" d="100"/>
          <a:sy n="80" d="100"/>
        </p:scale>
        <p:origin x="-677" y="-8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9930" y="4861441"/>
            <a:ext cx="5679440" cy="4605576"/>
          </a:xfrm>
          <a:prstGeom prst="rect">
            <a:avLst/>
          </a:prstGeom>
          <a:noFill/>
          <a:ln>
            <a:noFill/>
          </a:ln>
        </p:spPr>
        <p:txBody>
          <a:bodyPr spcFirstLastPara="1" wrap="square" lIns="99032" tIns="99032" rIns="99032" bIns="9903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82" name="Google Shape;82;p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r>
              <a:rPr lang="ru-RU" sz="1200" dirty="0" smtClean="0"/>
              <a:t>BPM CBOK определяет «Процессный офис» (</a:t>
            </a:r>
            <a:r>
              <a:rPr lang="ru-RU" sz="1200" dirty="0" err="1" smtClean="0"/>
              <a:t>Business</a:t>
            </a:r>
            <a:r>
              <a:rPr lang="ru-RU" sz="1200" dirty="0" smtClean="0"/>
              <a:t> Process </a:t>
            </a:r>
            <a:r>
              <a:rPr lang="ru-RU" sz="1200" dirty="0" err="1" smtClean="0"/>
              <a:t>Management</a:t>
            </a:r>
            <a:r>
              <a:rPr lang="ru-RU" sz="1200" dirty="0" smtClean="0"/>
              <a:t> </a:t>
            </a:r>
            <a:r>
              <a:rPr lang="ru-RU" sz="1200" dirty="0" err="1" smtClean="0"/>
              <a:t>Office</a:t>
            </a:r>
            <a:r>
              <a:rPr lang="ru-RU" sz="1200" dirty="0" smtClean="0"/>
              <a:t>) и/или «Центр компетенции BPM» как подразделение, задачами которого являются:</a:t>
            </a:r>
            <a:r>
              <a:rPr lang="ru-RU" dirty="0" smtClean="0"/>
              <a:t/>
            </a:r>
            <a:br>
              <a:rPr lang="ru-RU" dirty="0" smtClean="0"/>
            </a:br>
            <a:r>
              <a:rPr lang="ru-RU" sz="1200" dirty="0" smtClean="0"/>
              <a:t>• стандартизация процессов;</a:t>
            </a:r>
            <a:r>
              <a:rPr lang="ru-RU" dirty="0" smtClean="0"/>
              <a:t/>
            </a:r>
            <a:br>
              <a:rPr lang="ru-RU" dirty="0" smtClean="0"/>
            </a:br>
            <a:r>
              <a:rPr lang="ru-RU" sz="1200" dirty="0" smtClean="0"/>
              <a:t>• унификация средств и методов работы с процессами;</a:t>
            </a:r>
            <a:r>
              <a:rPr lang="ru-RU" dirty="0" smtClean="0"/>
              <a:t/>
            </a:r>
            <a:br>
              <a:rPr lang="ru-RU" dirty="0" smtClean="0"/>
            </a:br>
            <a:r>
              <a:rPr lang="ru-RU" sz="1200" dirty="0" smtClean="0"/>
              <a:t>• обучение принципам и методам BPM (</a:t>
            </a:r>
            <a:r>
              <a:rPr lang="ru-RU" sz="1200" dirty="0" err="1" smtClean="0"/>
              <a:t>Business</a:t>
            </a:r>
            <a:r>
              <a:rPr lang="ru-RU" sz="1200" dirty="0" smtClean="0"/>
              <a:t> Process </a:t>
            </a:r>
            <a:r>
              <a:rPr lang="ru-RU" sz="1200" dirty="0" err="1" smtClean="0"/>
              <a:t>Management</a:t>
            </a:r>
            <a:r>
              <a:rPr lang="ru-RU" sz="1200" dirty="0" smtClean="0"/>
              <a:t>);</a:t>
            </a:r>
            <a:r>
              <a:rPr lang="ru-RU" dirty="0" smtClean="0"/>
              <a:t/>
            </a:r>
            <a:br>
              <a:rPr lang="ru-RU" dirty="0" smtClean="0"/>
            </a:br>
            <a:r>
              <a:rPr lang="ru-RU" sz="1200" dirty="0" smtClean="0"/>
              <a:t>• общий надзор за проектированием процессов и интеграция процессов на уровне предприятия;</a:t>
            </a:r>
            <a:r>
              <a:rPr lang="ru-RU" dirty="0" smtClean="0"/>
              <a:t/>
            </a:r>
            <a:br>
              <a:rPr lang="ru-RU" dirty="0" smtClean="0"/>
            </a:br>
            <a:r>
              <a:rPr lang="ru-RU" sz="1200" dirty="0" smtClean="0"/>
              <a:t>• мониторинг и предоставление отчетов по показателям процессов для их владельцев и высшего руководства.</a:t>
            </a: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r>
              <a:rPr lang="ru-RU" dirty="0" smtClean="0"/>
              <a:t>Разделение между проектами и процессами отлично прослеживается в непроектных организациях.</a:t>
            </a: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i="1" smtClean="0">
                <a:solidFill>
                  <a:srgbClr val="0070C0"/>
                </a:solidFill>
              </a:rPr>
              <a:t>Ag + BPM </a:t>
            </a:r>
            <a:r>
              <a:rPr lang="ru-RU" sz="1200" b="1" i="1" smtClean="0">
                <a:solidFill>
                  <a:srgbClr val="0070C0"/>
                </a:solidFill>
              </a:rPr>
              <a:t>:</a:t>
            </a:r>
            <a:r>
              <a:rPr lang="ru-RU" sz="1200" b="1" i="1" baseline="0" smtClean="0">
                <a:solidFill>
                  <a:srgbClr val="0070C0"/>
                </a:solidFill>
              </a:rPr>
              <a:t> </a:t>
            </a:r>
            <a:r>
              <a:rPr lang="ru-RU" sz="1200" smtClean="0"/>
              <a:t>Термин</a:t>
            </a:r>
            <a:r>
              <a:rPr lang="ru-RU" sz="1200" dirty="0" smtClean="0"/>
              <a:t> </a:t>
            </a:r>
            <a:r>
              <a:rPr lang="ru-RU" sz="1200" i="1" dirty="0" smtClean="0"/>
              <a:t>адаптивный кейс-менеджмент</a:t>
            </a:r>
            <a:r>
              <a:rPr lang="ru-RU" sz="1200" dirty="0" smtClean="0"/>
              <a:t> (</a:t>
            </a:r>
            <a:r>
              <a:rPr lang="ru-RU" sz="1200" dirty="0" err="1" smtClean="0"/>
              <a:t>Adaptive</a:t>
            </a:r>
            <a:r>
              <a:rPr lang="ru-RU" sz="1200" dirty="0" smtClean="0"/>
              <a:t> </a:t>
            </a:r>
            <a:r>
              <a:rPr lang="ru-RU" sz="1200" dirty="0" err="1" smtClean="0"/>
              <a:t>Case</a:t>
            </a:r>
            <a:r>
              <a:rPr lang="ru-RU" sz="1200" dirty="0" smtClean="0"/>
              <a:t> </a:t>
            </a:r>
            <a:r>
              <a:rPr lang="ru-RU" sz="1200" dirty="0" err="1" smtClean="0"/>
              <a:t>Management</a:t>
            </a:r>
            <a:r>
              <a:rPr lang="ru-RU" sz="1200" dirty="0" smtClean="0"/>
              <a:t>, ACM) был впервые предложен в 2010 году </a:t>
            </a:r>
            <a:r>
              <a:rPr lang="ru-RU" sz="1200" dirty="0" err="1" smtClean="0"/>
              <a:t>Workflow</a:t>
            </a:r>
            <a:r>
              <a:rPr lang="ru-RU" sz="1200" dirty="0" smtClean="0"/>
              <a:t> </a:t>
            </a:r>
            <a:r>
              <a:rPr lang="ru-RU" sz="1200" dirty="0" err="1" smtClean="0"/>
              <a:t>Management</a:t>
            </a:r>
            <a:r>
              <a:rPr lang="ru-RU" sz="1200" dirty="0" smtClean="0"/>
              <a:t> </a:t>
            </a:r>
            <a:r>
              <a:rPr lang="ru-RU" sz="1200" dirty="0" err="1" smtClean="0"/>
              <a:t>Coalition</a:t>
            </a:r>
            <a:r>
              <a:rPr lang="ru-RU" sz="1200" dirty="0" smtClean="0"/>
              <a:t>. АСМ – это технология, позволяющая гибко управлять процессом решения поставленной задачи в зависимости от развития ситуации.</a:t>
            </a:r>
            <a:endParaRPr lang="en-US" sz="1200" dirty="0" smtClean="0"/>
          </a:p>
          <a:p>
            <a:pPr marL="0" indent="0">
              <a:buNone/>
            </a:pPr>
            <a:endParaRPr lang="en-US" sz="1200" dirty="0" smtClean="0"/>
          </a:p>
          <a:p>
            <a:pPr marL="0" indent="0">
              <a:buNone/>
            </a:pPr>
            <a:r>
              <a:rPr lang="ru-RU" sz="1200" dirty="0" smtClean="0"/>
              <a:t>Кейс-менеджмент (англ. </a:t>
            </a:r>
            <a:r>
              <a:rPr lang="ru-RU" sz="1200" dirty="0" err="1" smtClean="0"/>
              <a:t>Case</a:t>
            </a:r>
            <a:r>
              <a:rPr lang="ru-RU" sz="1200" dirty="0" smtClean="0"/>
              <a:t> </a:t>
            </a:r>
            <a:r>
              <a:rPr lang="ru-RU" sz="1200" dirty="0" err="1" smtClean="0"/>
              <a:t>Management</a:t>
            </a:r>
            <a:r>
              <a:rPr lang="ru-RU" sz="1200" dirty="0" smtClean="0"/>
              <a:t>) – это концепция динамического управления бизнес-процессами (далее сокр. Б-П) компании. </a:t>
            </a:r>
            <a:r>
              <a:rPr lang="ru-RU" sz="1200" b="1" dirty="0" smtClean="0"/>
              <a:t>Статический</a:t>
            </a:r>
            <a:r>
              <a:rPr lang="ru-RU" sz="1200" dirty="0" smtClean="0"/>
              <a:t> Б-П имеет четкую последовательность действий, регламент выполнения и итоговый результат. </a:t>
            </a:r>
            <a:r>
              <a:rPr lang="ru-RU" sz="1200" b="1" dirty="0" smtClean="0"/>
              <a:t>Динамический</a:t>
            </a:r>
            <a:r>
              <a:rPr lang="ru-RU" sz="1200" dirty="0" smtClean="0"/>
              <a:t> Б-П зависит от принятых решений по ходу выполнения. Ход работ определяется вновь открывающимися обстоятельствами. </a:t>
            </a:r>
          </a:p>
          <a:p>
            <a:pPr marL="0" indent="0">
              <a:buNone/>
            </a:pPr>
            <a:r>
              <a:rPr lang="ru-RU" sz="1200" dirty="0" smtClean="0"/>
              <a:t>Кейс-менеджмент представляет собой некоторую смесь проектного и процессного подходов, а кейс — фактически гибрид проекта и процесса </a:t>
            </a:r>
          </a:p>
          <a:p>
            <a:pPr marL="0" indent="0">
              <a:buNone/>
            </a:pPr>
            <a:r>
              <a:rPr lang="ru-RU" sz="1200" dirty="0" smtClean="0"/>
              <a:t>Медицина, юридические услуги, услуги по обслуживанию / ремонту</a:t>
            </a:r>
            <a:endParaRPr lang="en-US" sz="1200" dirty="0" smtClean="0"/>
          </a:p>
          <a:p>
            <a:pPr marL="0" indent="0">
              <a:buNone/>
            </a:pPr>
            <a:r>
              <a:rPr lang="ru-RU" sz="1200" dirty="0" smtClean="0"/>
              <a:t>ACM это </a:t>
            </a:r>
            <a:r>
              <a:rPr lang="ru-RU" sz="1200" dirty="0" err="1" smtClean="0"/>
              <a:t>collaborative</a:t>
            </a:r>
            <a:r>
              <a:rPr lang="ru-RU" sz="1200" dirty="0" smtClean="0"/>
              <a:t> BPM, </a:t>
            </a:r>
            <a:r>
              <a:rPr lang="ru-RU" sz="1200" dirty="0" err="1" smtClean="0"/>
              <a:t>social</a:t>
            </a:r>
            <a:r>
              <a:rPr lang="ru-RU" sz="1200" dirty="0" smtClean="0"/>
              <a:t> BPM, </a:t>
            </a:r>
            <a:r>
              <a:rPr lang="ru-RU" sz="1200" dirty="0" err="1" smtClean="0"/>
              <a:t>agile</a:t>
            </a:r>
            <a:r>
              <a:rPr lang="ru-RU" sz="1200" dirty="0" smtClean="0"/>
              <a:t> BPM, в которой следующий шаг процесса определяется в социальной среде решением человека</a:t>
            </a:r>
            <a:endParaRPr lang="en-US" sz="1200" dirty="0" smtClean="0"/>
          </a:p>
          <a:p>
            <a:pPr marL="0" indent="0">
              <a:buNone/>
            </a:pPr>
            <a:endParaRPr lang="en-US" sz="1200" dirty="0" smtClean="0"/>
          </a:p>
          <a:p>
            <a:pPr marL="0" indent="0">
              <a:buNone/>
            </a:pPr>
            <a:r>
              <a:rPr lang="ru-RU" sz="1200" dirty="0" smtClean="0"/>
              <a:t>Бизнес-процессы в этом случае структурированы лишь частично либо не структурированы вовсе. Экземпляры процесса могут быть </a:t>
            </a:r>
            <a:r>
              <a:rPr lang="ru-RU" sz="1200" dirty="0" err="1" smtClean="0"/>
              <a:t>неидентичны</a:t>
            </a:r>
            <a:r>
              <a:rPr lang="ru-RU" sz="1200" dirty="0" smtClean="0"/>
              <a:t>, на некоторых этапах возможны отклонения от типового маршрута. То есть в целом процесс протекает в известном русле и с известной заранее конечной целью, но ход процесса может меняться в зависимости от внешних или внутренних условий. Это не рутинная работа, которую можно перенести в регламент, полностью автоматизировать и всегда выполнять процесс одинаково. При обработке кейсов требуется квалифицированное принятие решения участниками процесса. </a:t>
            </a:r>
            <a:r>
              <a:rPr lang="ru-RU" sz="1200" dirty="0" err="1" smtClean="0"/>
              <a:t>al</a:t>
            </a:r>
            <a:r>
              <a:rPr lang="ru-RU" sz="1200" dirty="0" smtClean="0"/>
              <a:t> BPM, </a:t>
            </a:r>
            <a:r>
              <a:rPr lang="ru-RU" sz="1200" dirty="0" err="1" smtClean="0"/>
              <a:t>agile</a:t>
            </a:r>
            <a:r>
              <a:rPr lang="ru-RU" sz="1200" dirty="0" smtClean="0"/>
              <a:t> BPM, в которой следующий шаг процесса определяется в социальной среде решением человека</a:t>
            </a: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a:buNone/>
            </a:pPr>
            <a:r>
              <a:rPr lang="en-US" sz="1200" dirty="0" smtClean="0"/>
              <a:t>https://www.construction-institute.org/resources/knowledgebase/pdri-overview</a:t>
            </a:r>
          </a:p>
          <a:p>
            <a:pPr>
              <a:buNone/>
            </a:pPr>
            <a:r>
              <a:rPr lang="en-US" sz="1200" dirty="0" smtClean="0"/>
              <a:t>The Project Definition Rating Index (PDRI) is a powerful, easy-to-use tool that identifies and precisely describes each critical element in a scope definition package. It also enables project teams to identify quickly the project risk factors related to desired outcomes for cost, schedule, and operating performance. By using the PDRI method, teams can capture mitigation action items and evaluate the completeness of scope definition at any point prior to detailed design and construction.</a:t>
            </a:r>
          </a:p>
          <a:p>
            <a:pPr>
              <a:buNone/>
            </a:pPr>
            <a:r>
              <a:rPr lang="en-US" sz="1200" dirty="0" smtClean="0"/>
              <a:t>The PDRI is intended for use during front end planning (FEP), the project phase that encompasses activities such as feasibility, concept, and detailed scope definition. </a:t>
            </a:r>
          </a:p>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82" name="Google Shape;82;p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r>
              <a:rPr lang="ru-RU" dirty="0" smtClean="0"/>
              <a:t>Начать я хочу с того, что обратить наше внимание на один хорошо известные тренд.</a:t>
            </a: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r>
              <a:rPr lang="ru-RU" dirty="0" smtClean="0"/>
              <a:t>Уже из второго определения видно, что понятие «проект» сконструировано на понятии</a:t>
            </a:r>
            <a:r>
              <a:rPr lang="ru-RU" baseline="0" dirty="0" smtClean="0"/>
              <a:t> «процесс».</a:t>
            </a: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r>
              <a:rPr lang="ru-RU" dirty="0" smtClean="0"/>
              <a:t>Любая проектная методология втайне мечтает о процессах и рано или поздно это признает.</a:t>
            </a: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709930" y="4861441"/>
            <a:ext cx="5679440" cy="4605576"/>
          </a:xfrm>
          <a:prstGeom prst="rect">
            <a:avLst/>
          </a:prstGeom>
        </p:spPr>
        <p:txBody>
          <a:bodyPr spcFirstLastPara="1" wrap="square" lIns="99032" tIns="99032" rIns="99032" bIns="99032" anchor="t" anchorCtr="0">
            <a:noAutofit/>
          </a:bodyPr>
          <a:lstStyle/>
          <a:p>
            <a:pPr marL="0" indent="0">
              <a:buNone/>
            </a:pPr>
            <a:endParaRPr/>
          </a:p>
        </p:txBody>
      </p:sp>
      <p:sp>
        <p:nvSpPr>
          <p:cNvPr id="90" name="Google Shape;90;p2: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
          <p:cNvSpPr>
            <a:spLocks noGrp="1"/>
          </p:cNvSpPr>
          <p:nvPr>
            <p:ph type="pic" idx="2"/>
          </p:nvPr>
        </p:nvSpPr>
        <p:spPr>
          <a:xfrm>
            <a:off x="5183188" y="987425"/>
            <a:ext cx="6172200" cy="4873625"/>
          </a:xfrm>
          <a:prstGeom prst="rect">
            <a:avLst/>
          </a:prstGeom>
          <a:noFill/>
          <a:ln>
            <a:noFill/>
          </a:ln>
        </p:spPr>
      </p:sp>
      <p:sp>
        <p:nvSpPr>
          <p:cNvPr id="64" name="Google Shape;64;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gif"/></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cb.yanao.ru/documents/active/86845/" TargetMode="External"/><Relationship Id="rId5" Type="http://schemas.openxmlformats.org/officeDocument/2006/relationships/image" Target="../media/image47.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524000" y="1071546"/>
            <a:ext cx="10144164" cy="2387600"/>
          </a:xfrm>
          <a:prstGeom prst="rect">
            <a:avLst/>
          </a:prstGeom>
          <a:noFill/>
          <a:ln>
            <a:noFill/>
          </a:ln>
        </p:spPr>
        <p:txBody>
          <a:bodyPr spcFirstLastPara="1" wrap="square" lIns="91425" tIns="45700" rIns="91425" bIns="45700" anchor="b" anchorCtr="0">
            <a:normAutofit fontScale="90000"/>
          </a:bodyPr>
          <a:lstStyle/>
          <a:p>
            <a:pPr lvl="0"/>
            <a:r>
              <a:rPr lang="ru-RU" dirty="0" smtClean="0">
                <a:effectLst>
                  <a:outerShdw blurRad="38100" dist="38100" dir="2700000" algn="tl">
                    <a:srgbClr val="FFFFFF"/>
                  </a:outerShdw>
                </a:effectLst>
              </a:rPr>
              <a:t>Проектное и процессное управление - ближе, чем кажется</a:t>
            </a:r>
            <a:endParaRPr/>
          </a:p>
        </p:txBody>
      </p:sp>
      <p:sp>
        <p:nvSpPr>
          <p:cNvPr id="85" name="Google Shape;85;p1"/>
          <p:cNvSpPr txBox="1">
            <a:spLocks noGrp="1"/>
          </p:cNvSpPr>
          <p:nvPr>
            <p:ph type="subTitle" idx="1"/>
          </p:nvPr>
        </p:nvSpPr>
        <p:spPr>
          <a:xfrm>
            <a:off x="2024082" y="4323664"/>
            <a:ext cx="9144000" cy="1655762"/>
          </a:xfrm>
          <a:prstGeom prst="rect">
            <a:avLst/>
          </a:prstGeom>
          <a:noFill/>
          <a:ln>
            <a:noFill/>
          </a:ln>
        </p:spPr>
        <p:txBody>
          <a:bodyPr spcFirstLastPara="1" wrap="square" lIns="91425" tIns="45700" rIns="91425" bIns="45700" anchor="t" anchorCtr="0">
            <a:normAutofit/>
          </a:bodyPr>
          <a:lstStyle/>
          <a:p>
            <a:pPr marL="0" indent="0">
              <a:spcBef>
                <a:spcPts val="0"/>
              </a:spcBef>
            </a:pPr>
            <a:r>
              <a:rPr lang="ru-RU" dirty="0" smtClean="0">
                <a:solidFill>
                  <a:schemeClr val="tx1"/>
                </a:solidFill>
                <a:cs typeface="Arial" charset="0"/>
              </a:rPr>
              <a:t>Тимофеев Тимофей Витольдович, к. э. н., </a:t>
            </a:r>
            <a:r>
              <a:rPr lang="en-US" dirty="0" smtClean="0">
                <a:solidFill>
                  <a:schemeClr val="tx1"/>
                </a:solidFill>
                <a:cs typeface="Arial" charset="0"/>
              </a:rPr>
              <a:t>CMC</a:t>
            </a:r>
            <a:endParaRPr lang="ru-RU" dirty="0" smtClean="0">
              <a:solidFill>
                <a:schemeClr val="tx1"/>
              </a:solidFill>
              <a:cs typeface="Arial" charset="0"/>
            </a:endParaRPr>
          </a:p>
          <a:p>
            <a:pPr marL="0" indent="0">
              <a:spcBef>
                <a:spcPts val="0"/>
              </a:spcBef>
            </a:pPr>
            <a:endParaRPr lang="ru-RU" dirty="0" smtClean="0">
              <a:solidFill>
                <a:schemeClr val="tx1"/>
              </a:solidFill>
              <a:cs typeface="Arial" charset="0"/>
            </a:endParaRPr>
          </a:p>
          <a:p>
            <a:pPr marL="0" lvl="0" indent="0" algn="ctr" rtl="0">
              <a:lnSpc>
                <a:spcPct val="90000"/>
              </a:lnSpc>
              <a:spcBef>
                <a:spcPts val="0"/>
              </a:spcBef>
              <a:spcAft>
                <a:spcPts val="0"/>
              </a:spcAft>
              <a:buClr>
                <a:schemeClr val="dk1"/>
              </a:buClr>
              <a:buSzPts val="2400"/>
              <a:buNone/>
            </a:pPr>
            <a:endParaRPr/>
          </a:p>
        </p:txBody>
      </p:sp>
      <p:pic>
        <p:nvPicPr>
          <p:cNvPr id="86" name="Google Shape;86;p1"/>
          <p:cNvPicPr preferRelativeResize="0"/>
          <p:nvPr/>
        </p:nvPicPr>
        <p:blipFill rotWithShape="1">
          <a:blip r:embed="rId3">
            <a:alphaModFix/>
          </a:blip>
          <a:srcRect/>
          <a:stretch/>
        </p:blipFill>
        <p:spPr>
          <a:xfrm rot="-5400000">
            <a:off x="-3038403" y="3028247"/>
            <a:ext cx="6858002" cy="801511"/>
          </a:xfrm>
          <a:prstGeom prst="rect">
            <a:avLst/>
          </a:prstGeom>
          <a:noFill/>
          <a:ln>
            <a:noFill/>
          </a:ln>
        </p:spPr>
      </p:pic>
      <p:pic>
        <p:nvPicPr>
          <p:cNvPr id="87" name="Google Shape;87;p1"/>
          <p:cNvPicPr preferRelativeResize="0"/>
          <p:nvPr/>
        </p:nvPicPr>
        <p:blipFill rotWithShape="1">
          <a:blip r:embed="rId4">
            <a:alphaModFix/>
          </a:blip>
          <a:srcRect/>
          <a:stretch/>
        </p:blipFill>
        <p:spPr>
          <a:xfrm>
            <a:off x="400758" y="121565"/>
            <a:ext cx="2568574" cy="55554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5"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Взаимодействия ПО</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6"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7" name="Text Box 162"/>
          <p:cNvSpPr txBox="1">
            <a:spLocks noChangeArrowheads="1"/>
          </p:cNvSpPr>
          <p:nvPr/>
        </p:nvSpPr>
        <p:spPr bwMode="auto">
          <a:xfrm>
            <a:off x="4071251" y="1612900"/>
            <a:ext cx="1439863" cy="592138"/>
          </a:xfrm>
          <a:prstGeom prst="rect">
            <a:avLst/>
          </a:prstGeom>
          <a:solidFill>
            <a:srgbClr val="FFFF00"/>
          </a:solidFill>
          <a:ln w="25400">
            <a:solidFill>
              <a:schemeClr val="tx1"/>
            </a:solidFill>
            <a:miter lim="800000"/>
            <a:headEnd/>
            <a:tailEnd/>
          </a:ln>
        </p:spPr>
        <p:txBody>
          <a:bodyPr anchor="ctr"/>
          <a:lstStyle/>
          <a:p>
            <a:pPr algn="ctr">
              <a:lnSpc>
                <a:spcPct val="90000"/>
              </a:lnSpc>
            </a:pPr>
            <a:r>
              <a:rPr lang="ru-RU" b="1" dirty="0"/>
              <a:t>Проектный комитет</a:t>
            </a:r>
          </a:p>
        </p:txBody>
      </p:sp>
      <p:sp>
        <p:nvSpPr>
          <p:cNvPr id="8" name="Text Box 162"/>
          <p:cNvSpPr txBox="1">
            <a:spLocks noChangeArrowheads="1"/>
          </p:cNvSpPr>
          <p:nvPr/>
        </p:nvSpPr>
        <p:spPr bwMode="auto">
          <a:xfrm>
            <a:off x="4071251" y="3429000"/>
            <a:ext cx="1439863" cy="425450"/>
          </a:xfrm>
          <a:prstGeom prst="rect">
            <a:avLst/>
          </a:prstGeom>
          <a:solidFill>
            <a:srgbClr val="FFFF00"/>
          </a:solidFill>
          <a:ln w="25400">
            <a:solidFill>
              <a:schemeClr val="tx1"/>
            </a:solidFill>
            <a:miter lim="800000"/>
            <a:headEnd/>
            <a:tailEnd/>
          </a:ln>
        </p:spPr>
        <p:txBody>
          <a:bodyPr anchor="ctr"/>
          <a:lstStyle/>
          <a:p>
            <a:pPr algn="ctr">
              <a:lnSpc>
                <a:spcPct val="90000"/>
              </a:lnSpc>
            </a:pPr>
            <a:r>
              <a:rPr lang="ru-RU" b="1" dirty="0" smtClean="0"/>
              <a:t>ОУП / ПО</a:t>
            </a:r>
            <a:endParaRPr lang="ru-RU" b="1" dirty="0"/>
          </a:p>
        </p:txBody>
      </p:sp>
      <p:sp>
        <p:nvSpPr>
          <p:cNvPr id="9" name="Text Box 162"/>
          <p:cNvSpPr txBox="1">
            <a:spLocks noChangeArrowheads="1"/>
          </p:cNvSpPr>
          <p:nvPr/>
        </p:nvSpPr>
        <p:spPr bwMode="auto">
          <a:xfrm>
            <a:off x="6879539" y="3429000"/>
            <a:ext cx="2592387" cy="428628"/>
          </a:xfrm>
          <a:prstGeom prst="rect">
            <a:avLst/>
          </a:prstGeom>
          <a:noFill/>
          <a:ln w="9525">
            <a:solidFill>
              <a:schemeClr val="tx1"/>
            </a:solidFill>
            <a:miter lim="800000"/>
            <a:headEnd/>
            <a:tailEnd/>
          </a:ln>
        </p:spPr>
        <p:txBody>
          <a:bodyPr anchor="ctr"/>
          <a:lstStyle/>
          <a:p>
            <a:pPr>
              <a:lnSpc>
                <a:spcPct val="90000"/>
              </a:lnSpc>
            </a:pPr>
            <a:r>
              <a:rPr lang="ru-RU" sz="1200" dirty="0"/>
              <a:t>Подразделения</a:t>
            </a:r>
          </a:p>
        </p:txBody>
      </p:sp>
      <p:sp>
        <p:nvSpPr>
          <p:cNvPr id="10" name="Text Box 162"/>
          <p:cNvSpPr txBox="1">
            <a:spLocks noChangeArrowheads="1"/>
          </p:cNvSpPr>
          <p:nvPr/>
        </p:nvSpPr>
        <p:spPr bwMode="auto">
          <a:xfrm>
            <a:off x="3617545" y="4672466"/>
            <a:ext cx="1110303" cy="425450"/>
          </a:xfrm>
          <a:prstGeom prst="rect">
            <a:avLst/>
          </a:prstGeom>
          <a:solidFill>
            <a:srgbClr val="FAFEB4"/>
          </a:solidFill>
          <a:ln w="9525">
            <a:solidFill>
              <a:schemeClr val="tx1"/>
            </a:solidFill>
            <a:prstDash val="lgDash"/>
            <a:miter lim="800000"/>
            <a:headEnd/>
            <a:tailEnd/>
          </a:ln>
        </p:spPr>
        <p:txBody>
          <a:bodyPr anchor="ctr"/>
          <a:lstStyle/>
          <a:p>
            <a:pPr algn="ctr">
              <a:lnSpc>
                <a:spcPct val="90000"/>
              </a:lnSpc>
            </a:pPr>
            <a:r>
              <a:rPr lang="ru-RU" sz="1200" dirty="0"/>
              <a:t>Проектная группа 1</a:t>
            </a:r>
          </a:p>
        </p:txBody>
      </p:sp>
      <p:sp>
        <p:nvSpPr>
          <p:cNvPr id="11" name="Text Box 162"/>
          <p:cNvSpPr txBox="1">
            <a:spLocks noChangeArrowheads="1"/>
          </p:cNvSpPr>
          <p:nvPr/>
        </p:nvSpPr>
        <p:spPr bwMode="auto">
          <a:xfrm>
            <a:off x="4841681" y="4673456"/>
            <a:ext cx="1110303" cy="423863"/>
          </a:xfrm>
          <a:prstGeom prst="rect">
            <a:avLst/>
          </a:prstGeom>
          <a:solidFill>
            <a:srgbClr val="FAFEB4"/>
          </a:solidFill>
          <a:ln w="9525">
            <a:solidFill>
              <a:schemeClr val="tx1"/>
            </a:solidFill>
            <a:prstDash val="lgDash"/>
            <a:miter lim="800000"/>
            <a:headEnd/>
            <a:tailEnd/>
          </a:ln>
        </p:spPr>
        <p:txBody>
          <a:bodyPr anchor="ctr"/>
          <a:lstStyle/>
          <a:p>
            <a:pPr algn="ctr">
              <a:lnSpc>
                <a:spcPct val="90000"/>
              </a:lnSpc>
            </a:pPr>
            <a:r>
              <a:rPr lang="ru-RU" sz="1200"/>
              <a:t>Проектная группа 2</a:t>
            </a:r>
          </a:p>
        </p:txBody>
      </p:sp>
      <p:sp>
        <p:nvSpPr>
          <p:cNvPr id="12" name="Text Box 162"/>
          <p:cNvSpPr txBox="1">
            <a:spLocks noChangeArrowheads="1"/>
          </p:cNvSpPr>
          <p:nvPr/>
        </p:nvSpPr>
        <p:spPr bwMode="auto">
          <a:xfrm>
            <a:off x="4251271" y="5523830"/>
            <a:ext cx="1110303" cy="425450"/>
          </a:xfrm>
          <a:prstGeom prst="rect">
            <a:avLst/>
          </a:prstGeom>
          <a:solidFill>
            <a:srgbClr val="FAFEB4"/>
          </a:solidFill>
          <a:ln w="9525">
            <a:solidFill>
              <a:schemeClr val="tx1"/>
            </a:solidFill>
            <a:prstDash val="lgDash"/>
            <a:miter lim="800000"/>
            <a:headEnd/>
            <a:tailEnd/>
          </a:ln>
        </p:spPr>
        <p:txBody>
          <a:bodyPr anchor="ctr"/>
          <a:lstStyle/>
          <a:p>
            <a:pPr algn="ctr">
              <a:lnSpc>
                <a:spcPct val="90000"/>
              </a:lnSpc>
            </a:pPr>
            <a:r>
              <a:rPr lang="ru-RU" sz="1200"/>
              <a:t>Проектная </a:t>
            </a:r>
            <a:r>
              <a:rPr lang="ru-RU" sz="1200" smtClean="0"/>
              <a:t>группа …</a:t>
            </a:r>
            <a:endParaRPr lang="ru-RU" sz="1200"/>
          </a:p>
        </p:txBody>
      </p:sp>
      <p:sp>
        <p:nvSpPr>
          <p:cNvPr id="13" name="Text Box 162"/>
          <p:cNvSpPr txBox="1">
            <a:spLocks noChangeArrowheads="1"/>
          </p:cNvSpPr>
          <p:nvPr/>
        </p:nvSpPr>
        <p:spPr bwMode="auto">
          <a:xfrm>
            <a:off x="4086491" y="5157192"/>
            <a:ext cx="1439863" cy="258762"/>
          </a:xfrm>
          <a:prstGeom prst="rect">
            <a:avLst/>
          </a:prstGeom>
          <a:noFill/>
          <a:ln w="9525">
            <a:noFill/>
            <a:miter lim="800000"/>
            <a:headEnd/>
            <a:tailEnd/>
          </a:ln>
        </p:spPr>
        <p:txBody>
          <a:bodyPr anchor="ctr"/>
          <a:lstStyle/>
          <a:p>
            <a:pPr algn="ctr">
              <a:lnSpc>
                <a:spcPct val="90000"/>
              </a:lnSpc>
            </a:pPr>
            <a:r>
              <a:rPr lang="ru-RU" sz="1200" b="1"/>
              <a:t>…</a:t>
            </a:r>
          </a:p>
        </p:txBody>
      </p:sp>
      <p:sp>
        <p:nvSpPr>
          <p:cNvPr id="14" name="Line 171"/>
          <p:cNvSpPr>
            <a:spLocks noChangeShapeType="1"/>
          </p:cNvSpPr>
          <p:nvPr/>
        </p:nvSpPr>
        <p:spPr bwMode="auto">
          <a:xfrm flipV="1">
            <a:off x="4971852" y="2349500"/>
            <a:ext cx="0" cy="1046163"/>
          </a:xfrm>
          <a:prstGeom prst="line">
            <a:avLst/>
          </a:prstGeom>
          <a:noFill/>
          <a:ln w="19050">
            <a:solidFill>
              <a:schemeClr val="tx1"/>
            </a:solidFill>
            <a:round/>
            <a:headEnd/>
            <a:tailEnd type="triangle" w="med" len="lg"/>
          </a:ln>
        </p:spPr>
        <p:txBody>
          <a:bodyPr anchor="ctr"/>
          <a:lstStyle/>
          <a:p>
            <a:endParaRPr lang="ru-RU"/>
          </a:p>
        </p:txBody>
      </p:sp>
      <p:sp>
        <p:nvSpPr>
          <p:cNvPr id="15" name="Line 171"/>
          <p:cNvSpPr>
            <a:spLocks noChangeShapeType="1"/>
          </p:cNvSpPr>
          <p:nvPr/>
        </p:nvSpPr>
        <p:spPr bwMode="auto">
          <a:xfrm>
            <a:off x="4611812" y="2349500"/>
            <a:ext cx="0" cy="1054100"/>
          </a:xfrm>
          <a:prstGeom prst="line">
            <a:avLst/>
          </a:prstGeom>
          <a:noFill/>
          <a:ln w="19050">
            <a:solidFill>
              <a:schemeClr val="tx1"/>
            </a:solidFill>
            <a:round/>
            <a:headEnd/>
            <a:tailEnd type="triangle" w="med" len="lg"/>
          </a:ln>
        </p:spPr>
        <p:txBody>
          <a:bodyPr anchor="ctr"/>
          <a:lstStyle/>
          <a:p>
            <a:endParaRPr lang="ru-RU"/>
          </a:p>
        </p:txBody>
      </p:sp>
      <p:sp>
        <p:nvSpPr>
          <p:cNvPr id="16" name="Line 171"/>
          <p:cNvSpPr>
            <a:spLocks noChangeShapeType="1"/>
          </p:cNvSpPr>
          <p:nvPr/>
        </p:nvSpPr>
        <p:spPr bwMode="auto">
          <a:xfrm rot="5400000" flipH="1" flipV="1">
            <a:off x="6253875" y="3086947"/>
            <a:ext cx="0" cy="1115906"/>
          </a:xfrm>
          <a:prstGeom prst="line">
            <a:avLst/>
          </a:prstGeom>
          <a:noFill/>
          <a:ln w="19050">
            <a:solidFill>
              <a:schemeClr val="tx1"/>
            </a:solidFill>
            <a:round/>
            <a:headEnd/>
            <a:tailEnd type="triangle" w="med" len="lg"/>
          </a:ln>
        </p:spPr>
        <p:txBody>
          <a:bodyPr anchor="ctr"/>
          <a:lstStyle/>
          <a:p>
            <a:endParaRPr lang="ru-RU"/>
          </a:p>
        </p:txBody>
      </p:sp>
      <p:sp>
        <p:nvSpPr>
          <p:cNvPr id="17" name="Text Box 162"/>
          <p:cNvSpPr txBox="1">
            <a:spLocks noChangeArrowheads="1"/>
          </p:cNvSpPr>
          <p:nvPr/>
        </p:nvSpPr>
        <p:spPr bwMode="auto">
          <a:xfrm>
            <a:off x="5695922" y="3052886"/>
            <a:ext cx="1008063" cy="592138"/>
          </a:xfrm>
          <a:prstGeom prst="rect">
            <a:avLst/>
          </a:prstGeom>
          <a:noFill/>
          <a:ln w="9525">
            <a:noFill/>
            <a:miter lim="800000"/>
            <a:headEnd/>
            <a:tailEnd/>
          </a:ln>
        </p:spPr>
        <p:txBody>
          <a:bodyPr anchor="ctr"/>
          <a:lstStyle/>
          <a:p>
            <a:pPr algn="ctr">
              <a:lnSpc>
                <a:spcPct val="90000"/>
              </a:lnSpc>
            </a:pPr>
            <a:r>
              <a:rPr lang="ru-RU" sz="900" dirty="0" err="1" smtClean="0"/>
              <a:t>Информирова-ние</a:t>
            </a:r>
            <a:r>
              <a:rPr lang="ru-RU" sz="900" dirty="0" smtClean="0"/>
              <a:t>, </a:t>
            </a:r>
            <a:r>
              <a:rPr lang="ru-RU" sz="900" dirty="0"/>
              <a:t>запросы информации</a:t>
            </a:r>
          </a:p>
        </p:txBody>
      </p:sp>
      <p:sp>
        <p:nvSpPr>
          <p:cNvPr id="18" name="Text Box 162"/>
          <p:cNvSpPr txBox="1">
            <a:spLocks noChangeArrowheads="1"/>
          </p:cNvSpPr>
          <p:nvPr/>
        </p:nvSpPr>
        <p:spPr bwMode="auto">
          <a:xfrm>
            <a:off x="5952158" y="4500570"/>
            <a:ext cx="1223962" cy="715962"/>
          </a:xfrm>
          <a:prstGeom prst="rect">
            <a:avLst/>
          </a:prstGeom>
          <a:noFill/>
          <a:ln w="9525">
            <a:noFill/>
            <a:miter lim="800000"/>
            <a:headEnd/>
            <a:tailEnd/>
          </a:ln>
        </p:spPr>
        <p:txBody>
          <a:bodyPr anchor="ctr"/>
          <a:lstStyle/>
          <a:p>
            <a:pPr algn="ctr">
              <a:lnSpc>
                <a:spcPct val="90000"/>
              </a:lnSpc>
            </a:pPr>
            <a:r>
              <a:rPr lang="ru-RU" sz="900" dirty="0" smtClean="0"/>
              <a:t>Ресурсы, </a:t>
            </a:r>
            <a:r>
              <a:rPr lang="ru-RU" sz="900" dirty="0"/>
              <a:t>информация для потребностей проектов</a:t>
            </a:r>
          </a:p>
        </p:txBody>
      </p:sp>
      <p:sp>
        <p:nvSpPr>
          <p:cNvPr id="19" name="Line 171"/>
          <p:cNvSpPr>
            <a:spLocks noChangeShapeType="1"/>
          </p:cNvSpPr>
          <p:nvPr/>
        </p:nvSpPr>
        <p:spPr bwMode="auto">
          <a:xfrm flipV="1">
            <a:off x="4971852" y="3924300"/>
            <a:ext cx="0" cy="512763"/>
          </a:xfrm>
          <a:prstGeom prst="line">
            <a:avLst/>
          </a:prstGeom>
          <a:noFill/>
          <a:ln w="19050">
            <a:solidFill>
              <a:schemeClr val="tx1"/>
            </a:solidFill>
            <a:round/>
            <a:headEnd/>
            <a:tailEnd type="triangle" w="med" len="lg"/>
          </a:ln>
        </p:spPr>
        <p:txBody>
          <a:bodyPr anchor="ctr"/>
          <a:lstStyle/>
          <a:p>
            <a:endParaRPr lang="ru-RU"/>
          </a:p>
        </p:txBody>
      </p:sp>
      <p:sp>
        <p:nvSpPr>
          <p:cNvPr id="20" name="Line 171"/>
          <p:cNvSpPr>
            <a:spLocks noChangeShapeType="1"/>
          </p:cNvSpPr>
          <p:nvPr/>
        </p:nvSpPr>
        <p:spPr bwMode="auto">
          <a:xfrm>
            <a:off x="4611812" y="3933825"/>
            <a:ext cx="0" cy="503238"/>
          </a:xfrm>
          <a:prstGeom prst="line">
            <a:avLst/>
          </a:prstGeom>
          <a:noFill/>
          <a:ln w="19050">
            <a:solidFill>
              <a:schemeClr val="tx1"/>
            </a:solidFill>
            <a:round/>
            <a:headEnd/>
            <a:tailEnd type="triangle" w="med" len="lg"/>
          </a:ln>
        </p:spPr>
        <p:txBody>
          <a:bodyPr anchor="ctr"/>
          <a:lstStyle/>
          <a:p>
            <a:endParaRPr lang="ru-RU"/>
          </a:p>
        </p:txBody>
      </p:sp>
      <p:sp>
        <p:nvSpPr>
          <p:cNvPr id="21" name="Text Box 162"/>
          <p:cNvSpPr txBox="1">
            <a:spLocks noChangeArrowheads="1"/>
          </p:cNvSpPr>
          <p:nvPr/>
        </p:nvSpPr>
        <p:spPr bwMode="auto">
          <a:xfrm>
            <a:off x="4971852" y="3970338"/>
            <a:ext cx="1008062" cy="431800"/>
          </a:xfrm>
          <a:prstGeom prst="rect">
            <a:avLst/>
          </a:prstGeom>
          <a:noFill/>
          <a:ln w="9525">
            <a:noFill/>
            <a:miter lim="800000"/>
            <a:headEnd/>
            <a:tailEnd/>
          </a:ln>
        </p:spPr>
        <p:txBody>
          <a:bodyPr anchor="ctr"/>
          <a:lstStyle/>
          <a:p>
            <a:pPr algn="ctr">
              <a:lnSpc>
                <a:spcPct val="90000"/>
              </a:lnSpc>
            </a:pPr>
            <a:r>
              <a:rPr lang="ru-RU" sz="900" dirty="0" smtClean="0"/>
              <a:t>Информация о </a:t>
            </a:r>
            <a:r>
              <a:rPr lang="ru-RU" sz="900" dirty="0"/>
              <a:t>ходе работы</a:t>
            </a:r>
          </a:p>
        </p:txBody>
      </p:sp>
      <p:sp>
        <p:nvSpPr>
          <p:cNvPr id="22" name="Text Box 162"/>
          <p:cNvSpPr txBox="1">
            <a:spLocks noChangeArrowheads="1"/>
          </p:cNvSpPr>
          <p:nvPr/>
        </p:nvSpPr>
        <p:spPr bwMode="auto">
          <a:xfrm>
            <a:off x="3267030" y="4071942"/>
            <a:ext cx="1272725" cy="220658"/>
          </a:xfrm>
          <a:prstGeom prst="rect">
            <a:avLst/>
          </a:prstGeom>
          <a:noFill/>
          <a:ln w="9525">
            <a:noFill/>
            <a:miter lim="800000"/>
            <a:headEnd/>
            <a:tailEnd/>
          </a:ln>
        </p:spPr>
        <p:txBody>
          <a:bodyPr anchor="ctr"/>
          <a:lstStyle/>
          <a:p>
            <a:pPr algn="ctr">
              <a:lnSpc>
                <a:spcPct val="90000"/>
              </a:lnSpc>
            </a:pPr>
            <a:r>
              <a:rPr lang="ru-RU" sz="900" dirty="0" smtClean="0"/>
              <a:t>Сервисы ПО в соответствии с уровнем зрелости</a:t>
            </a:r>
            <a:endParaRPr lang="ru-RU" sz="900" dirty="0"/>
          </a:p>
        </p:txBody>
      </p:sp>
      <p:sp>
        <p:nvSpPr>
          <p:cNvPr id="23" name="Text Box 162"/>
          <p:cNvSpPr txBox="1">
            <a:spLocks noChangeArrowheads="1"/>
          </p:cNvSpPr>
          <p:nvPr/>
        </p:nvSpPr>
        <p:spPr bwMode="auto">
          <a:xfrm>
            <a:off x="3171825" y="2349500"/>
            <a:ext cx="1439987" cy="650872"/>
          </a:xfrm>
          <a:prstGeom prst="rect">
            <a:avLst/>
          </a:prstGeom>
          <a:noFill/>
          <a:ln w="9525">
            <a:noFill/>
            <a:miter lim="800000"/>
            <a:headEnd/>
            <a:tailEnd/>
          </a:ln>
        </p:spPr>
        <p:txBody>
          <a:bodyPr anchor="ctr"/>
          <a:lstStyle/>
          <a:p>
            <a:pPr algn="ctr">
              <a:lnSpc>
                <a:spcPct val="90000"/>
              </a:lnSpc>
            </a:pPr>
            <a:r>
              <a:rPr lang="ru-RU" sz="900" dirty="0" err="1"/>
              <a:t>Целеуказание</a:t>
            </a:r>
            <a:r>
              <a:rPr lang="ru-RU" sz="900" dirty="0" smtClean="0"/>
              <a:t>, приоритеты, авторизация, ресурсы,</a:t>
            </a:r>
            <a:endParaRPr lang="ru-RU" sz="900" dirty="0"/>
          </a:p>
          <a:p>
            <a:pPr algn="ctr">
              <a:lnSpc>
                <a:spcPct val="90000"/>
              </a:lnSpc>
            </a:pPr>
            <a:r>
              <a:rPr lang="ru-RU" sz="900" dirty="0"/>
              <a:t>административная поддержка</a:t>
            </a:r>
          </a:p>
        </p:txBody>
      </p:sp>
      <p:sp>
        <p:nvSpPr>
          <p:cNvPr id="24" name="Text Box 162"/>
          <p:cNvSpPr txBox="1">
            <a:spLocks noChangeArrowheads="1"/>
          </p:cNvSpPr>
          <p:nvPr/>
        </p:nvSpPr>
        <p:spPr bwMode="auto">
          <a:xfrm>
            <a:off x="4971852" y="2349500"/>
            <a:ext cx="1081087" cy="465138"/>
          </a:xfrm>
          <a:prstGeom prst="rect">
            <a:avLst/>
          </a:prstGeom>
          <a:noFill/>
          <a:ln w="9525">
            <a:noFill/>
            <a:miter lim="800000"/>
            <a:headEnd/>
            <a:tailEnd/>
          </a:ln>
        </p:spPr>
        <p:txBody>
          <a:bodyPr anchor="ctr"/>
          <a:lstStyle/>
          <a:p>
            <a:pPr algn="ctr">
              <a:lnSpc>
                <a:spcPct val="90000"/>
              </a:lnSpc>
            </a:pPr>
            <a:r>
              <a:rPr lang="ru-RU" sz="900" dirty="0" smtClean="0"/>
              <a:t>Отчеты, запросы по проблемам / изменениям</a:t>
            </a:r>
            <a:endParaRPr lang="ru-RU" sz="900" dirty="0"/>
          </a:p>
        </p:txBody>
      </p:sp>
      <p:sp>
        <p:nvSpPr>
          <p:cNvPr id="25" name="Text Box 162"/>
          <p:cNvSpPr txBox="1">
            <a:spLocks noChangeArrowheads="1"/>
          </p:cNvSpPr>
          <p:nvPr/>
        </p:nvSpPr>
        <p:spPr bwMode="auto">
          <a:xfrm>
            <a:off x="7527239" y="1612900"/>
            <a:ext cx="1439862" cy="592138"/>
          </a:xfrm>
          <a:prstGeom prst="rect">
            <a:avLst/>
          </a:prstGeom>
          <a:solidFill>
            <a:srgbClr val="FFFF00"/>
          </a:solidFill>
          <a:ln w="9525">
            <a:solidFill>
              <a:schemeClr val="tx1"/>
            </a:solidFill>
            <a:miter lim="800000"/>
            <a:headEnd/>
            <a:tailEnd/>
          </a:ln>
        </p:spPr>
        <p:txBody>
          <a:bodyPr anchor="ctr"/>
          <a:lstStyle/>
          <a:p>
            <a:pPr algn="ctr">
              <a:lnSpc>
                <a:spcPct val="90000"/>
              </a:lnSpc>
            </a:pPr>
            <a:r>
              <a:rPr lang="ru-RU" sz="1200" dirty="0"/>
              <a:t>Стратегический комитет</a:t>
            </a:r>
          </a:p>
        </p:txBody>
      </p:sp>
      <p:sp>
        <p:nvSpPr>
          <p:cNvPr id="26" name="Text Box 162"/>
          <p:cNvSpPr txBox="1">
            <a:spLocks noChangeArrowheads="1"/>
          </p:cNvSpPr>
          <p:nvPr/>
        </p:nvSpPr>
        <p:spPr bwMode="auto">
          <a:xfrm>
            <a:off x="3568014" y="1512888"/>
            <a:ext cx="5832475" cy="768350"/>
          </a:xfrm>
          <a:prstGeom prst="rect">
            <a:avLst/>
          </a:prstGeom>
          <a:noFill/>
          <a:ln w="9525">
            <a:solidFill>
              <a:schemeClr val="tx1"/>
            </a:solidFill>
            <a:prstDash val="lgDash"/>
            <a:miter lim="800000"/>
            <a:headEnd/>
            <a:tailEnd/>
          </a:ln>
        </p:spPr>
        <p:txBody>
          <a:bodyPr anchor="ctr"/>
          <a:lstStyle/>
          <a:p>
            <a:pPr algn="ctr">
              <a:lnSpc>
                <a:spcPct val="90000"/>
              </a:lnSpc>
            </a:pPr>
            <a:endParaRPr lang="ru-RU" sz="1200"/>
          </a:p>
        </p:txBody>
      </p:sp>
      <p:sp>
        <p:nvSpPr>
          <p:cNvPr id="27" name="Line 171"/>
          <p:cNvSpPr>
            <a:spLocks noChangeShapeType="1"/>
          </p:cNvSpPr>
          <p:nvPr/>
        </p:nvSpPr>
        <p:spPr bwMode="auto">
          <a:xfrm>
            <a:off x="8608326" y="2349500"/>
            <a:ext cx="0" cy="2087563"/>
          </a:xfrm>
          <a:prstGeom prst="line">
            <a:avLst/>
          </a:prstGeom>
          <a:noFill/>
          <a:ln w="19050">
            <a:solidFill>
              <a:schemeClr val="tx1"/>
            </a:solidFill>
            <a:round/>
            <a:headEnd/>
            <a:tailEnd type="triangle" w="med" len="lg"/>
          </a:ln>
        </p:spPr>
        <p:txBody>
          <a:bodyPr anchor="ctr"/>
          <a:lstStyle/>
          <a:p>
            <a:endParaRPr lang="ru-RU"/>
          </a:p>
        </p:txBody>
      </p:sp>
      <p:sp>
        <p:nvSpPr>
          <p:cNvPr id="28" name="Text Box 162"/>
          <p:cNvSpPr txBox="1">
            <a:spLocks noChangeArrowheads="1"/>
          </p:cNvSpPr>
          <p:nvPr/>
        </p:nvSpPr>
        <p:spPr bwMode="auto">
          <a:xfrm>
            <a:off x="8535301" y="2349500"/>
            <a:ext cx="1161149" cy="293682"/>
          </a:xfrm>
          <a:prstGeom prst="rect">
            <a:avLst/>
          </a:prstGeom>
          <a:noFill/>
          <a:ln w="9525">
            <a:noFill/>
            <a:miter lim="800000"/>
            <a:headEnd/>
            <a:tailEnd/>
          </a:ln>
        </p:spPr>
        <p:txBody>
          <a:bodyPr anchor="ctr"/>
          <a:lstStyle/>
          <a:p>
            <a:pPr algn="ctr">
              <a:lnSpc>
                <a:spcPct val="90000"/>
              </a:lnSpc>
            </a:pPr>
            <a:r>
              <a:rPr lang="en-US" sz="900" dirty="0" smtClean="0"/>
              <a:t>KPI,</a:t>
            </a:r>
            <a:r>
              <a:rPr lang="ru-RU" sz="900" dirty="0" smtClean="0"/>
              <a:t> ресурсы</a:t>
            </a:r>
            <a:endParaRPr lang="ru-RU" sz="900" dirty="0"/>
          </a:p>
        </p:txBody>
      </p:sp>
      <p:sp>
        <p:nvSpPr>
          <p:cNvPr id="29" name="Line 171"/>
          <p:cNvSpPr>
            <a:spLocks noChangeShapeType="1"/>
          </p:cNvSpPr>
          <p:nvPr/>
        </p:nvSpPr>
        <p:spPr bwMode="auto">
          <a:xfrm flipV="1">
            <a:off x="8247964" y="3213100"/>
            <a:ext cx="0" cy="1223963"/>
          </a:xfrm>
          <a:prstGeom prst="line">
            <a:avLst/>
          </a:prstGeom>
          <a:noFill/>
          <a:ln w="19050">
            <a:solidFill>
              <a:schemeClr val="tx1"/>
            </a:solidFill>
            <a:round/>
            <a:headEnd/>
            <a:tailEnd type="triangle" w="med" len="lg"/>
          </a:ln>
        </p:spPr>
        <p:txBody>
          <a:bodyPr anchor="ctr"/>
          <a:lstStyle/>
          <a:p>
            <a:endParaRPr lang="ru-RU"/>
          </a:p>
        </p:txBody>
      </p:sp>
      <p:sp>
        <p:nvSpPr>
          <p:cNvPr id="30" name="Line 171"/>
          <p:cNvSpPr>
            <a:spLocks noChangeShapeType="1"/>
          </p:cNvSpPr>
          <p:nvPr/>
        </p:nvSpPr>
        <p:spPr bwMode="auto">
          <a:xfrm flipV="1">
            <a:off x="8240026" y="2322513"/>
            <a:ext cx="0" cy="314325"/>
          </a:xfrm>
          <a:prstGeom prst="line">
            <a:avLst/>
          </a:prstGeom>
          <a:noFill/>
          <a:ln w="19050">
            <a:solidFill>
              <a:schemeClr val="tx1"/>
            </a:solidFill>
            <a:round/>
            <a:headEnd/>
            <a:tailEnd type="triangle" w="med" len="lg"/>
          </a:ln>
        </p:spPr>
        <p:txBody>
          <a:bodyPr anchor="ctr"/>
          <a:lstStyle/>
          <a:p>
            <a:endParaRPr lang="ru-RU"/>
          </a:p>
        </p:txBody>
      </p:sp>
      <p:sp>
        <p:nvSpPr>
          <p:cNvPr id="31" name="Text Box 162"/>
          <p:cNvSpPr txBox="1">
            <a:spLocks noChangeArrowheads="1"/>
          </p:cNvSpPr>
          <p:nvPr/>
        </p:nvSpPr>
        <p:spPr bwMode="auto">
          <a:xfrm>
            <a:off x="7193864" y="2339975"/>
            <a:ext cx="1008062" cy="341313"/>
          </a:xfrm>
          <a:prstGeom prst="rect">
            <a:avLst/>
          </a:prstGeom>
          <a:noFill/>
          <a:ln w="9525">
            <a:noFill/>
            <a:miter lim="800000"/>
            <a:headEnd/>
            <a:tailEnd/>
          </a:ln>
        </p:spPr>
        <p:txBody>
          <a:bodyPr anchor="ctr"/>
          <a:lstStyle/>
          <a:p>
            <a:pPr algn="ctr">
              <a:lnSpc>
                <a:spcPct val="90000"/>
              </a:lnSpc>
            </a:pPr>
            <a:r>
              <a:rPr lang="ru-RU" sz="900" dirty="0" smtClean="0"/>
              <a:t>Сводная аналитика</a:t>
            </a:r>
            <a:endParaRPr lang="ru-RU" sz="900" dirty="0"/>
          </a:p>
        </p:txBody>
      </p:sp>
      <p:sp>
        <p:nvSpPr>
          <p:cNvPr id="32" name="Text Box 162"/>
          <p:cNvSpPr txBox="1">
            <a:spLocks noChangeArrowheads="1"/>
          </p:cNvSpPr>
          <p:nvPr/>
        </p:nvSpPr>
        <p:spPr bwMode="auto">
          <a:xfrm>
            <a:off x="7527238" y="2727325"/>
            <a:ext cx="1737113" cy="425450"/>
          </a:xfrm>
          <a:prstGeom prst="rect">
            <a:avLst/>
          </a:prstGeom>
          <a:solidFill>
            <a:schemeClr val="bg1">
              <a:alpha val="74117"/>
            </a:schemeClr>
          </a:solidFill>
          <a:ln w="9525">
            <a:solidFill>
              <a:schemeClr val="tx1"/>
            </a:solidFill>
            <a:miter lim="800000"/>
            <a:headEnd/>
            <a:tailEnd/>
          </a:ln>
        </p:spPr>
        <p:txBody>
          <a:bodyPr anchor="ctr"/>
          <a:lstStyle/>
          <a:p>
            <a:pPr algn="ctr">
              <a:lnSpc>
                <a:spcPct val="90000"/>
              </a:lnSpc>
            </a:pPr>
            <a:r>
              <a:rPr lang="ru-RU" sz="1200" dirty="0" smtClean="0"/>
              <a:t>«Аналитическое </a:t>
            </a:r>
            <a:r>
              <a:rPr lang="ru-RU" sz="1200" smtClean="0"/>
              <a:t>управление» / ИС</a:t>
            </a:r>
            <a:endParaRPr lang="ru-RU" sz="1200" dirty="0"/>
          </a:p>
        </p:txBody>
      </p:sp>
      <p:sp>
        <p:nvSpPr>
          <p:cNvPr id="33" name="Line 171"/>
          <p:cNvSpPr>
            <a:spLocks noChangeShapeType="1"/>
          </p:cNvSpPr>
          <p:nvPr/>
        </p:nvSpPr>
        <p:spPr bwMode="auto">
          <a:xfrm rot="5400000" flipH="1">
            <a:off x="6564139" y="4617244"/>
            <a:ext cx="0" cy="1223962"/>
          </a:xfrm>
          <a:prstGeom prst="line">
            <a:avLst/>
          </a:prstGeom>
          <a:noFill/>
          <a:ln w="19050">
            <a:solidFill>
              <a:schemeClr val="tx1"/>
            </a:solidFill>
            <a:round/>
            <a:headEnd/>
            <a:tailEnd type="triangle" w="med" len="lg"/>
          </a:ln>
        </p:spPr>
        <p:txBody>
          <a:bodyPr anchor="ctr"/>
          <a:lstStyle/>
          <a:p>
            <a:endParaRPr lang="ru-RU"/>
          </a:p>
        </p:txBody>
      </p:sp>
      <p:sp>
        <p:nvSpPr>
          <p:cNvPr id="34" name="Line 171"/>
          <p:cNvSpPr>
            <a:spLocks noChangeShapeType="1"/>
          </p:cNvSpPr>
          <p:nvPr/>
        </p:nvSpPr>
        <p:spPr bwMode="auto">
          <a:xfrm rot="5400000" flipV="1">
            <a:off x="6088170" y="1556544"/>
            <a:ext cx="863600" cy="1728788"/>
          </a:xfrm>
          <a:prstGeom prst="line">
            <a:avLst/>
          </a:prstGeom>
          <a:noFill/>
          <a:ln w="19050">
            <a:solidFill>
              <a:schemeClr val="tx1"/>
            </a:solidFill>
            <a:round/>
            <a:headEnd/>
            <a:tailEnd type="triangle" w="med" len="lg"/>
          </a:ln>
        </p:spPr>
        <p:txBody>
          <a:bodyPr anchor="ctr"/>
          <a:lstStyle/>
          <a:p>
            <a:endParaRPr lang="ru-RU"/>
          </a:p>
        </p:txBody>
      </p:sp>
      <p:pic>
        <p:nvPicPr>
          <p:cNvPr id="35" name="Picture 4"/>
          <p:cNvPicPr>
            <a:picLocks noChangeAspect="1" noChangeArrowheads="1"/>
          </p:cNvPicPr>
          <p:nvPr/>
        </p:nvPicPr>
        <p:blipFill>
          <a:blip r:embed="rId5" cstate="print"/>
          <a:srcRect/>
          <a:stretch>
            <a:fillRect/>
          </a:stretch>
        </p:blipFill>
        <p:spPr bwMode="auto">
          <a:xfrm>
            <a:off x="5618356" y="983999"/>
            <a:ext cx="1800200" cy="948362"/>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sp>
        <p:nvSpPr>
          <p:cNvPr id="36" name="Line 171"/>
          <p:cNvSpPr>
            <a:spLocks noChangeShapeType="1"/>
          </p:cNvSpPr>
          <p:nvPr/>
        </p:nvSpPr>
        <p:spPr bwMode="auto">
          <a:xfrm rot="16200000" flipV="1">
            <a:off x="9767937" y="2565375"/>
            <a:ext cx="0" cy="719137"/>
          </a:xfrm>
          <a:prstGeom prst="line">
            <a:avLst/>
          </a:prstGeom>
          <a:noFill/>
          <a:ln w="19050">
            <a:solidFill>
              <a:schemeClr val="tx1"/>
            </a:solidFill>
            <a:round/>
            <a:headEnd/>
            <a:tailEnd type="triangle" w="med" len="lg"/>
          </a:ln>
        </p:spPr>
        <p:txBody>
          <a:bodyPr anchor="ctr"/>
          <a:lstStyle/>
          <a:p>
            <a:endParaRPr lang="ru-RU"/>
          </a:p>
        </p:txBody>
      </p:sp>
      <p:sp>
        <p:nvSpPr>
          <p:cNvPr id="37" name="Text Box 162"/>
          <p:cNvSpPr txBox="1">
            <a:spLocks noChangeArrowheads="1"/>
          </p:cNvSpPr>
          <p:nvPr/>
        </p:nvSpPr>
        <p:spPr bwMode="auto">
          <a:xfrm>
            <a:off x="9993502" y="2708920"/>
            <a:ext cx="1008062" cy="431800"/>
          </a:xfrm>
          <a:prstGeom prst="rect">
            <a:avLst/>
          </a:prstGeom>
          <a:noFill/>
          <a:ln w="9525">
            <a:noFill/>
            <a:miter lim="800000"/>
            <a:headEnd/>
            <a:tailEnd/>
          </a:ln>
        </p:spPr>
        <p:txBody>
          <a:bodyPr anchor="ctr"/>
          <a:lstStyle/>
          <a:p>
            <a:pPr algn="ctr">
              <a:lnSpc>
                <a:spcPct val="90000"/>
              </a:lnSpc>
            </a:pPr>
            <a:r>
              <a:rPr lang="ru-RU" sz="900" dirty="0" smtClean="0"/>
              <a:t>Внешняя информация</a:t>
            </a:r>
            <a:endParaRPr lang="ru-RU" sz="900" dirty="0"/>
          </a:p>
        </p:txBody>
      </p:sp>
      <p:pic>
        <p:nvPicPr>
          <p:cNvPr id="38" name="Picture 3"/>
          <p:cNvPicPr>
            <a:picLocks noChangeAspect="1" noChangeArrowheads="1"/>
          </p:cNvPicPr>
          <p:nvPr/>
        </p:nvPicPr>
        <p:blipFill>
          <a:blip r:embed="rId6" cstate="print">
            <a:lum/>
          </a:blip>
          <a:srcRect/>
          <a:stretch>
            <a:fillRect/>
          </a:stretch>
        </p:blipFill>
        <p:spPr bwMode="auto">
          <a:xfrm>
            <a:off x="1396283" y="5043761"/>
            <a:ext cx="1547664" cy="1049535"/>
          </a:xfrm>
          <a:prstGeom prst="rect">
            <a:avLst/>
          </a:prstGeom>
          <a:noFill/>
          <a:ln w="9525">
            <a:noFill/>
            <a:miter lim="800000"/>
            <a:headEnd/>
            <a:tailEnd/>
          </a:ln>
        </p:spPr>
      </p:pic>
      <p:sp>
        <p:nvSpPr>
          <p:cNvPr id="39" name="Line 171"/>
          <p:cNvSpPr>
            <a:spLocks noChangeShapeType="1"/>
          </p:cNvSpPr>
          <p:nvPr/>
        </p:nvSpPr>
        <p:spPr bwMode="auto">
          <a:xfrm rot="5400000">
            <a:off x="2649645" y="3976635"/>
            <a:ext cx="178456" cy="1625977"/>
          </a:xfrm>
          <a:prstGeom prst="line">
            <a:avLst/>
          </a:prstGeom>
          <a:noFill/>
          <a:ln w="6350">
            <a:solidFill>
              <a:schemeClr val="tx1"/>
            </a:solidFill>
            <a:prstDash val="lgDash"/>
            <a:round/>
            <a:headEnd/>
            <a:tailEnd type="none" w="med" len="lg"/>
          </a:ln>
        </p:spPr>
        <p:txBody>
          <a:bodyPr anchor="ctr"/>
          <a:lstStyle/>
          <a:p>
            <a:endParaRPr lang="ru-RU"/>
          </a:p>
        </p:txBody>
      </p:sp>
      <p:sp>
        <p:nvSpPr>
          <p:cNvPr id="40" name="Line 171"/>
          <p:cNvSpPr>
            <a:spLocks noChangeShapeType="1"/>
          </p:cNvSpPr>
          <p:nvPr/>
        </p:nvSpPr>
        <p:spPr bwMode="auto">
          <a:xfrm rot="5400000">
            <a:off x="2846030" y="5235626"/>
            <a:ext cx="866222" cy="563372"/>
          </a:xfrm>
          <a:prstGeom prst="line">
            <a:avLst/>
          </a:prstGeom>
          <a:noFill/>
          <a:ln w="6350">
            <a:solidFill>
              <a:schemeClr val="tx1"/>
            </a:solidFill>
            <a:prstDash val="lgDash"/>
            <a:round/>
            <a:headEnd/>
            <a:tailEnd type="none" w="med" len="lg"/>
          </a:ln>
        </p:spPr>
        <p:txBody>
          <a:bodyPr anchor="ctr"/>
          <a:lstStyle/>
          <a:p>
            <a:endParaRPr lang="ru-RU"/>
          </a:p>
        </p:txBody>
      </p:sp>
      <p:sp>
        <p:nvSpPr>
          <p:cNvPr id="41" name="Скругленный прямоугольник 40"/>
          <p:cNvSpPr/>
          <p:nvPr/>
        </p:nvSpPr>
        <p:spPr>
          <a:xfrm>
            <a:off x="6628160" y="836613"/>
            <a:ext cx="215900" cy="1008062"/>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2" name="Line 171"/>
          <p:cNvSpPr>
            <a:spLocks noChangeShapeType="1"/>
          </p:cNvSpPr>
          <p:nvPr/>
        </p:nvSpPr>
        <p:spPr bwMode="auto">
          <a:xfrm rot="5400000" flipH="1" flipV="1">
            <a:off x="6823864" y="404689"/>
            <a:ext cx="0" cy="1008063"/>
          </a:xfrm>
          <a:prstGeom prst="line">
            <a:avLst/>
          </a:prstGeom>
          <a:noFill/>
          <a:ln w="12700">
            <a:solidFill>
              <a:srgbClr val="FF0000"/>
            </a:solidFill>
            <a:round/>
            <a:headEnd/>
            <a:tailEnd type="triangle" w="med" len="lg"/>
          </a:ln>
        </p:spPr>
        <p:txBody>
          <a:bodyPr anchor="ctr"/>
          <a:lstStyle/>
          <a:p>
            <a:endParaRPr lang="ru-RU"/>
          </a:p>
        </p:txBody>
      </p:sp>
      <p:sp>
        <p:nvSpPr>
          <p:cNvPr id="43" name="Text Box 162"/>
          <p:cNvSpPr txBox="1">
            <a:spLocks noChangeArrowheads="1"/>
          </p:cNvSpPr>
          <p:nvPr/>
        </p:nvSpPr>
        <p:spPr bwMode="auto">
          <a:xfrm>
            <a:off x="7492132" y="908720"/>
            <a:ext cx="2087488" cy="431676"/>
          </a:xfrm>
          <a:prstGeom prst="rect">
            <a:avLst/>
          </a:prstGeom>
          <a:noFill/>
          <a:ln w="9525">
            <a:noFill/>
            <a:miter lim="800000"/>
            <a:headEnd/>
            <a:tailEnd/>
          </a:ln>
        </p:spPr>
        <p:txBody>
          <a:bodyPr anchor="ctr"/>
          <a:lstStyle/>
          <a:p>
            <a:pPr>
              <a:lnSpc>
                <a:spcPct val="90000"/>
              </a:lnSpc>
            </a:pPr>
            <a:r>
              <a:rPr lang="ru-RU" sz="1200" smtClean="0"/>
              <a:t>Портфель верхнего уровня</a:t>
            </a:r>
            <a:endParaRPr lang="ru-RU" sz="1200" dirty="0"/>
          </a:p>
        </p:txBody>
      </p:sp>
      <p:sp>
        <p:nvSpPr>
          <p:cNvPr id="44" name="Text Box 162"/>
          <p:cNvSpPr txBox="1">
            <a:spLocks noChangeArrowheads="1"/>
          </p:cNvSpPr>
          <p:nvPr/>
        </p:nvSpPr>
        <p:spPr bwMode="auto">
          <a:xfrm>
            <a:off x="1214835" y="4892530"/>
            <a:ext cx="568173" cy="288032"/>
          </a:xfrm>
          <a:prstGeom prst="rect">
            <a:avLst/>
          </a:prstGeom>
          <a:solidFill>
            <a:srgbClr val="FFFF00"/>
          </a:solidFill>
          <a:ln w="9525">
            <a:solidFill>
              <a:schemeClr val="tx1"/>
            </a:solidFill>
            <a:prstDash val="sysDot"/>
            <a:miter lim="800000"/>
            <a:headEnd/>
            <a:tailEnd/>
          </a:ln>
        </p:spPr>
        <p:txBody>
          <a:bodyPr lIns="36000" tIns="36000" rIns="36000" bIns="36000" anchor="ctr"/>
          <a:lstStyle/>
          <a:p>
            <a:pPr algn="ctr">
              <a:lnSpc>
                <a:spcPct val="90000"/>
              </a:lnSpc>
            </a:pPr>
            <a:r>
              <a:rPr lang="ru-RU" sz="700" i="1" dirty="0" smtClean="0"/>
              <a:t>Офис проекта 1</a:t>
            </a:r>
            <a:endParaRPr lang="ru-RU" sz="700" i="1" dirty="0"/>
          </a:p>
        </p:txBody>
      </p:sp>
      <p:sp>
        <p:nvSpPr>
          <p:cNvPr id="45" name="Text Box 162"/>
          <p:cNvSpPr txBox="1">
            <a:spLocks noChangeArrowheads="1"/>
          </p:cNvSpPr>
          <p:nvPr/>
        </p:nvSpPr>
        <p:spPr bwMode="auto">
          <a:xfrm>
            <a:off x="1695394" y="1700808"/>
            <a:ext cx="1728192" cy="465138"/>
          </a:xfrm>
          <a:prstGeom prst="rect">
            <a:avLst/>
          </a:prstGeom>
          <a:noFill/>
          <a:ln w="9525">
            <a:noFill/>
            <a:miter lim="800000"/>
            <a:headEnd/>
            <a:tailEnd/>
          </a:ln>
        </p:spPr>
        <p:txBody>
          <a:bodyPr anchor="ctr"/>
          <a:lstStyle/>
          <a:p>
            <a:pPr>
              <a:lnSpc>
                <a:spcPct val="90000"/>
              </a:lnSpc>
            </a:pPr>
            <a:r>
              <a:rPr lang="ru-RU" b="1" dirty="0" smtClean="0">
                <a:solidFill>
                  <a:srgbClr val="0070C0"/>
                </a:solidFill>
              </a:rPr>
              <a:t>Руководство</a:t>
            </a:r>
          </a:p>
          <a:p>
            <a:pPr>
              <a:lnSpc>
                <a:spcPct val="90000"/>
              </a:lnSpc>
            </a:pPr>
            <a:r>
              <a:rPr lang="ru-RU" b="1" dirty="0" smtClean="0">
                <a:solidFill>
                  <a:srgbClr val="0070C0"/>
                </a:solidFill>
              </a:rPr>
              <a:t>проектами</a:t>
            </a:r>
            <a:endParaRPr lang="ru-RU" b="1" dirty="0">
              <a:solidFill>
                <a:srgbClr val="0070C0"/>
              </a:solidFill>
            </a:endParaRPr>
          </a:p>
        </p:txBody>
      </p:sp>
      <p:sp>
        <p:nvSpPr>
          <p:cNvPr id="46" name="Text Box 162"/>
          <p:cNvSpPr txBox="1">
            <a:spLocks noChangeArrowheads="1"/>
          </p:cNvSpPr>
          <p:nvPr/>
        </p:nvSpPr>
        <p:spPr bwMode="auto">
          <a:xfrm>
            <a:off x="1695394" y="3392490"/>
            <a:ext cx="1728192" cy="465138"/>
          </a:xfrm>
          <a:prstGeom prst="rect">
            <a:avLst/>
          </a:prstGeom>
          <a:noFill/>
          <a:ln w="9525">
            <a:noFill/>
            <a:miter lim="800000"/>
            <a:headEnd/>
            <a:tailEnd/>
          </a:ln>
        </p:spPr>
        <p:txBody>
          <a:bodyPr anchor="ctr"/>
          <a:lstStyle/>
          <a:p>
            <a:pPr>
              <a:lnSpc>
                <a:spcPct val="90000"/>
              </a:lnSpc>
            </a:pPr>
            <a:r>
              <a:rPr lang="ru-RU" b="1" dirty="0" smtClean="0">
                <a:solidFill>
                  <a:srgbClr val="0070C0"/>
                </a:solidFill>
              </a:rPr>
              <a:t>Управление</a:t>
            </a:r>
          </a:p>
          <a:p>
            <a:pPr>
              <a:lnSpc>
                <a:spcPct val="90000"/>
              </a:lnSpc>
            </a:pPr>
            <a:r>
              <a:rPr lang="ru-RU" b="1" dirty="0" smtClean="0">
                <a:solidFill>
                  <a:srgbClr val="0070C0"/>
                </a:solidFill>
              </a:rPr>
              <a:t>проектами</a:t>
            </a:r>
            <a:endParaRPr lang="ru-RU" b="1" dirty="0">
              <a:solidFill>
                <a:srgbClr val="0070C0"/>
              </a:solidFill>
            </a:endParaRPr>
          </a:p>
        </p:txBody>
      </p:sp>
      <p:pic>
        <p:nvPicPr>
          <p:cNvPr id="47" name="Picture 2"/>
          <p:cNvPicPr>
            <a:picLocks noChangeAspect="1" noChangeArrowheads="1"/>
          </p:cNvPicPr>
          <p:nvPr/>
        </p:nvPicPr>
        <p:blipFill>
          <a:blip r:embed="rId7" cstate="print"/>
          <a:srcRect/>
          <a:stretch>
            <a:fillRect/>
          </a:stretch>
        </p:blipFill>
        <p:spPr bwMode="auto">
          <a:xfrm>
            <a:off x="2552650" y="6543698"/>
            <a:ext cx="8001056" cy="285728"/>
          </a:xfrm>
          <a:prstGeom prst="rect">
            <a:avLst/>
          </a:prstGeom>
          <a:noFill/>
          <a:ln w="9525">
            <a:noFill/>
            <a:miter lim="800000"/>
            <a:headEnd/>
            <a:tailEnd/>
          </a:ln>
          <a:effectLst/>
        </p:spPr>
      </p:pic>
      <p:cxnSp>
        <p:nvCxnSpPr>
          <p:cNvPr id="48" name="Прямая соединительная линия 47"/>
          <p:cNvCxnSpPr/>
          <p:nvPr/>
        </p:nvCxnSpPr>
        <p:spPr>
          <a:xfrm rot="5400000">
            <a:off x="6183652" y="6383722"/>
            <a:ext cx="720000" cy="1"/>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9" name="Text Box 162"/>
          <p:cNvSpPr txBox="1">
            <a:spLocks noChangeArrowheads="1"/>
          </p:cNvSpPr>
          <p:nvPr/>
        </p:nvSpPr>
        <p:spPr bwMode="auto">
          <a:xfrm>
            <a:off x="7249318" y="6267470"/>
            <a:ext cx="2304256" cy="425450"/>
          </a:xfrm>
          <a:prstGeom prst="rect">
            <a:avLst/>
          </a:prstGeom>
          <a:noFill/>
          <a:ln w="9525">
            <a:noFill/>
            <a:miter lim="800000"/>
            <a:headEnd/>
            <a:tailEnd/>
          </a:ln>
        </p:spPr>
        <p:txBody>
          <a:bodyPr anchor="ctr"/>
          <a:lstStyle/>
          <a:p>
            <a:pPr algn="ctr">
              <a:lnSpc>
                <a:spcPct val="90000"/>
              </a:lnSpc>
            </a:pPr>
            <a:r>
              <a:rPr lang="ru-RU" sz="1200" b="1" dirty="0" smtClean="0"/>
              <a:t>Операционная деятельность (регулярные процессы)</a:t>
            </a:r>
            <a:endParaRPr lang="ru-RU" sz="1200" b="1" dirty="0"/>
          </a:p>
        </p:txBody>
      </p:sp>
      <p:sp>
        <p:nvSpPr>
          <p:cNvPr id="50" name="Text Box 162"/>
          <p:cNvSpPr txBox="1">
            <a:spLocks noChangeArrowheads="1"/>
          </p:cNvSpPr>
          <p:nvPr/>
        </p:nvSpPr>
        <p:spPr bwMode="auto">
          <a:xfrm>
            <a:off x="3624220" y="6267470"/>
            <a:ext cx="2448272" cy="425450"/>
          </a:xfrm>
          <a:prstGeom prst="rect">
            <a:avLst/>
          </a:prstGeom>
          <a:noFill/>
          <a:ln w="9525">
            <a:noFill/>
            <a:miter lim="800000"/>
            <a:headEnd/>
            <a:tailEnd/>
          </a:ln>
        </p:spPr>
        <p:txBody>
          <a:bodyPr anchor="ctr"/>
          <a:lstStyle/>
          <a:p>
            <a:pPr algn="ctr">
              <a:lnSpc>
                <a:spcPct val="90000"/>
              </a:lnSpc>
            </a:pPr>
            <a:r>
              <a:rPr lang="ru-RU" sz="1200" b="1" dirty="0" smtClean="0"/>
              <a:t>Выполнение проектных работ («переходные» процессы)</a:t>
            </a:r>
            <a:endParaRPr lang="ru-RU" sz="1200" b="1" dirty="0"/>
          </a:p>
        </p:txBody>
      </p:sp>
      <p:pic>
        <p:nvPicPr>
          <p:cNvPr id="51" name="Picture 3"/>
          <p:cNvPicPr>
            <a:picLocks noChangeAspect="1" noChangeArrowheads="1"/>
          </p:cNvPicPr>
          <p:nvPr/>
        </p:nvPicPr>
        <p:blipFill>
          <a:blip r:embed="rId8" cstate="print"/>
          <a:srcRect/>
          <a:stretch>
            <a:fillRect/>
          </a:stretch>
        </p:blipFill>
        <p:spPr bwMode="auto">
          <a:xfrm>
            <a:off x="6981806" y="4500571"/>
            <a:ext cx="2904363" cy="1552766"/>
          </a:xfrm>
          <a:prstGeom prst="rect">
            <a:avLst/>
          </a:prstGeom>
          <a:noFill/>
          <a:ln w="3175">
            <a:noFill/>
            <a:miter lim="800000"/>
            <a:headEnd/>
            <a:tailEnd/>
          </a:ln>
        </p:spPr>
      </p:pic>
      <p:sp>
        <p:nvSpPr>
          <p:cNvPr id="52" name="Text Box 162"/>
          <p:cNvSpPr txBox="1">
            <a:spLocks noChangeArrowheads="1"/>
          </p:cNvSpPr>
          <p:nvPr/>
        </p:nvSpPr>
        <p:spPr bwMode="auto">
          <a:xfrm>
            <a:off x="7053244" y="3970338"/>
            <a:ext cx="1150938" cy="431800"/>
          </a:xfrm>
          <a:prstGeom prst="rect">
            <a:avLst/>
          </a:prstGeom>
          <a:noFill/>
          <a:ln w="9525">
            <a:noFill/>
            <a:miter lim="800000"/>
            <a:headEnd/>
            <a:tailEnd/>
          </a:ln>
        </p:spPr>
        <p:txBody>
          <a:bodyPr anchor="ctr"/>
          <a:lstStyle/>
          <a:p>
            <a:pPr algn="ctr">
              <a:lnSpc>
                <a:spcPct val="90000"/>
              </a:lnSpc>
            </a:pPr>
            <a:r>
              <a:rPr lang="ru-RU" sz="900" dirty="0" smtClean="0"/>
              <a:t>Информация о выполнении </a:t>
            </a:r>
          </a:p>
          <a:p>
            <a:pPr algn="ctr">
              <a:lnSpc>
                <a:spcPct val="90000"/>
              </a:lnSpc>
            </a:pPr>
            <a:r>
              <a:rPr lang="ru-RU" sz="900" dirty="0" smtClean="0"/>
              <a:t>бизнес-процессов</a:t>
            </a:r>
            <a:endParaRPr lang="ru-RU" sz="9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sp>
        <p:nvSpPr>
          <p:cNvPr id="58" name="Line 171"/>
          <p:cNvSpPr>
            <a:spLocks noChangeShapeType="1"/>
          </p:cNvSpPr>
          <p:nvPr/>
        </p:nvSpPr>
        <p:spPr bwMode="auto">
          <a:xfrm>
            <a:off x="8256240" y="2359660"/>
            <a:ext cx="0" cy="2015604"/>
          </a:xfrm>
          <a:prstGeom prst="line">
            <a:avLst/>
          </a:prstGeom>
          <a:noFill/>
          <a:ln w="19050">
            <a:solidFill>
              <a:schemeClr val="tx1"/>
            </a:solidFill>
            <a:round/>
            <a:headEnd/>
            <a:tailEnd type="triangle" w="med" len="lg"/>
          </a:ln>
        </p:spPr>
        <p:txBody>
          <a:bodyPr anchor="ctr"/>
          <a:lstStyle/>
          <a:p>
            <a:endParaRPr lang="ru-RU"/>
          </a:p>
        </p:txBody>
      </p:sp>
      <p:pic>
        <p:nvPicPr>
          <p:cNvPr id="51" name="Picture 3"/>
          <p:cNvPicPr>
            <a:picLocks noChangeAspect="1" noChangeArrowheads="1"/>
          </p:cNvPicPr>
          <p:nvPr/>
        </p:nvPicPr>
        <p:blipFill>
          <a:blip r:embed="rId3" cstate="print"/>
          <a:srcRect/>
          <a:stretch>
            <a:fillRect/>
          </a:stretch>
        </p:blipFill>
        <p:spPr bwMode="auto">
          <a:xfrm>
            <a:off x="6981806" y="4500571"/>
            <a:ext cx="2904363" cy="1552766"/>
          </a:xfrm>
          <a:prstGeom prst="rect">
            <a:avLst/>
          </a:prstGeom>
          <a:noFill/>
          <a:ln w="3175">
            <a:noFill/>
            <a:miter lim="800000"/>
            <a:headEnd/>
            <a:tailEnd/>
          </a:ln>
        </p:spPr>
      </p:pic>
      <p:pic>
        <p:nvPicPr>
          <p:cNvPr id="93" name="Google Shape;93;p2"/>
          <p:cNvPicPr preferRelativeResize="0"/>
          <p:nvPr/>
        </p:nvPicPr>
        <p:blipFill rotWithShape="1">
          <a:blip r:embed="rId4">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5">
            <a:alphaModFix/>
          </a:blip>
          <a:srcRect/>
          <a:stretch/>
        </p:blipFill>
        <p:spPr>
          <a:xfrm>
            <a:off x="400758" y="95702"/>
            <a:ext cx="2568574" cy="555544"/>
          </a:xfrm>
          <a:prstGeom prst="rect">
            <a:avLst/>
          </a:prstGeom>
          <a:noFill/>
          <a:ln>
            <a:noFill/>
          </a:ln>
        </p:spPr>
      </p:pic>
      <p:sp>
        <p:nvSpPr>
          <p:cNvPr id="5"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fontScale="92500"/>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Укрупненные роли в</a:t>
            </a:r>
            <a:r>
              <a:rPr kumimoji="0" lang="ru-RU" sz="2800" b="0" i="0" u="none" strike="noStrike" kern="0" cap="none" spc="0" normalizeH="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 </a:t>
            </a: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проектном</a:t>
            </a:r>
            <a:r>
              <a:rPr kumimoji="0" lang="ru-RU" sz="2800" b="0" i="0" u="none" strike="noStrike" kern="0" cap="none" spc="0" normalizeH="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 и процессном контурах</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6"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7" name="Text Box 162"/>
          <p:cNvSpPr txBox="1">
            <a:spLocks noChangeArrowheads="1"/>
          </p:cNvSpPr>
          <p:nvPr/>
        </p:nvSpPr>
        <p:spPr bwMode="auto">
          <a:xfrm>
            <a:off x="4071251" y="1612900"/>
            <a:ext cx="1439863" cy="592138"/>
          </a:xfrm>
          <a:prstGeom prst="rect">
            <a:avLst/>
          </a:prstGeom>
          <a:solidFill>
            <a:srgbClr val="FFFF00"/>
          </a:solidFill>
          <a:ln w="25400">
            <a:solidFill>
              <a:schemeClr val="tx1"/>
            </a:solidFill>
            <a:miter lim="800000"/>
            <a:headEnd/>
            <a:tailEnd/>
          </a:ln>
        </p:spPr>
        <p:txBody>
          <a:bodyPr anchor="ctr"/>
          <a:lstStyle/>
          <a:p>
            <a:pPr algn="ctr">
              <a:lnSpc>
                <a:spcPct val="90000"/>
              </a:lnSpc>
            </a:pPr>
            <a:r>
              <a:rPr lang="ru-RU" b="1" dirty="0"/>
              <a:t>Проектный комитет</a:t>
            </a:r>
          </a:p>
        </p:txBody>
      </p:sp>
      <p:sp>
        <p:nvSpPr>
          <p:cNvPr id="8" name="Text Box 162"/>
          <p:cNvSpPr txBox="1">
            <a:spLocks noChangeArrowheads="1"/>
          </p:cNvSpPr>
          <p:nvPr/>
        </p:nvSpPr>
        <p:spPr bwMode="auto">
          <a:xfrm>
            <a:off x="4071251" y="3429000"/>
            <a:ext cx="1439863" cy="425450"/>
          </a:xfrm>
          <a:prstGeom prst="rect">
            <a:avLst/>
          </a:prstGeom>
          <a:solidFill>
            <a:srgbClr val="FFFF00"/>
          </a:solidFill>
          <a:ln w="25400">
            <a:solidFill>
              <a:schemeClr val="tx1"/>
            </a:solidFill>
            <a:miter lim="800000"/>
            <a:headEnd/>
            <a:tailEnd/>
          </a:ln>
        </p:spPr>
        <p:txBody>
          <a:bodyPr anchor="ctr"/>
          <a:lstStyle/>
          <a:p>
            <a:pPr algn="ctr">
              <a:lnSpc>
                <a:spcPct val="90000"/>
              </a:lnSpc>
            </a:pPr>
            <a:r>
              <a:rPr lang="ru-RU" b="1" dirty="0" smtClean="0"/>
              <a:t>ОУП / ПО</a:t>
            </a:r>
            <a:endParaRPr lang="ru-RU" b="1" dirty="0"/>
          </a:p>
        </p:txBody>
      </p:sp>
      <p:sp>
        <p:nvSpPr>
          <p:cNvPr id="10" name="Text Box 162"/>
          <p:cNvSpPr txBox="1">
            <a:spLocks noChangeArrowheads="1"/>
          </p:cNvSpPr>
          <p:nvPr/>
        </p:nvSpPr>
        <p:spPr bwMode="auto">
          <a:xfrm>
            <a:off x="3617545" y="4672466"/>
            <a:ext cx="1110303" cy="425450"/>
          </a:xfrm>
          <a:prstGeom prst="rect">
            <a:avLst/>
          </a:prstGeom>
          <a:solidFill>
            <a:srgbClr val="FAFEB4"/>
          </a:solidFill>
          <a:ln w="9525">
            <a:solidFill>
              <a:schemeClr val="tx1"/>
            </a:solidFill>
            <a:prstDash val="lgDash"/>
            <a:miter lim="800000"/>
            <a:headEnd/>
            <a:tailEnd/>
          </a:ln>
        </p:spPr>
        <p:txBody>
          <a:bodyPr anchor="ctr"/>
          <a:lstStyle/>
          <a:p>
            <a:pPr algn="ctr">
              <a:lnSpc>
                <a:spcPct val="90000"/>
              </a:lnSpc>
            </a:pPr>
            <a:r>
              <a:rPr lang="ru-RU" sz="1200" dirty="0"/>
              <a:t>Проектная группа 1</a:t>
            </a:r>
          </a:p>
        </p:txBody>
      </p:sp>
      <p:sp>
        <p:nvSpPr>
          <p:cNvPr id="11" name="Text Box 162"/>
          <p:cNvSpPr txBox="1">
            <a:spLocks noChangeArrowheads="1"/>
          </p:cNvSpPr>
          <p:nvPr/>
        </p:nvSpPr>
        <p:spPr bwMode="auto">
          <a:xfrm>
            <a:off x="4841681" y="4673456"/>
            <a:ext cx="1110303" cy="423863"/>
          </a:xfrm>
          <a:prstGeom prst="rect">
            <a:avLst/>
          </a:prstGeom>
          <a:solidFill>
            <a:srgbClr val="FAFEB4"/>
          </a:solidFill>
          <a:ln w="9525">
            <a:solidFill>
              <a:schemeClr val="tx1"/>
            </a:solidFill>
            <a:prstDash val="lgDash"/>
            <a:miter lim="800000"/>
            <a:headEnd/>
            <a:tailEnd/>
          </a:ln>
        </p:spPr>
        <p:txBody>
          <a:bodyPr anchor="ctr"/>
          <a:lstStyle/>
          <a:p>
            <a:pPr algn="ctr">
              <a:lnSpc>
                <a:spcPct val="90000"/>
              </a:lnSpc>
            </a:pPr>
            <a:r>
              <a:rPr lang="ru-RU" sz="1200"/>
              <a:t>Проектная группа 2</a:t>
            </a:r>
          </a:p>
        </p:txBody>
      </p:sp>
      <p:sp>
        <p:nvSpPr>
          <p:cNvPr id="12" name="Text Box 162"/>
          <p:cNvSpPr txBox="1">
            <a:spLocks noChangeArrowheads="1"/>
          </p:cNvSpPr>
          <p:nvPr/>
        </p:nvSpPr>
        <p:spPr bwMode="auto">
          <a:xfrm>
            <a:off x="4251271" y="5523830"/>
            <a:ext cx="1110303" cy="425450"/>
          </a:xfrm>
          <a:prstGeom prst="rect">
            <a:avLst/>
          </a:prstGeom>
          <a:solidFill>
            <a:srgbClr val="FAFEB4"/>
          </a:solidFill>
          <a:ln w="9525">
            <a:solidFill>
              <a:schemeClr val="tx1"/>
            </a:solidFill>
            <a:prstDash val="lgDash"/>
            <a:miter lim="800000"/>
            <a:headEnd/>
            <a:tailEnd/>
          </a:ln>
        </p:spPr>
        <p:txBody>
          <a:bodyPr anchor="ctr"/>
          <a:lstStyle/>
          <a:p>
            <a:pPr algn="ctr">
              <a:lnSpc>
                <a:spcPct val="90000"/>
              </a:lnSpc>
            </a:pPr>
            <a:r>
              <a:rPr lang="ru-RU" sz="1200"/>
              <a:t>Проектная </a:t>
            </a:r>
            <a:r>
              <a:rPr lang="ru-RU" sz="1200" smtClean="0"/>
              <a:t>группа …</a:t>
            </a:r>
            <a:endParaRPr lang="ru-RU" sz="1200"/>
          </a:p>
        </p:txBody>
      </p:sp>
      <p:sp>
        <p:nvSpPr>
          <p:cNvPr id="13" name="Text Box 162"/>
          <p:cNvSpPr txBox="1">
            <a:spLocks noChangeArrowheads="1"/>
          </p:cNvSpPr>
          <p:nvPr/>
        </p:nvSpPr>
        <p:spPr bwMode="auto">
          <a:xfrm>
            <a:off x="4086491" y="5157192"/>
            <a:ext cx="1439863" cy="258762"/>
          </a:xfrm>
          <a:prstGeom prst="rect">
            <a:avLst/>
          </a:prstGeom>
          <a:noFill/>
          <a:ln w="9525">
            <a:noFill/>
            <a:miter lim="800000"/>
            <a:headEnd/>
            <a:tailEnd/>
          </a:ln>
        </p:spPr>
        <p:txBody>
          <a:bodyPr anchor="ctr"/>
          <a:lstStyle/>
          <a:p>
            <a:pPr algn="ctr">
              <a:lnSpc>
                <a:spcPct val="90000"/>
              </a:lnSpc>
            </a:pPr>
            <a:r>
              <a:rPr lang="ru-RU" sz="1200" b="1"/>
              <a:t>…</a:t>
            </a:r>
          </a:p>
        </p:txBody>
      </p:sp>
      <p:sp>
        <p:nvSpPr>
          <p:cNvPr id="14" name="Line 171"/>
          <p:cNvSpPr>
            <a:spLocks noChangeShapeType="1"/>
          </p:cNvSpPr>
          <p:nvPr/>
        </p:nvSpPr>
        <p:spPr bwMode="auto">
          <a:xfrm flipV="1">
            <a:off x="4971852" y="2349500"/>
            <a:ext cx="0" cy="1046163"/>
          </a:xfrm>
          <a:prstGeom prst="line">
            <a:avLst/>
          </a:prstGeom>
          <a:noFill/>
          <a:ln w="19050">
            <a:solidFill>
              <a:schemeClr val="tx1"/>
            </a:solidFill>
            <a:round/>
            <a:headEnd/>
            <a:tailEnd type="triangle" w="med" len="lg"/>
          </a:ln>
        </p:spPr>
        <p:txBody>
          <a:bodyPr anchor="ctr"/>
          <a:lstStyle/>
          <a:p>
            <a:endParaRPr lang="ru-RU"/>
          </a:p>
        </p:txBody>
      </p:sp>
      <p:sp>
        <p:nvSpPr>
          <p:cNvPr id="15" name="Line 171"/>
          <p:cNvSpPr>
            <a:spLocks noChangeShapeType="1"/>
          </p:cNvSpPr>
          <p:nvPr/>
        </p:nvSpPr>
        <p:spPr bwMode="auto">
          <a:xfrm>
            <a:off x="4611812" y="2349500"/>
            <a:ext cx="0" cy="1054100"/>
          </a:xfrm>
          <a:prstGeom prst="line">
            <a:avLst/>
          </a:prstGeom>
          <a:noFill/>
          <a:ln w="19050">
            <a:solidFill>
              <a:schemeClr val="tx1"/>
            </a:solidFill>
            <a:round/>
            <a:headEnd/>
            <a:tailEnd type="triangle" w="med" len="lg"/>
          </a:ln>
        </p:spPr>
        <p:txBody>
          <a:bodyPr anchor="ctr"/>
          <a:lstStyle/>
          <a:p>
            <a:endParaRPr lang="ru-RU"/>
          </a:p>
        </p:txBody>
      </p:sp>
      <p:sp>
        <p:nvSpPr>
          <p:cNvPr id="18" name="Text Box 162"/>
          <p:cNvSpPr txBox="1">
            <a:spLocks noChangeArrowheads="1"/>
          </p:cNvSpPr>
          <p:nvPr/>
        </p:nvSpPr>
        <p:spPr bwMode="auto">
          <a:xfrm>
            <a:off x="5952158" y="4788577"/>
            <a:ext cx="1223962" cy="715962"/>
          </a:xfrm>
          <a:prstGeom prst="rect">
            <a:avLst/>
          </a:prstGeom>
          <a:noFill/>
          <a:ln w="9525">
            <a:noFill/>
            <a:miter lim="800000"/>
            <a:headEnd/>
            <a:tailEnd/>
          </a:ln>
        </p:spPr>
        <p:txBody>
          <a:bodyPr anchor="ctr"/>
          <a:lstStyle/>
          <a:p>
            <a:pPr algn="ctr">
              <a:lnSpc>
                <a:spcPct val="90000"/>
              </a:lnSpc>
            </a:pPr>
            <a:r>
              <a:rPr lang="ru-RU" sz="900" dirty="0" smtClean="0"/>
              <a:t>Ресурсы, </a:t>
            </a:r>
            <a:r>
              <a:rPr lang="ru-RU" sz="900" dirty="0"/>
              <a:t>информация для потребностей проектов</a:t>
            </a:r>
          </a:p>
        </p:txBody>
      </p:sp>
      <p:sp>
        <p:nvSpPr>
          <p:cNvPr id="19" name="Line 171"/>
          <p:cNvSpPr>
            <a:spLocks noChangeShapeType="1"/>
          </p:cNvSpPr>
          <p:nvPr/>
        </p:nvSpPr>
        <p:spPr bwMode="auto">
          <a:xfrm flipV="1">
            <a:off x="4971852" y="3924300"/>
            <a:ext cx="0" cy="512763"/>
          </a:xfrm>
          <a:prstGeom prst="line">
            <a:avLst/>
          </a:prstGeom>
          <a:noFill/>
          <a:ln w="19050">
            <a:solidFill>
              <a:schemeClr val="tx1"/>
            </a:solidFill>
            <a:round/>
            <a:headEnd/>
            <a:tailEnd type="triangle" w="med" len="lg"/>
          </a:ln>
        </p:spPr>
        <p:txBody>
          <a:bodyPr anchor="ctr"/>
          <a:lstStyle/>
          <a:p>
            <a:endParaRPr lang="ru-RU"/>
          </a:p>
        </p:txBody>
      </p:sp>
      <p:sp>
        <p:nvSpPr>
          <p:cNvPr id="20" name="Line 171"/>
          <p:cNvSpPr>
            <a:spLocks noChangeShapeType="1"/>
          </p:cNvSpPr>
          <p:nvPr/>
        </p:nvSpPr>
        <p:spPr bwMode="auto">
          <a:xfrm>
            <a:off x="4611812" y="3933825"/>
            <a:ext cx="0" cy="503238"/>
          </a:xfrm>
          <a:prstGeom prst="line">
            <a:avLst/>
          </a:prstGeom>
          <a:noFill/>
          <a:ln w="19050">
            <a:solidFill>
              <a:schemeClr val="tx1"/>
            </a:solidFill>
            <a:round/>
            <a:headEnd/>
            <a:tailEnd type="triangle" w="med" len="lg"/>
          </a:ln>
        </p:spPr>
        <p:txBody>
          <a:bodyPr anchor="ctr"/>
          <a:lstStyle/>
          <a:p>
            <a:endParaRPr lang="ru-RU"/>
          </a:p>
        </p:txBody>
      </p:sp>
      <p:sp>
        <p:nvSpPr>
          <p:cNvPr id="21" name="Text Box 162"/>
          <p:cNvSpPr txBox="1">
            <a:spLocks noChangeArrowheads="1"/>
          </p:cNvSpPr>
          <p:nvPr/>
        </p:nvSpPr>
        <p:spPr bwMode="auto">
          <a:xfrm>
            <a:off x="4971852" y="3970338"/>
            <a:ext cx="1008062" cy="431800"/>
          </a:xfrm>
          <a:prstGeom prst="rect">
            <a:avLst/>
          </a:prstGeom>
          <a:noFill/>
          <a:ln w="9525">
            <a:noFill/>
            <a:miter lim="800000"/>
            <a:headEnd/>
            <a:tailEnd/>
          </a:ln>
        </p:spPr>
        <p:txBody>
          <a:bodyPr anchor="ctr"/>
          <a:lstStyle/>
          <a:p>
            <a:pPr algn="ctr">
              <a:lnSpc>
                <a:spcPct val="90000"/>
              </a:lnSpc>
            </a:pPr>
            <a:r>
              <a:rPr lang="ru-RU" sz="900" dirty="0" smtClean="0"/>
              <a:t>Информация о </a:t>
            </a:r>
            <a:r>
              <a:rPr lang="ru-RU" sz="900" dirty="0"/>
              <a:t>ходе работы</a:t>
            </a:r>
          </a:p>
        </p:txBody>
      </p:sp>
      <p:sp>
        <p:nvSpPr>
          <p:cNvPr id="22" name="Text Box 162"/>
          <p:cNvSpPr txBox="1">
            <a:spLocks noChangeArrowheads="1"/>
          </p:cNvSpPr>
          <p:nvPr/>
        </p:nvSpPr>
        <p:spPr bwMode="auto">
          <a:xfrm>
            <a:off x="3267030" y="4071942"/>
            <a:ext cx="1272725" cy="220658"/>
          </a:xfrm>
          <a:prstGeom prst="rect">
            <a:avLst/>
          </a:prstGeom>
          <a:noFill/>
          <a:ln w="9525">
            <a:noFill/>
            <a:miter lim="800000"/>
            <a:headEnd/>
            <a:tailEnd/>
          </a:ln>
        </p:spPr>
        <p:txBody>
          <a:bodyPr anchor="ctr"/>
          <a:lstStyle/>
          <a:p>
            <a:pPr algn="ctr">
              <a:lnSpc>
                <a:spcPct val="90000"/>
              </a:lnSpc>
            </a:pPr>
            <a:r>
              <a:rPr lang="ru-RU" sz="900" dirty="0" smtClean="0"/>
              <a:t>Сервисы ПО в соответствии с уровнем зрелости</a:t>
            </a:r>
            <a:endParaRPr lang="ru-RU" sz="900" dirty="0"/>
          </a:p>
        </p:txBody>
      </p:sp>
      <p:sp>
        <p:nvSpPr>
          <p:cNvPr id="23" name="Text Box 162"/>
          <p:cNvSpPr txBox="1">
            <a:spLocks noChangeArrowheads="1"/>
          </p:cNvSpPr>
          <p:nvPr/>
        </p:nvSpPr>
        <p:spPr bwMode="auto">
          <a:xfrm>
            <a:off x="3171825" y="2418088"/>
            <a:ext cx="1439987" cy="650872"/>
          </a:xfrm>
          <a:prstGeom prst="rect">
            <a:avLst/>
          </a:prstGeom>
          <a:noFill/>
          <a:ln w="9525">
            <a:noFill/>
            <a:miter lim="800000"/>
            <a:headEnd/>
            <a:tailEnd/>
          </a:ln>
        </p:spPr>
        <p:txBody>
          <a:bodyPr anchor="ctr"/>
          <a:lstStyle/>
          <a:p>
            <a:pPr algn="ctr">
              <a:lnSpc>
                <a:spcPct val="90000"/>
              </a:lnSpc>
            </a:pPr>
            <a:r>
              <a:rPr lang="ru-RU" sz="900" dirty="0" err="1"/>
              <a:t>Целеуказание</a:t>
            </a:r>
            <a:r>
              <a:rPr lang="ru-RU" sz="900" dirty="0" smtClean="0"/>
              <a:t>, приоритеты, авторизация, ресурсы,</a:t>
            </a:r>
            <a:endParaRPr lang="ru-RU" sz="900" dirty="0"/>
          </a:p>
          <a:p>
            <a:pPr algn="ctr">
              <a:lnSpc>
                <a:spcPct val="90000"/>
              </a:lnSpc>
            </a:pPr>
            <a:r>
              <a:rPr lang="ru-RU" sz="900" dirty="0"/>
              <a:t>административная поддержка</a:t>
            </a:r>
          </a:p>
        </p:txBody>
      </p:sp>
      <p:sp>
        <p:nvSpPr>
          <p:cNvPr id="24" name="Text Box 162"/>
          <p:cNvSpPr txBox="1">
            <a:spLocks noChangeArrowheads="1"/>
          </p:cNvSpPr>
          <p:nvPr/>
        </p:nvSpPr>
        <p:spPr bwMode="auto">
          <a:xfrm>
            <a:off x="4971852" y="2418088"/>
            <a:ext cx="1081087" cy="465138"/>
          </a:xfrm>
          <a:prstGeom prst="rect">
            <a:avLst/>
          </a:prstGeom>
          <a:noFill/>
          <a:ln w="9525">
            <a:noFill/>
            <a:miter lim="800000"/>
            <a:headEnd/>
            <a:tailEnd/>
          </a:ln>
        </p:spPr>
        <p:txBody>
          <a:bodyPr anchor="ctr"/>
          <a:lstStyle/>
          <a:p>
            <a:pPr algn="ctr">
              <a:lnSpc>
                <a:spcPct val="90000"/>
              </a:lnSpc>
            </a:pPr>
            <a:r>
              <a:rPr lang="ru-RU" sz="900" dirty="0" smtClean="0"/>
              <a:t>Отчеты, запросы по проблемам / изменениям</a:t>
            </a:r>
            <a:endParaRPr lang="ru-RU" sz="900" dirty="0"/>
          </a:p>
        </p:txBody>
      </p:sp>
      <p:sp>
        <p:nvSpPr>
          <p:cNvPr id="25" name="Text Box 162"/>
          <p:cNvSpPr txBox="1">
            <a:spLocks noChangeArrowheads="1"/>
          </p:cNvSpPr>
          <p:nvPr/>
        </p:nvSpPr>
        <p:spPr bwMode="auto">
          <a:xfrm>
            <a:off x="7608168" y="1612900"/>
            <a:ext cx="1593097" cy="592138"/>
          </a:xfrm>
          <a:prstGeom prst="rect">
            <a:avLst/>
          </a:prstGeom>
          <a:solidFill>
            <a:srgbClr val="FFFF00"/>
          </a:solidFill>
          <a:ln w="25400">
            <a:solidFill>
              <a:schemeClr val="tx1"/>
            </a:solidFill>
            <a:miter lim="800000"/>
            <a:headEnd/>
            <a:tailEnd/>
          </a:ln>
        </p:spPr>
        <p:txBody>
          <a:bodyPr anchor="ctr"/>
          <a:lstStyle/>
          <a:p>
            <a:pPr algn="ctr">
              <a:lnSpc>
                <a:spcPct val="90000"/>
              </a:lnSpc>
            </a:pPr>
            <a:r>
              <a:rPr lang="ru-RU" b="1" dirty="0" smtClean="0"/>
              <a:t>Процессный совет / комитет</a:t>
            </a:r>
            <a:endParaRPr lang="ru-RU" b="1" dirty="0"/>
          </a:p>
        </p:txBody>
      </p:sp>
      <p:sp>
        <p:nvSpPr>
          <p:cNvPr id="28" name="Text Box 162"/>
          <p:cNvSpPr txBox="1">
            <a:spLocks noChangeArrowheads="1"/>
          </p:cNvSpPr>
          <p:nvPr/>
        </p:nvSpPr>
        <p:spPr bwMode="auto">
          <a:xfrm>
            <a:off x="6888088" y="2418088"/>
            <a:ext cx="1161149" cy="360040"/>
          </a:xfrm>
          <a:prstGeom prst="rect">
            <a:avLst/>
          </a:prstGeom>
          <a:noFill/>
          <a:ln w="9525">
            <a:noFill/>
            <a:miter lim="800000"/>
            <a:headEnd/>
            <a:tailEnd/>
          </a:ln>
        </p:spPr>
        <p:txBody>
          <a:bodyPr anchor="ctr"/>
          <a:lstStyle/>
          <a:p>
            <a:pPr algn="ctr">
              <a:lnSpc>
                <a:spcPct val="90000"/>
              </a:lnSpc>
            </a:pPr>
            <a:r>
              <a:rPr lang="ru-RU" sz="900" smtClean="0"/>
              <a:t>Организационные решения, </a:t>
            </a:r>
            <a:r>
              <a:rPr lang="en-US" sz="900" smtClean="0"/>
              <a:t>KPI</a:t>
            </a:r>
            <a:r>
              <a:rPr lang="en-US" sz="900" dirty="0" smtClean="0"/>
              <a:t>,</a:t>
            </a:r>
            <a:r>
              <a:rPr lang="ru-RU" sz="900" dirty="0" smtClean="0"/>
              <a:t> ресурсы</a:t>
            </a:r>
            <a:endParaRPr lang="ru-RU" sz="900" dirty="0"/>
          </a:p>
        </p:txBody>
      </p:sp>
      <p:sp>
        <p:nvSpPr>
          <p:cNvPr id="29" name="Line 171"/>
          <p:cNvSpPr>
            <a:spLocks noChangeShapeType="1"/>
          </p:cNvSpPr>
          <p:nvPr/>
        </p:nvSpPr>
        <p:spPr bwMode="auto">
          <a:xfrm flipV="1">
            <a:off x="8616280" y="3883908"/>
            <a:ext cx="0" cy="481196"/>
          </a:xfrm>
          <a:prstGeom prst="line">
            <a:avLst/>
          </a:prstGeom>
          <a:noFill/>
          <a:ln w="19050">
            <a:solidFill>
              <a:schemeClr val="tx1"/>
            </a:solidFill>
            <a:round/>
            <a:headEnd/>
            <a:tailEnd type="triangle" w="med" len="lg"/>
          </a:ln>
        </p:spPr>
        <p:txBody>
          <a:bodyPr anchor="ctr"/>
          <a:lstStyle/>
          <a:p>
            <a:endParaRPr lang="ru-RU"/>
          </a:p>
        </p:txBody>
      </p:sp>
      <p:sp>
        <p:nvSpPr>
          <p:cNvPr id="31" name="Text Box 162"/>
          <p:cNvSpPr txBox="1">
            <a:spLocks noChangeArrowheads="1"/>
          </p:cNvSpPr>
          <p:nvPr/>
        </p:nvSpPr>
        <p:spPr bwMode="auto">
          <a:xfrm>
            <a:off x="8697209" y="2418088"/>
            <a:ext cx="1008062" cy="341313"/>
          </a:xfrm>
          <a:prstGeom prst="rect">
            <a:avLst/>
          </a:prstGeom>
          <a:noFill/>
          <a:ln w="9525">
            <a:noFill/>
            <a:miter lim="800000"/>
            <a:headEnd/>
            <a:tailEnd/>
          </a:ln>
        </p:spPr>
        <p:txBody>
          <a:bodyPr anchor="ctr"/>
          <a:lstStyle/>
          <a:p>
            <a:pPr algn="ctr">
              <a:lnSpc>
                <a:spcPct val="90000"/>
              </a:lnSpc>
            </a:pPr>
            <a:r>
              <a:rPr lang="ru-RU" sz="900" dirty="0" smtClean="0"/>
              <a:t>Сводная аналитика</a:t>
            </a:r>
            <a:endParaRPr lang="ru-RU" sz="900" dirty="0"/>
          </a:p>
        </p:txBody>
      </p:sp>
      <p:sp>
        <p:nvSpPr>
          <p:cNvPr id="33" name="Line 171"/>
          <p:cNvSpPr>
            <a:spLocks noChangeShapeType="1"/>
          </p:cNvSpPr>
          <p:nvPr/>
        </p:nvSpPr>
        <p:spPr bwMode="auto">
          <a:xfrm rot="5400000" flipH="1">
            <a:off x="6564139" y="4905251"/>
            <a:ext cx="0" cy="1223962"/>
          </a:xfrm>
          <a:prstGeom prst="line">
            <a:avLst/>
          </a:prstGeom>
          <a:noFill/>
          <a:ln w="19050">
            <a:solidFill>
              <a:schemeClr val="tx1"/>
            </a:solidFill>
            <a:round/>
            <a:headEnd/>
            <a:tailEnd type="triangle" w="med" len="lg"/>
          </a:ln>
        </p:spPr>
        <p:txBody>
          <a:bodyPr anchor="ctr"/>
          <a:lstStyle/>
          <a:p>
            <a:endParaRPr lang="ru-RU"/>
          </a:p>
        </p:txBody>
      </p:sp>
      <p:sp>
        <p:nvSpPr>
          <p:cNvPr id="45" name="Text Box 162"/>
          <p:cNvSpPr txBox="1">
            <a:spLocks noChangeArrowheads="1"/>
          </p:cNvSpPr>
          <p:nvPr/>
        </p:nvSpPr>
        <p:spPr bwMode="auto">
          <a:xfrm>
            <a:off x="1271464" y="1700808"/>
            <a:ext cx="1728192" cy="465138"/>
          </a:xfrm>
          <a:prstGeom prst="rect">
            <a:avLst/>
          </a:prstGeom>
          <a:noFill/>
          <a:ln w="9525">
            <a:noFill/>
            <a:miter lim="800000"/>
            <a:headEnd/>
            <a:tailEnd/>
          </a:ln>
        </p:spPr>
        <p:txBody>
          <a:bodyPr anchor="ctr"/>
          <a:lstStyle/>
          <a:p>
            <a:pPr algn="ctr">
              <a:lnSpc>
                <a:spcPct val="90000"/>
              </a:lnSpc>
            </a:pPr>
            <a:r>
              <a:rPr lang="ru-RU" b="1" smtClean="0">
                <a:solidFill>
                  <a:srgbClr val="0070C0"/>
                </a:solidFill>
              </a:rPr>
              <a:t>Руководство</a:t>
            </a:r>
            <a:endParaRPr lang="ru-RU" b="1" dirty="0" smtClean="0">
              <a:solidFill>
                <a:srgbClr val="0070C0"/>
              </a:solidFill>
            </a:endParaRPr>
          </a:p>
        </p:txBody>
      </p:sp>
      <p:sp>
        <p:nvSpPr>
          <p:cNvPr id="46" name="Text Box 162"/>
          <p:cNvSpPr txBox="1">
            <a:spLocks noChangeArrowheads="1"/>
          </p:cNvSpPr>
          <p:nvPr/>
        </p:nvSpPr>
        <p:spPr bwMode="auto">
          <a:xfrm>
            <a:off x="1271464" y="3392490"/>
            <a:ext cx="1728192" cy="465138"/>
          </a:xfrm>
          <a:prstGeom prst="rect">
            <a:avLst/>
          </a:prstGeom>
          <a:noFill/>
          <a:ln w="9525">
            <a:noFill/>
            <a:miter lim="800000"/>
            <a:headEnd/>
            <a:tailEnd/>
          </a:ln>
        </p:spPr>
        <p:txBody>
          <a:bodyPr anchor="ctr"/>
          <a:lstStyle/>
          <a:p>
            <a:pPr algn="ctr">
              <a:lnSpc>
                <a:spcPct val="90000"/>
              </a:lnSpc>
            </a:pPr>
            <a:r>
              <a:rPr lang="ru-RU" b="1" smtClean="0">
                <a:solidFill>
                  <a:srgbClr val="0070C0"/>
                </a:solidFill>
              </a:rPr>
              <a:t>Управление</a:t>
            </a:r>
            <a:endParaRPr lang="ru-RU" b="1" dirty="0" smtClean="0">
              <a:solidFill>
                <a:srgbClr val="0070C0"/>
              </a:solidFill>
            </a:endParaRPr>
          </a:p>
        </p:txBody>
      </p:sp>
      <p:pic>
        <p:nvPicPr>
          <p:cNvPr id="47" name="Picture 2"/>
          <p:cNvPicPr>
            <a:picLocks noChangeAspect="1" noChangeArrowheads="1"/>
          </p:cNvPicPr>
          <p:nvPr/>
        </p:nvPicPr>
        <p:blipFill>
          <a:blip r:embed="rId6" cstate="print"/>
          <a:srcRect/>
          <a:stretch>
            <a:fillRect/>
          </a:stretch>
        </p:blipFill>
        <p:spPr bwMode="auto">
          <a:xfrm>
            <a:off x="2552650" y="6543698"/>
            <a:ext cx="8001056" cy="285728"/>
          </a:xfrm>
          <a:prstGeom prst="rect">
            <a:avLst/>
          </a:prstGeom>
          <a:noFill/>
          <a:ln w="9525">
            <a:noFill/>
            <a:miter lim="800000"/>
            <a:headEnd/>
            <a:tailEnd/>
          </a:ln>
          <a:effectLst/>
        </p:spPr>
      </p:pic>
      <p:cxnSp>
        <p:nvCxnSpPr>
          <p:cNvPr id="48" name="Прямая соединительная линия 47"/>
          <p:cNvCxnSpPr/>
          <p:nvPr/>
        </p:nvCxnSpPr>
        <p:spPr>
          <a:xfrm rot="5400000">
            <a:off x="6183652" y="6383722"/>
            <a:ext cx="720000" cy="1"/>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9" name="Text Box 162"/>
          <p:cNvSpPr txBox="1">
            <a:spLocks noChangeArrowheads="1"/>
          </p:cNvSpPr>
          <p:nvPr/>
        </p:nvSpPr>
        <p:spPr bwMode="auto">
          <a:xfrm>
            <a:off x="7249318" y="6267470"/>
            <a:ext cx="2304256" cy="425450"/>
          </a:xfrm>
          <a:prstGeom prst="rect">
            <a:avLst/>
          </a:prstGeom>
          <a:noFill/>
          <a:ln w="9525">
            <a:noFill/>
            <a:miter lim="800000"/>
            <a:headEnd/>
            <a:tailEnd/>
          </a:ln>
        </p:spPr>
        <p:txBody>
          <a:bodyPr anchor="ctr"/>
          <a:lstStyle/>
          <a:p>
            <a:pPr algn="ctr">
              <a:lnSpc>
                <a:spcPct val="90000"/>
              </a:lnSpc>
            </a:pPr>
            <a:r>
              <a:rPr lang="ru-RU" sz="1200" b="1" dirty="0" smtClean="0"/>
              <a:t>Операционная деятельность (регулярные процессы)</a:t>
            </a:r>
            <a:endParaRPr lang="ru-RU" sz="1200" b="1" dirty="0"/>
          </a:p>
        </p:txBody>
      </p:sp>
      <p:sp>
        <p:nvSpPr>
          <p:cNvPr id="50" name="Text Box 162"/>
          <p:cNvSpPr txBox="1">
            <a:spLocks noChangeArrowheads="1"/>
          </p:cNvSpPr>
          <p:nvPr/>
        </p:nvSpPr>
        <p:spPr bwMode="auto">
          <a:xfrm>
            <a:off x="3624220" y="6267470"/>
            <a:ext cx="2448272" cy="425450"/>
          </a:xfrm>
          <a:prstGeom prst="rect">
            <a:avLst/>
          </a:prstGeom>
          <a:noFill/>
          <a:ln w="9525">
            <a:noFill/>
            <a:miter lim="800000"/>
            <a:headEnd/>
            <a:tailEnd/>
          </a:ln>
        </p:spPr>
        <p:txBody>
          <a:bodyPr anchor="ctr"/>
          <a:lstStyle/>
          <a:p>
            <a:pPr algn="ctr">
              <a:lnSpc>
                <a:spcPct val="90000"/>
              </a:lnSpc>
            </a:pPr>
            <a:r>
              <a:rPr lang="ru-RU" sz="1200" b="1" dirty="0" smtClean="0"/>
              <a:t>Выполнение проектных работ («переходные» процессы)</a:t>
            </a:r>
            <a:endParaRPr lang="ru-RU" sz="1200" b="1" dirty="0"/>
          </a:p>
        </p:txBody>
      </p:sp>
      <p:sp>
        <p:nvSpPr>
          <p:cNvPr id="52" name="Text Box 162"/>
          <p:cNvSpPr txBox="1">
            <a:spLocks noChangeArrowheads="1"/>
          </p:cNvSpPr>
          <p:nvPr/>
        </p:nvSpPr>
        <p:spPr bwMode="auto">
          <a:xfrm>
            <a:off x="8760296" y="3933056"/>
            <a:ext cx="1150938" cy="431800"/>
          </a:xfrm>
          <a:prstGeom prst="rect">
            <a:avLst/>
          </a:prstGeom>
          <a:noFill/>
          <a:ln w="9525">
            <a:noFill/>
            <a:miter lim="800000"/>
            <a:headEnd/>
            <a:tailEnd/>
          </a:ln>
        </p:spPr>
        <p:txBody>
          <a:bodyPr anchor="ctr"/>
          <a:lstStyle/>
          <a:p>
            <a:pPr algn="ctr">
              <a:lnSpc>
                <a:spcPct val="90000"/>
              </a:lnSpc>
            </a:pPr>
            <a:r>
              <a:rPr lang="ru-RU" sz="900" dirty="0" smtClean="0"/>
              <a:t>Информация о выполнении </a:t>
            </a:r>
          </a:p>
          <a:p>
            <a:pPr algn="ctr">
              <a:lnSpc>
                <a:spcPct val="90000"/>
              </a:lnSpc>
            </a:pPr>
            <a:r>
              <a:rPr lang="ru-RU" sz="900" dirty="0" smtClean="0"/>
              <a:t>бизнес-процессов</a:t>
            </a:r>
            <a:endParaRPr lang="ru-RU" sz="900" dirty="0"/>
          </a:p>
        </p:txBody>
      </p:sp>
      <p:sp>
        <p:nvSpPr>
          <p:cNvPr id="53" name="Text Box 162"/>
          <p:cNvSpPr txBox="1">
            <a:spLocks noChangeArrowheads="1"/>
          </p:cNvSpPr>
          <p:nvPr/>
        </p:nvSpPr>
        <p:spPr bwMode="auto">
          <a:xfrm>
            <a:off x="5437768" y="1052736"/>
            <a:ext cx="2304256" cy="376114"/>
          </a:xfrm>
          <a:prstGeom prst="rect">
            <a:avLst/>
          </a:prstGeom>
          <a:solidFill>
            <a:srgbClr val="FFFF00"/>
          </a:solidFill>
          <a:ln w="9525">
            <a:solidFill>
              <a:schemeClr val="tx1"/>
            </a:solidFill>
            <a:miter lim="800000"/>
            <a:headEnd/>
            <a:tailEnd/>
          </a:ln>
        </p:spPr>
        <p:txBody>
          <a:bodyPr anchor="ctr"/>
          <a:lstStyle/>
          <a:p>
            <a:pPr algn="ctr">
              <a:lnSpc>
                <a:spcPct val="90000"/>
              </a:lnSpc>
            </a:pPr>
            <a:r>
              <a:rPr lang="ru-RU" sz="1200" dirty="0"/>
              <a:t>Стратегический комитет</a:t>
            </a:r>
          </a:p>
        </p:txBody>
      </p:sp>
      <p:sp>
        <p:nvSpPr>
          <p:cNvPr id="54" name="Text Box 162"/>
          <p:cNvSpPr txBox="1">
            <a:spLocks noChangeArrowheads="1"/>
          </p:cNvSpPr>
          <p:nvPr/>
        </p:nvSpPr>
        <p:spPr bwMode="auto">
          <a:xfrm>
            <a:off x="7464152" y="3429000"/>
            <a:ext cx="1944216" cy="425450"/>
          </a:xfrm>
          <a:prstGeom prst="rect">
            <a:avLst/>
          </a:prstGeom>
          <a:solidFill>
            <a:srgbClr val="FFFF00"/>
          </a:solidFill>
          <a:ln w="25400">
            <a:solidFill>
              <a:schemeClr val="tx1"/>
            </a:solidFill>
            <a:miter lim="800000"/>
            <a:headEnd/>
            <a:tailEnd/>
          </a:ln>
        </p:spPr>
        <p:txBody>
          <a:bodyPr anchor="ctr"/>
          <a:lstStyle/>
          <a:p>
            <a:pPr algn="ctr">
              <a:lnSpc>
                <a:spcPct val="90000"/>
              </a:lnSpc>
            </a:pPr>
            <a:r>
              <a:rPr lang="ru-RU" sz="1200" b="1" smtClean="0"/>
              <a:t>Процессный офис / центр компетенций</a:t>
            </a:r>
            <a:endParaRPr lang="ru-RU" sz="1200" b="1" dirty="0"/>
          </a:p>
        </p:txBody>
      </p:sp>
      <p:sp>
        <p:nvSpPr>
          <p:cNvPr id="57" name="Line 171"/>
          <p:cNvSpPr>
            <a:spLocks noChangeShapeType="1"/>
          </p:cNvSpPr>
          <p:nvPr/>
        </p:nvSpPr>
        <p:spPr bwMode="auto">
          <a:xfrm flipV="1">
            <a:off x="8616280" y="2349500"/>
            <a:ext cx="0" cy="1046163"/>
          </a:xfrm>
          <a:prstGeom prst="line">
            <a:avLst/>
          </a:prstGeom>
          <a:noFill/>
          <a:ln w="19050">
            <a:solidFill>
              <a:schemeClr val="tx1"/>
            </a:solidFill>
            <a:round/>
            <a:headEnd/>
            <a:tailEnd type="triangle" w="med" len="lg"/>
          </a:ln>
        </p:spPr>
        <p:txBody>
          <a:bodyPr anchor="ctr"/>
          <a:lstStyle/>
          <a:p>
            <a:endParaRPr lang="ru-RU"/>
          </a:p>
        </p:txBody>
      </p:sp>
      <p:sp>
        <p:nvSpPr>
          <p:cNvPr id="61" name="Text Box 162"/>
          <p:cNvSpPr txBox="1">
            <a:spLocks noChangeArrowheads="1"/>
          </p:cNvSpPr>
          <p:nvPr/>
        </p:nvSpPr>
        <p:spPr bwMode="auto">
          <a:xfrm>
            <a:off x="9912424" y="2780928"/>
            <a:ext cx="1326327" cy="423863"/>
          </a:xfrm>
          <a:prstGeom prst="rect">
            <a:avLst/>
          </a:prstGeom>
          <a:solidFill>
            <a:srgbClr val="FAFEB4"/>
          </a:solidFill>
          <a:ln w="9525">
            <a:solidFill>
              <a:schemeClr val="tx1"/>
            </a:solidFill>
            <a:prstDash val="lgDash"/>
            <a:miter lim="800000"/>
            <a:headEnd/>
            <a:tailEnd/>
          </a:ln>
        </p:spPr>
        <p:txBody>
          <a:bodyPr anchor="ctr"/>
          <a:lstStyle/>
          <a:p>
            <a:pPr algn="ctr">
              <a:lnSpc>
                <a:spcPct val="90000"/>
              </a:lnSpc>
            </a:pPr>
            <a:r>
              <a:rPr lang="ru-RU" sz="1200" smtClean="0"/>
              <a:t>Подразделение СМК</a:t>
            </a:r>
            <a:endParaRPr lang="ru-RU" sz="120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n-lt"/>
                <a:ea typeface="Calibri"/>
                <a:cs typeface="Calibri"/>
                <a:sym typeface="Calibri"/>
              </a:rPr>
              <a:t>Проектная </a:t>
            </a:r>
            <a:r>
              <a:rPr kumimoji="0" lang="en-US" sz="28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n-lt"/>
                <a:ea typeface="Calibri"/>
                <a:cs typeface="Calibri"/>
                <a:sym typeface="Calibri"/>
              </a:rPr>
              <a:t>vs</a:t>
            </a:r>
            <a:r>
              <a:rPr kumimoji="0" lang="en-US" sz="28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n-lt"/>
                <a:ea typeface="Calibri"/>
                <a:cs typeface="Calibri"/>
                <a:sym typeface="Calibri"/>
              </a:rPr>
              <a:t> </a:t>
            </a:r>
            <a:r>
              <a:rPr kumimoji="0" lang="ru-RU" sz="2800" b="0" i="0" u="none" strike="noStrike" kern="0" cap="none" spc="0" normalizeH="0" baseline="0" noProof="0" dirty="0" err="1" smtClean="0">
                <a:ln>
                  <a:noFill/>
                </a:ln>
                <a:solidFill>
                  <a:schemeClr val="tx1"/>
                </a:solidFill>
                <a:effectLst>
                  <a:outerShdw blurRad="38100" dist="38100" dir="2700000" algn="tl">
                    <a:srgbClr val="FFFFFF"/>
                  </a:outerShdw>
                </a:effectLst>
                <a:uLnTx/>
                <a:uFillTx/>
                <a:latin typeface="+mn-lt"/>
                <a:ea typeface="Calibri"/>
                <a:cs typeface="Calibri"/>
                <a:sym typeface="Calibri"/>
              </a:rPr>
              <a:t>НЕпроектная</a:t>
            </a:r>
            <a:r>
              <a:rPr kumimoji="0" lang="ru-RU" sz="28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n-lt"/>
                <a:ea typeface="Calibri"/>
                <a:cs typeface="Calibri"/>
                <a:sym typeface="Calibri"/>
              </a:rPr>
              <a:t> компания</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grpSp>
        <p:nvGrpSpPr>
          <p:cNvPr id="2" name="Группа 41"/>
          <p:cNvGrpSpPr/>
          <p:nvPr/>
        </p:nvGrpSpPr>
        <p:grpSpPr>
          <a:xfrm>
            <a:off x="6816080" y="1805872"/>
            <a:ext cx="5114726" cy="4719472"/>
            <a:chOff x="6312024" y="1124744"/>
            <a:chExt cx="5618782" cy="5184576"/>
          </a:xfrm>
        </p:grpSpPr>
        <p:sp>
          <p:nvSpPr>
            <p:cNvPr id="6" name="Text Box 162"/>
            <p:cNvSpPr txBox="1">
              <a:spLocks noChangeArrowheads="1"/>
            </p:cNvSpPr>
            <p:nvPr/>
          </p:nvSpPr>
          <p:spPr bwMode="auto">
            <a:xfrm>
              <a:off x="8611200" y="1928802"/>
              <a:ext cx="107982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dirty="0" smtClean="0"/>
                <a:t>Миссия и видение</a:t>
              </a:r>
              <a:endParaRPr lang="ru-RU" sz="1200" b="1" dirty="0"/>
            </a:p>
          </p:txBody>
        </p:sp>
        <p:sp>
          <p:nvSpPr>
            <p:cNvPr id="7" name="Text Box 162"/>
            <p:cNvSpPr txBox="1">
              <a:spLocks noChangeArrowheads="1"/>
            </p:cNvSpPr>
            <p:nvPr/>
          </p:nvSpPr>
          <p:spPr bwMode="auto">
            <a:xfrm>
              <a:off x="8611200" y="2786058"/>
              <a:ext cx="107982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dirty="0" smtClean="0"/>
                <a:t>Стратегия</a:t>
              </a:r>
              <a:endParaRPr lang="ru-RU" sz="1200" b="1" dirty="0"/>
            </a:p>
          </p:txBody>
        </p:sp>
        <p:sp>
          <p:nvSpPr>
            <p:cNvPr id="8" name="Text Box 162"/>
            <p:cNvSpPr txBox="1">
              <a:spLocks noChangeArrowheads="1"/>
            </p:cNvSpPr>
            <p:nvPr/>
          </p:nvSpPr>
          <p:spPr bwMode="auto">
            <a:xfrm>
              <a:off x="7603088" y="3717032"/>
              <a:ext cx="143986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smtClean="0"/>
                <a:t>Управление портфелями</a:t>
              </a:r>
              <a:endParaRPr lang="ru-RU" sz="1200" b="1"/>
            </a:p>
          </p:txBody>
        </p:sp>
        <p:sp>
          <p:nvSpPr>
            <p:cNvPr id="9" name="Text Box 162"/>
            <p:cNvSpPr txBox="1">
              <a:spLocks noChangeArrowheads="1"/>
            </p:cNvSpPr>
            <p:nvPr/>
          </p:nvSpPr>
          <p:spPr bwMode="auto">
            <a:xfrm>
              <a:off x="7603088" y="4208902"/>
              <a:ext cx="143986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dirty="0" smtClean="0"/>
                <a:t>Управление программами</a:t>
              </a:r>
              <a:endParaRPr lang="ru-RU" sz="1200" b="1" dirty="0"/>
            </a:p>
          </p:txBody>
        </p:sp>
        <p:sp>
          <p:nvSpPr>
            <p:cNvPr id="10" name="Text Box 162"/>
            <p:cNvSpPr txBox="1">
              <a:spLocks noChangeArrowheads="1"/>
            </p:cNvSpPr>
            <p:nvPr/>
          </p:nvSpPr>
          <p:spPr bwMode="auto">
            <a:xfrm>
              <a:off x="7603088" y="4869160"/>
              <a:ext cx="143986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dirty="0" smtClean="0"/>
                <a:t>Управление проектами  (продуктами)</a:t>
              </a:r>
              <a:endParaRPr lang="ru-RU" sz="1200" b="1" dirty="0"/>
            </a:p>
          </p:txBody>
        </p:sp>
        <p:sp>
          <p:nvSpPr>
            <p:cNvPr id="11" name="Text Box 162"/>
            <p:cNvSpPr txBox="1">
              <a:spLocks noChangeArrowheads="1"/>
            </p:cNvSpPr>
            <p:nvPr/>
          </p:nvSpPr>
          <p:spPr bwMode="auto">
            <a:xfrm>
              <a:off x="9331280" y="6062816"/>
              <a:ext cx="2304256" cy="216024"/>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100" smtClean="0"/>
                <a:t>Регулярные процессы</a:t>
              </a:r>
              <a:endParaRPr lang="ru-RU" sz="1100"/>
            </a:p>
          </p:txBody>
        </p:sp>
        <p:sp>
          <p:nvSpPr>
            <p:cNvPr id="12" name="Text Box 162"/>
            <p:cNvSpPr txBox="1">
              <a:spLocks noChangeArrowheads="1"/>
            </p:cNvSpPr>
            <p:nvPr/>
          </p:nvSpPr>
          <p:spPr bwMode="auto">
            <a:xfrm>
              <a:off x="9115256" y="3693150"/>
              <a:ext cx="1440160" cy="425450"/>
            </a:xfrm>
            <a:prstGeom prst="rect">
              <a:avLst/>
            </a:prstGeom>
            <a:noFill/>
            <a:ln w="9525">
              <a:noFill/>
              <a:miter lim="800000"/>
              <a:headEnd/>
              <a:tailEnd/>
            </a:ln>
          </p:spPr>
          <p:txBody>
            <a:bodyPr anchor="ctr"/>
            <a:lstStyle/>
            <a:p>
              <a:pPr algn="ctr">
                <a:lnSpc>
                  <a:spcPct val="90000"/>
                </a:lnSpc>
              </a:pPr>
              <a:r>
                <a:rPr lang="ru-RU" sz="1200" b="1" smtClean="0"/>
                <a:t>Операционное управление (прочее)</a:t>
              </a:r>
              <a:endParaRPr lang="ru-RU" sz="1200" b="1"/>
            </a:p>
          </p:txBody>
        </p:sp>
        <p:cxnSp>
          <p:nvCxnSpPr>
            <p:cNvPr id="13" name="Прямая соединительная линия 12"/>
            <p:cNvCxnSpPr/>
            <p:nvPr/>
          </p:nvCxnSpPr>
          <p:spPr>
            <a:xfrm flipH="1">
              <a:off x="6314564" y="1124744"/>
              <a:ext cx="2808312" cy="5184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Box 162"/>
            <p:cNvSpPr txBox="1">
              <a:spLocks noChangeArrowheads="1"/>
            </p:cNvSpPr>
            <p:nvPr/>
          </p:nvSpPr>
          <p:spPr bwMode="auto">
            <a:xfrm>
              <a:off x="6796142" y="5518276"/>
              <a:ext cx="4687758"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smtClean="0"/>
                <a:t>Выполнение проектных работ</a:t>
              </a:r>
              <a:endParaRPr lang="ru-RU" sz="1200" b="1"/>
            </a:p>
          </p:txBody>
        </p:sp>
        <p:cxnSp>
          <p:nvCxnSpPr>
            <p:cNvPr id="15" name="Прямая соединительная линия 14"/>
            <p:cNvCxnSpPr/>
            <p:nvPr/>
          </p:nvCxnSpPr>
          <p:spPr>
            <a:xfrm>
              <a:off x="9122494" y="1124744"/>
              <a:ext cx="2808312" cy="5184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9124781" y="3507103"/>
              <a:ext cx="0" cy="1061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6312024" y="6304240"/>
              <a:ext cx="56166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H="1">
              <a:off x="6768957" y="5463512"/>
              <a:ext cx="47090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H="1">
              <a:off x="7838160" y="3501008"/>
              <a:ext cx="2573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rot="10800000">
              <a:off x="8344038" y="2564773"/>
              <a:ext cx="1556246" cy="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9122494" y="6021288"/>
              <a:ext cx="2287" cy="288032"/>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9122494" y="6021288"/>
              <a:ext cx="2664296"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7" name="Text Box 162"/>
            <p:cNvSpPr txBox="1">
              <a:spLocks noChangeArrowheads="1"/>
            </p:cNvSpPr>
            <p:nvPr/>
          </p:nvSpPr>
          <p:spPr bwMode="auto">
            <a:xfrm>
              <a:off x="9115257" y="4806337"/>
              <a:ext cx="1943031" cy="553731"/>
            </a:xfrm>
            <a:prstGeom prst="rect">
              <a:avLst/>
            </a:prstGeom>
            <a:noFill/>
            <a:ln w="9525">
              <a:noFill/>
              <a:miter lim="800000"/>
              <a:headEnd/>
              <a:tailEnd/>
            </a:ln>
          </p:spPr>
          <p:txBody>
            <a:bodyPr anchor="ctr"/>
            <a:lstStyle/>
            <a:p>
              <a:pPr algn="ctr">
                <a:lnSpc>
                  <a:spcPct val="90000"/>
                </a:lnSpc>
              </a:pPr>
              <a:r>
                <a:rPr lang="ru-RU" sz="1200" b="1" dirty="0" smtClean="0"/>
                <a:t>Операционное управление (производственное)</a:t>
              </a:r>
              <a:endParaRPr lang="ru-RU" sz="1200" b="1" dirty="0"/>
            </a:p>
          </p:txBody>
        </p:sp>
      </p:grpSp>
      <p:sp>
        <p:nvSpPr>
          <p:cNvPr id="45" name="Text Box 162"/>
          <p:cNvSpPr txBox="1">
            <a:spLocks noChangeArrowheads="1"/>
          </p:cNvSpPr>
          <p:nvPr/>
        </p:nvSpPr>
        <p:spPr bwMode="auto">
          <a:xfrm>
            <a:off x="3362225" y="2537799"/>
            <a:ext cx="982952" cy="387283"/>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dirty="0" smtClean="0"/>
              <a:t>Миссия и видение</a:t>
            </a:r>
            <a:endParaRPr lang="ru-RU" sz="1200" b="1" dirty="0"/>
          </a:p>
        </p:txBody>
      </p:sp>
      <p:sp>
        <p:nvSpPr>
          <p:cNvPr id="46" name="Text Box 162"/>
          <p:cNvSpPr txBox="1">
            <a:spLocks noChangeArrowheads="1"/>
          </p:cNvSpPr>
          <p:nvPr/>
        </p:nvSpPr>
        <p:spPr bwMode="auto">
          <a:xfrm>
            <a:off x="3362225" y="3318151"/>
            <a:ext cx="982952" cy="387283"/>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dirty="0" smtClean="0"/>
              <a:t>Стратегия</a:t>
            </a:r>
            <a:endParaRPr lang="ru-RU" sz="1200" b="1" dirty="0"/>
          </a:p>
        </p:txBody>
      </p:sp>
      <p:sp>
        <p:nvSpPr>
          <p:cNvPr id="47" name="Text Box 162"/>
          <p:cNvSpPr txBox="1">
            <a:spLocks noChangeArrowheads="1"/>
          </p:cNvSpPr>
          <p:nvPr/>
        </p:nvSpPr>
        <p:spPr bwMode="auto">
          <a:xfrm>
            <a:off x="2444550" y="4165608"/>
            <a:ext cx="1310693" cy="387283"/>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smtClean="0"/>
              <a:t>Управление портфелями</a:t>
            </a:r>
            <a:endParaRPr lang="ru-RU" sz="1200" b="1"/>
          </a:p>
        </p:txBody>
      </p:sp>
      <p:sp>
        <p:nvSpPr>
          <p:cNvPr id="48" name="Text Box 162"/>
          <p:cNvSpPr txBox="1">
            <a:spLocks noChangeArrowheads="1"/>
          </p:cNvSpPr>
          <p:nvPr/>
        </p:nvSpPr>
        <p:spPr bwMode="auto">
          <a:xfrm>
            <a:off x="2444550" y="4613353"/>
            <a:ext cx="1310693" cy="387283"/>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dirty="0" smtClean="0"/>
              <a:t>Управление программами</a:t>
            </a:r>
            <a:endParaRPr lang="ru-RU" sz="1200" b="1" dirty="0"/>
          </a:p>
        </p:txBody>
      </p:sp>
      <p:sp>
        <p:nvSpPr>
          <p:cNvPr id="49" name="Text Box 162"/>
          <p:cNvSpPr txBox="1">
            <a:spLocks noChangeArrowheads="1"/>
          </p:cNvSpPr>
          <p:nvPr/>
        </p:nvSpPr>
        <p:spPr bwMode="auto">
          <a:xfrm>
            <a:off x="2444550" y="5214380"/>
            <a:ext cx="1310693" cy="387283"/>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smtClean="0"/>
              <a:t>Управление проектами</a:t>
            </a:r>
            <a:endParaRPr lang="ru-RU" sz="1200" b="1"/>
          </a:p>
        </p:txBody>
      </p:sp>
      <p:sp>
        <p:nvSpPr>
          <p:cNvPr id="51" name="Text Box 162"/>
          <p:cNvSpPr txBox="1">
            <a:spLocks noChangeArrowheads="1"/>
          </p:cNvSpPr>
          <p:nvPr/>
        </p:nvSpPr>
        <p:spPr bwMode="auto">
          <a:xfrm>
            <a:off x="3821063" y="4143868"/>
            <a:ext cx="1310965" cy="387283"/>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smtClean="0"/>
              <a:t>Операционное управление</a:t>
            </a:r>
            <a:endParaRPr lang="ru-RU" sz="1200" b="1"/>
          </a:p>
        </p:txBody>
      </p:sp>
      <p:cxnSp>
        <p:nvCxnSpPr>
          <p:cNvPr id="52" name="Прямая соединительная линия 51"/>
          <p:cNvCxnSpPr/>
          <p:nvPr/>
        </p:nvCxnSpPr>
        <p:spPr>
          <a:xfrm flipH="1">
            <a:off x="1271618" y="1805872"/>
            <a:ext cx="2556381" cy="4719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 Box 162"/>
          <p:cNvSpPr txBox="1">
            <a:spLocks noChangeArrowheads="1"/>
          </p:cNvSpPr>
          <p:nvPr/>
        </p:nvSpPr>
        <p:spPr bwMode="auto">
          <a:xfrm>
            <a:off x="1709995" y="5861191"/>
            <a:ext cx="1935576" cy="592145"/>
          </a:xfrm>
          <a:prstGeom prst="rect">
            <a:avLst/>
          </a:prstGeom>
          <a:noFill/>
          <a:ln w="9525">
            <a:noFill/>
            <a:miter lim="800000"/>
            <a:headEnd/>
            <a:tailEnd/>
          </a:ln>
        </p:spPr>
        <p:txBody>
          <a:bodyPr anchor="ctr"/>
          <a:lstStyle/>
          <a:p>
            <a:pPr algn="ctr">
              <a:lnSpc>
                <a:spcPct val="90000"/>
              </a:lnSpc>
            </a:pPr>
            <a:r>
              <a:rPr lang="ru-RU" sz="1200" b="1" smtClean="0"/>
              <a:t>Выполнение проектных работ («переходные» процессы)</a:t>
            </a:r>
            <a:endParaRPr lang="ru-RU" sz="1200" b="1"/>
          </a:p>
        </p:txBody>
      </p:sp>
      <p:cxnSp>
        <p:nvCxnSpPr>
          <p:cNvPr id="54" name="Прямая соединительная линия 53"/>
          <p:cNvCxnSpPr/>
          <p:nvPr/>
        </p:nvCxnSpPr>
        <p:spPr>
          <a:xfrm>
            <a:off x="3827651" y="1805872"/>
            <a:ext cx="2556381" cy="4719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3829733" y="3974512"/>
            <a:ext cx="0" cy="1769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a:off x="1269306" y="6520720"/>
            <a:ext cx="5112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flipH="1">
            <a:off x="1685248" y="5755413"/>
            <a:ext cx="42866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flipH="1">
            <a:off x="2658534" y="3968963"/>
            <a:ext cx="23423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rot="10800000">
            <a:off x="3119030" y="3116717"/>
            <a:ext cx="1416637" cy="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3829733" y="5733256"/>
            <a:ext cx="0" cy="792088"/>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2" name="Text Box 162"/>
          <p:cNvSpPr txBox="1">
            <a:spLocks noChangeArrowheads="1"/>
          </p:cNvSpPr>
          <p:nvPr/>
        </p:nvSpPr>
        <p:spPr bwMode="auto">
          <a:xfrm>
            <a:off x="4077618" y="5861191"/>
            <a:ext cx="1935576" cy="592145"/>
          </a:xfrm>
          <a:prstGeom prst="rect">
            <a:avLst/>
          </a:prstGeom>
          <a:noFill/>
          <a:ln w="9525">
            <a:noFill/>
            <a:miter lim="800000"/>
            <a:headEnd/>
            <a:tailEnd/>
          </a:ln>
        </p:spPr>
        <p:txBody>
          <a:bodyPr anchor="ctr"/>
          <a:lstStyle/>
          <a:p>
            <a:pPr algn="ctr">
              <a:lnSpc>
                <a:spcPct val="90000"/>
              </a:lnSpc>
            </a:pPr>
            <a:r>
              <a:rPr lang="ru-RU" sz="1200" b="1" smtClean="0"/>
              <a:t>Операционная деятельность (регулярные процессы)</a:t>
            </a:r>
            <a:endParaRPr lang="ru-RU" sz="1200" b="1"/>
          </a:p>
        </p:txBody>
      </p:sp>
      <p:sp>
        <p:nvSpPr>
          <p:cNvPr id="64" name="Text Box 8"/>
          <p:cNvSpPr txBox="1">
            <a:spLocks noChangeArrowheads="1"/>
          </p:cNvSpPr>
          <p:nvPr/>
        </p:nvSpPr>
        <p:spPr bwMode="auto">
          <a:xfrm>
            <a:off x="6778842" y="834078"/>
            <a:ext cx="5221814" cy="954107"/>
          </a:xfrm>
          <a:prstGeom prst="rect">
            <a:avLst/>
          </a:prstGeom>
          <a:noFill/>
          <a:ln w="9525">
            <a:noFill/>
            <a:miter lim="800000"/>
            <a:headEnd/>
            <a:tailEnd/>
          </a:ln>
          <a:effectLst/>
        </p:spPr>
        <p:txBody>
          <a:bodyPr wrap="square">
            <a:spAutoFit/>
          </a:bodyPr>
          <a:lstStyle/>
          <a:p>
            <a:pPr algn="ctr"/>
            <a:r>
              <a:rPr lang="ru-RU" b="1" dirty="0" smtClean="0"/>
              <a:t>«Проектная»</a:t>
            </a:r>
            <a:r>
              <a:rPr lang="en-US" b="1" dirty="0" smtClean="0"/>
              <a:t> </a:t>
            </a:r>
            <a:r>
              <a:rPr lang="ru-RU" b="1" dirty="0" smtClean="0"/>
              <a:t>компания </a:t>
            </a:r>
            <a:r>
              <a:rPr lang="ru-RU" dirty="0" smtClean="0"/>
              <a:t>– создание ценности в рамках </a:t>
            </a:r>
            <a:r>
              <a:rPr lang="ru-RU" b="1" dirty="0" smtClean="0"/>
              <a:t>проектов</a:t>
            </a:r>
            <a:r>
              <a:rPr lang="ru-RU" dirty="0" smtClean="0"/>
              <a:t> (</a:t>
            </a:r>
            <a:r>
              <a:rPr lang="ru-RU" smtClean="0"/>
              <a:t>ИГИ, проектирование, </a:t>
            </a:r>
            <a:r>
              <a:rPr lang="ru-RU" dirty="0" smtClean="0"/>
              <a:t>строительство, создание крупных установок) или </a:t>
            </a:r>
            <a:r>
              <a:rPr lang="ru-RU" b="1" smtClean="0"/>
              <a:t>продуктов</a:t>
            </a:r>
            <a:r>
              <a:rPr lang="ru-RU" smtClean="0"/>
              <a:t> (</a:t>
            </a:r>
            <a:r>
              <a:rPr lang="ru-RU" dirty="0" smtClean="0"/>
              <a:t>разработка и развитие ПО, платформ / экосистем)</a:t>
            </a:r>
            <a:endParaRPr lang="ru-RU" dirty="0"/>
          </a:p>
        </p:txBody>
      </p:sp>
      <p:sp>
        <p:nvSpPr>
          <p:cNvPr id="65" name="Text Box 8"/>
          <p:cNvSpPr txBox="1">
            <a:spLocks noChangeArrowheads="1"/>
          </p:cNvSpPr>
          <p:nvPr/>
        </p:nvSpPr>
        <p:spPr bwMode="auto">
          <a:xfrm>
            <a:off x="1341314" y="834078"/>
            <a:ext cx="4968552" cy="954107"/>
          </a:xfrm>
          <a:prstGeom prst="rect">
            <a:avLst/>
          </a:prstGeom>
          <a:noFill/>
          <a:ln w="9525">
            <a:noFill/>
            <a:miter lim="800000"/>
            <a:headEnd/>
            <a:tailEnd/>
          </a:ln>
          <a:effectLst/>
        </p:spPr>
        <p:txBody>
          <a:bodyPr wrap="square">
            <a:spAutoFit/>
          </a:bodyPr>
          <a:lstStyle/>
          <a:p>
            <a:pPr algn="ctr"/>
            <a:r>
              <a:rPr lang="ru-RU" b="1" dirty="0" smtClean="0"/>
              <a:t>«Непроектная»</a:t>
            </a:r>
            <a:r>
              <a:rPr lang="en-US" b="1" dirty="0" smtClean="0"/>
              <a:t> </a:t>
            </a:r>
            <a:r>
              <a:rPr lang="ru-RU" b="1" dirty="0" smtClean="0"/>
              <a:t>компания </a:t>
            </a:r>
            <a:r>
              <a:rPr lang="ru-RU" dirty="0" smtClean="0"/>
              <a:t>– создание ценности в рамках стационарных процессов (массовое / серийное производство, </a:t>
            </a:r>
            <a:r>
              <a:rPr lang="ru-RU" smtClean="0"/>
              <a:t>оказание услуг, торговля)</a:t>
            </a:r>
          </a:p>
          <a:p>
            <a:pPr algn="ctr"/>
            <a:r>
              <a:rPr lang="ru-RU" smtClean="0"/>
              <a:t>Проекты – инструмент изменений.</a:t>
            </a:r>
            <a:endParaRPr lang="ru-RU" dirty="0"/>
          </a:p>
        </p:txBody>
      </p:sp>
      <p:sp>
        <p:nvSpPr>
          <p:cNvPr id="69" name="Овал 68"/>
          <p:cNvSpPr/>
          <p:nvPr/>
        </p:nvSpPr>
        <p:spPr>
          <a:xfrm>
            <a:off x="6990576" y="5019686"/>
            <a:ext cx="4752528" cy="1193878"/>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4" name="Picture 2"/>
          <p:cNvPicPr>
            <a:picLocks noChangeAspect="1" noChangeArrowheads="1"/>
          </p:cNvPicPr>
          <p:nvPr/>
        </p:nvPicPr>
        <p:blipFill>
          <a:blip r:embed="rId5"/>
          <a:srcRect/>
          <a:stretch>
            <a:fillRect/>
          </a:stretch>
        </p:blipFill>
        <p:spPr bwMode="auto">
          <a:xfrm>
            <a:off x="5661273" y="2492896"/>
            <a:ext cx="1226815" cy="1638000"/>
          </a:xfrm>
          <a:prstGeom prst="rect">
            <a:avLst/>
          </a:prstGeom>
          <a:noFill/>
          <a:ln w="9525">
            <a:noFill/>
            <a:miter lim="800000"/>
            <a:headEnd/>
            <a:tailEnd/>
          </a:ln>
        </p:spPr>
      </p:pic>
      <p:sp>
        <p:nvSpPr>
          <p:cNvPr id="50" name="Text Box 162"/>
          <p:cNvSpPr txBox="1">
            <a:spLocks noChangeArrowheads="1"/>
          </p:cNvSpPr>
          <p:nvPr/>
        </p:nvSpPr>
        <p:spPr bwMode="auto">
          <a:xfrm>
            <a:off x="6960096" y="2825830"/>
            <a:ext cx="576064" cy="891201"/>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7200" b="1" smtClean="0"/>
              <a:t>!</a:t>
            </a:r>
            <a:endParaRPr lang="ru-RU" sz="7200" b="1" dirty="0"/>
          </a:p>
        </p:txBody>
      </p:sp>
      <p:sp>
        <p:nvSpPr>
          <p:cNvPr id="61" name="Стрелка вправо 60"/>
          <p:cNvSpPr/>
          <p:nvPr/>
        </p:nvSpPr>
        <p:spPr>
          <a:xfrm>
            <a:off x="5951984" y="4149080"/>
            <a:ext cx="1296144" cy="36004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Autofit/>
          </a:bodyPr>
          <a:lstStyle/>
          <a:p>
            <a:pPr lvl="0">
              <a:lnSpc>
                <a:spcPct val="90000"/>
              </a:lnSpc>
              <a:buClr>
                <a:schemeClr val="dk1"/>
              </a:buClr>
              <a:buSzPts val="6000"/>
              <a:defRPr/>
            </a:pPr>
            <a:r>
              <a:rPr lang="ru-RU" sz="2600" smtClean="0">
                <a:solidFill>
                  <a:schemeClr val="tx1"/>
                </a:solidFill>
                <a:effectLst>
                  <a:outerShdw blurRad="38100" dist="38100" dir="2700000" algn="tl">
                    <a:srgbClr val="FFFFFF"/>
                  </a:outerShdw>
                </a:effectLst>
                <a:latin typeface="+mn-lt"/>
                <a:ea typeface="Calibri"/>
                <a:cs typeface="Calibri"/>
                <a:sym typeface="Calibri"/>
              </a:rPr>
              <a:t>«Стереотипные» проекты / процессы «с новизной»</a:t>
            </a:r>
            <a:endParaRPr lang="ru-RU" sz="2600" dirty="0">
              <a:solidFill>
                <a:schemeClr val="tx1"/>
              </a:solidFill>
              <a:effectLst>
                <a:outerShdw blurRad="38100" dist="38100" dir="2700000" algn="tl">
                  <a:srgbClr val="FFFFFF"/>
                </a:outerShdw>
              </a:effectLst>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Прямоугольник 5"/>
          <p:cNvSpPr/>
          <p:nvPr/>
        </p:nvSpPr>
        <p:spPr>
          <a:xfrm>
            <a:off x="8164134" y="3267314"/>
            <a:ext cx="2287782" cy="1571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dirty="0" smtClean="0">
              <a:solidFill>
                <a:schemeClr val="tx1"/>
              </a:solidFill>
            </a:endParaRPr>
          </a:p>
          <a:p>
            <a:pPr algn="ctr"/>
            <a:endParaRPr lang="ru-RU" dirty="0" smtClean="0">
              <a:solidFill>
                <a:schemeClr val="tx1"/>
              </a:solidFill>
            </a:endParaRPr>
          </a:p>
          <a:p>
            <a:pPr algn="ctr"/>
            <a:endParaRPr lang="ru-RU" dirty="0" smtClean="0">
              <a:solidFill>
                <a:schemeClr val="tx1"/>
              </a:solidFill>
            </a:endParaRPr>
          </a:p>
          <a:p>
            <a:pPr algn="ctr"/>
            <a:endParaRPr lang="ru-RU" dirty="0" smtClean="0">
              <a:solidFill>
                <a:schemeClr val="tx1"/>
              </a:solidFill>
            </a:endParaRPr>
          </a:p>
          <a:p>
            <a:pPr algn="ctr"/>
            <a:endParaRPr lang="ru-RU" dirty="0" smtClean="0">
              <a:solidFill>
                <a:schemeClr val="tx1"/>
              </a:solidFill>
            </a:endParaRPr>
          </a:p>
          <a:p>
            <a:pPr algn="ctr"/>
            <a:r>
              <a:rPr lang="ru-RU" b="1" dirty="0" smtClean="0">
                <a:solidFill>
                  <a:schemeClr val="tx1"/>
                </a:solidFill>
              </a:rPr>
              <a:t>Процессы</a:t>
            </a:r>
            <a:endParaRPr lang="ru-RU" b="1" dirty="0">
              <a:solidFill>
                <a:schemeClr val="tx1"/>
              </a:solidFill>
            </a:endParaRPr>
          </a:p>
        </p:txBody>
      </p:sp>
      <p:sp>
        <p:nvSpPr>
          <p:cNvPr id="7" name="Прямоугольник 6"/>
          <p:cNvSpPr/>
          <p:nvPr/>
        </p:nvSpPr>
        <p:spPr>
          <a:xfrm>
            <a:off x="6878250" y="1124174"/>
            <a:ext cx="1285884" cy="37147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b="1" dirty="0" smtClean="0">
              <a:solidFill>
                <a:schemeClr val="tx1"/>
              </a:solidFill>
            </a:endParaRPr>
          </a:p>
          <a:p>
            <a:pPr algn="ctr"/>
            <a:r>
              <a:rPr lang="ru-RU" b="1" dirty="0" smtClean="0">
                <a:solidFill>
                  <a:schemeClr val="tx1"/>
                </a:solidFill>
              </a:rPr>
              <a:t>Задачи</a:t>
            </a:r>
            <a:endParaRPr lang="ru-RU" b="1" dirty="0">
              <a:solidFill>
                <a:schemeClr val="tx1"/>
              </a:solidFill>
            </a:endParaRPr>
          </a:p>
        </p:txBody>
      </p:sp>
      <p:sp>
        <p:nvSpPr>
          <p:cNvPr id="8" name="Прямоугольник 7"/>
          <p:cNvSpPr/>
          <p:nvPr/>
        </p:nvSpPr>
        <p:spPr>
          <a:xfrm>
            <a:off x="8164134" y="1124174"/>
            <a:ext cx="2287782" cy="24026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b="1" dirty="0" smtClean="0">
              <a:solidFill>
                <a:srgbClr val="0070C0"/>
              </a:solidFill>
            </a:endParaRPr>
          </a:p>
          <a:p>
            <a:pPr algn="ctr"/>
            <a:r>
              <a:rPr lang="ru-RU" b="1" smtClean="0">
                <a:solidFill>
                  <a:schemeClr val="tx1"/>
                </a:solidFill>
              </a:rPr>
              <a:t>Проекты  / Продукты</a:t>
            </a:r>
            <a:endParaRPr lang="ru-RU" b="1" dirty="0" smtClean="0">
              <a:solidFill>
                <a:schemeClr val="tx1"/>
              </a:solidFill>
            </a:endParaRPr>
          </a:p>
          <a:p>
            <a:pPr algn="ctr"/>
            <a:endParaRPr lang="ru-RU" b="1" dirty="0" smtClean="0">
              <a:solidFill>
                <a:srgbClr val="0070C0"/>
              </a:solidFill>
            </a:endParaRPr>
          </a:p>
          <a:p>
            <a:pPr algn="ctr"/>
            <a:endParaRPr lang="ru-RU" b="1" dirty="0" smtClean="0">
              <a:solidFill>
                <a:srgbClr val="0070C0"/>
              </a:solidFill>
            </a:endParaRPr>
          </a:p>
          <a:p>
            <a:pPr algn="ctr"/>
            <a:endParaRPr lang="ru-RU" sz="800" b="1" dirty="0" smtClean="0">
              <a:solidFill>
                <a:srgbClr val="0070C0"/>
              </a:solidFill>
            </a:endParaRPr>
          </a:p>
          <a:p>
            <a:pPr algn="ctr"/>
            <a:endParaRPr lang="ru-RU" b="1" dirty="0" smtClean="0">
              <a:solidFill>
                <a:srgbClr val="0070C0"/>
              </a:solidFill>
            </a:endParaRPr>
          </a:p>
          <a:p>
            <a:pPr algn="ctr"/>
            <a:endParaRPr lang="ru-RU" sz="2700" b="1" dirty="0" smtClean="0">
              <a:solidFill>
                <a:srgbClr val="0070C0"/>
              </a:solidFill>
            </a:endParaRPr>
          </a:p>
          <a:p>
            <a:pPr algn="ctr"/>
            <a:endParaRPr lang="ru-RU" b="1" dirty="0" smtClean="0">
              <a:solidFill>
                <a:srgbClr val="0070C0"/>
              </a:solidFill>
            </a:endParaRPr>
          </a:p>
          <a:p>
            <a:pPr algn="ctr"/>
            <a:endParaRPr lang="ru-RU" sz="300" b="1" dirty="0" smtClean="0">
              <a:solidFill>
                <a:srgbClr val="0070C0"/>
              </a:solidFill>
            </a:endParaRPr>
          </a:p>
          <a:p>
            <a:pPr algn="ctr"/>
            <a:r>
              <a:rPr lang="ru-RU" sz="1200" b="1" dirty="0" smtClean="0">
                <a:solidFill>
                  <a:srgbClr val="0070C0"/>
                </a:solidFill>
              </a:rPr>
              <a:t>«Стереотипные» проекты / процессы «с новизной»</a:t>
            </a:r>
            <a:r>
              <a:rPr lang="en-US" sz="1200" b="1" dirty="0" smtClean="0">
                <a:solidFill>
                  <a:srgbClr val="0070C0"/>
                </a:solidFill>
              </a:rPr>
              <a:t> </a:t>
            </a:r>
            <a:endParaRPr lang="ru-RU" sz="1100" dirty="0" smtClean="0">
              <a:solidFill>
                <a:srgbClr val="0070C0"/>
              </a:solidFill>
            </a:endParaRPr>
          </a:p>
        </p:txBody>
      </p:sp>
      <p:sp>
        <p:nvSpPr>
          <p:cNvPr id="9" name="TextBox 8"/>
          <p:cNvSpPr txBox="1"/>
          <p:nvPr/>
        </p:nvSpPr>
        <p:spPr>
          <a:xfrm>
            <a:off x="6949688" y="4884168"/>
            <a:ext cx="3357586" cy="285752"/>
          </a:xfrm>
          <a:prstGeom prst="rect">
            <a:avLst/>
          </a:prstGeom>
          <a:noFill/>
        </p:spPr>
        <p:txBody>
          <a:bodyPr wrap="square" rtlCol="0" anchor="ctr">
            <a:noAutofit/>
          </a:bodyPr>
          <a:lstStyle/>
          <a:p>
            <a:pPr algn="ctr"/>
            <a:r>
              <a:rPr lang="ru-RU" sz="1600" b="1" dirty="0" smtClean="0">
                <a:solidFill>
                  <a:schemeClr val="tx1"/>
                </a:solidFill>
                <a:latin typeface="+mj-lt"/>
                <a:ea typeface="+mj-ea"/>
                <a:cs typeface="+mj-cs"/>
              </a:rPr>
              <a:t>Сложность / масштаб</a:t>
            </a:r>
            <a:endParaRPr lang="ru-RU" sz="1600" b="1" dirty="0" smtClean="0">
              <a:solidFill>
                <a:schemeClr val="tx1"/>
              </a:solidFill>
            </a:endParaRPr>
          </a:p>
        </p:txBody>
      </p:sp>
      <p:sp>
        <p:nvSpPr>
          <p:cNvPr id="10" name="TextBox 9"/>
          <p:cNvSpPr txBox="1"/>
          <p:nvPr/>
        </p:nvSpPr>
        <p:spPr>
          <a:xfrm rot="16200000">
            <a:off x="4913704" y="2695809"/>
            <a:ext cx="3429026" cy="428628"/>
          </a:xfrm>
          <a:prstGeom prst="rect">
            <a:avLst/>
          </a:prstGeom>
          <a:noFill/>
        </p:spPr>
        <p:txBody>
          <a:bodyPr wrap="square" rtlCol="0" anchor="ctr">
            <a:noAutofit/>
          </a:bodyPr>
          <a:lstStyle/>
          <a:p>
            <a:pPr algn="ctr"/>
            <a:r>
              <a:rPr lang="ru-RU" sz="1600" b="1" dirty="0" smtClean="0">
                <a:solidFill>
                  <a:schemeClr val="tx1"/>
                </a:solidFill>
                <a:latin typeface="+mj-lt"/>
                <a:ea typeface="+mj-ea"/>
                <a:cs typeface="+mj-cs"/>
              </a:rPr>
              <a:t>Новизна / уникальность</a:t>
            </a:r>
            <a:endParaRPr lang="ru-RU" sz="1600" b="1" dirty="0" smtClean="0">
              <a:solidFill>
                <a:schemeClr val="tx1"/>
              </a:solidFill>
            </a:endParaRPr>
          </a:p>
        </p:txBody>
      </p:sp>
      <p:sp>
        <p:nvSpPr>
          <p:cNvPr id="11" name="TextBox 10"/>
          <p:cNvSpPr txBox="1"/>
          <p:nvPr/>
        </p:nvSpPr>
        <p:spPr>
          <a:xfrm>
            <a:off x="6415059" y="4884168"/>
            <a:ext cx="426316" cy="285752"/>
          </a:xfrm>
          <a:prstGeom prst="rect">
            <a:avLst/>
          </a:prstGeom>
          <a:noFill/>
        </p:spPr>
        <p:txBody>
          <a:bodyPr wrap="square" lIns="0" tIns="0" rIns="0" bIns="0" rtlCol="0" anchor="ctr">
            <a:noAutofit/>
          </a:bodyPr>
          <a:lstStyle/>
          <a:p>
            <a:pPr algn="ctr"/>
            <a:r>
              <a:rPr lang="ru-RU" sz="1800" b="1" dirty="0" smtClean="0">
                <a:solidFill>
                  <a:schemeClr val="tx1"/>
                </a:solidFill>
                <a:effectLst>
                  <a:outerShdw blurRad="38100" dist="38100" dir="2700000" algn="tl">
                    <a:srgbClr val="FFFFFF"/>
                  </a:outerShdw>
                </a:effectLst>
                <a:latin typeface="+mj-lt"/>
                <a:ea typeface="+mj-ea"/>
                <a:cs typeface="+mj-cs"/>
              </a:rPr>
              <a:t>0</a:t>
            </a:r>
          </a:p>
        </p:txBody>
      </p:sp>
      <p:sp>
        <p:nvSpPr>
          <p:cNvPr id="12" name="TextBox 11"/>
          <p:cNvSpPr txBox="1"/>
          <p:nvPr/>
        </p:nvSpPr>
        <p:spPr>
          <a:xfrm>
            <a:off x="6378762" y="1052736"/>
            <a:ext cx="498910" cy="285752"/>
          </a:xfrm>
          <a:prstGeom prst="rect">
            <a:avLst/>
          </a:prstGeom>
          <a:noFill/>
        </p:spPr>
        <p:txBody>
          <a:bodyPr wrap="square" lIns="0" tIns="0" rIns="0" bIns="0" rtlCol="0" anchor="ctr">
            <a:noAutofit/>
          </a:bodyPr>
          <a:lstStyle/>
          <a:p>
            <a:pPr algn="ctr"/>
            <a:r>
              <a:rPr lang="ru-RU" sz="1800" b="1" dirty="0" smtClean="0">
                <a:solidFill>
                  <a:schemeClr val="tx1"/>
                </a:solidFill>
                <a:effectLst>
                  <a:outerShdw blurRad="38100" dist="38100" dir="2700000" algn="tl">
                    <a:srgbClr val="FFFFFF"/>
                  </a:outerShdw>
                </a:effectLst>
                <a:latin typeface="+mj-lt"/>
                <a:ea typeface="+mj-ea"/>
                <a:cs typeface="+mj-cs"/>
              </a:rPr>
              <a:t>++</a:t>
            </a:r>
            <a:endParaRPr lang="ru-RU" sz="1800" b="1" dirty="0" smtClean="0">
              <a:solidFill>
                <a:schemeClr val="tx1"/>
              </a:solidFill>
            </a:endParaRPr>
          </a:p>
        </p:txBody>
      </p:sp>
      <p:cxnSp>
        <p:nvCxnSpPr>
          <p:cNvPr id="17" name="Прямая соединительная линия 16"/>
          <p:cNvCxnSpPr/>
          <p:nvPr/>
        </p:nvCxnSpPr>
        <p:spPr>
          <a:xfrm rot="10800000">
            <a:off x="8166448" y="2883904"/>
            <a:ext cx="228601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2984865" y="3267314"/>
            <a:ext cx="2287782" cy="1571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smtClean="0">
              <a:solidFill>
                <a:schemeClr val="tx1"/>
              </a:solidFill>
            </a:endParaRPr>
          </a:p>
          <a:p>
            <a:pPr algn="ctr"/>
            <a:endParaRPr lang="ru-RU" smtClean="0">
              <a:solidFill>
                <a:schemeClr val="tx1"/>
              </a:solidFill>
            </a:endParaRPr>
          </a:p>
          <a:p>
            <a:pPr algn="ctr"/>
            <a:endParaRPr lang="ru-RU" smtClean="0">
              <a:solidFill>
                <a:schemeClr val="tx1"/>
              </a:solidFill>
            </a:endParaRPr>
          </a:p>
          <a:p>
            <a:pPr algn="ctr"/>
            <a:endParaRPr lang="ru-RU" smtClean="0">
              <a:solidFill>
                <a:schemeClr val="tx1"/>
              </a:solidFill>
            </a:endParaRPr>
          </a:p>
          <a:p>
            <a:pPr algn="ctr"/>
            <a:r>
              <a:rPr lang="ru-RU" b="1" smtClean="0">
                <a:solidFill>
                  <a:schemeClr val="tx1"/>
                </a:solidFill>
              </a:rPr>
              <a:t>Процессы</a:t>
            </a:r>
            <a:endParaRPr lang="ru-RU" b="1" dirty="0">
              <a:solidFill>
                <a:schemeClr val="tx1"/>
              </a:solidFill>
            </a:endParaRPr>
          </a:p>
        </p:txBody>
      </p:sp>
      <p:sp>
        <p:nvSpPr>
          <p:cNvPr id="20" name="Прямоугольник 19"/>
          <p:cNvSpPr/>
          <p:nvPr/>
        </p:nvSpPr>
        <p:spPr>
          <a:xfrm>
            <a:off x="1698981" y="1124174"/>
            <a:ext cx="1285884" cy="37147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b="1" dirty="0" smtClean="0">
              <a:solidFill>
                <a:schemeClr val="tx1"/>
              </a:solidFill>
            </a:endParaRPr>
          </a:p>
          <a:p>
            <a:pPr algn="ctr"/>
            <a:r>
              <a:rPr lang="ru-RU" b="1" dirty="0" smtClean="0">
                <a:solidFill>
                  <a:schemeClr val="tx1"/>
                </a:solidFill>
              </a:rPr>
              <a:t>Задачи</a:t>
            </a:r>
            <a:endParaRPr lang="ru-RU" b="1" dirty="0">
              <a:solidFill>
                <a:schemeClr val="tx1"/>
              </a:solidFill>
            </a:endParaRPr>
          </a:p>
        </p:txBody>
      </p:sp>
      <p:sp>
        <p:nvSpPr>
          <p:cNvPr id="21" name="Прямоугольник 20"/>
          <p:cNvSpPr/>
          <p:nvPr/>
        </p:nvSpPr>
        <p:spPr>
          <a:xfrm>
            <a:off x="2984865" y="1124174"/>
            <a:ext cx="2287782" cy="21431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dirty="0" smtClean="0">
              <a:solidFill>
                <a:schemeClr val="tx1"/>
              </a:solidFill>
            </a:endParaRPr>
          </a:p>
          <a:p>
            <a:pPr algn="ctr"/>
            <a:r>
              <a:rPr lang="ru-RU" b="1" dirty="0" smtClean="0">
                <a:solidFill>
                  <a:schemeClr val="tx1"/>
                </a:solidFill>
              </a:rPr>
              <a:t>Проекты</a:t>
            </a:r>
          </a:p>
          <a:p>
            <a:pPr algn="ctr"/>
            <a:endParaRPr lang="ru-RU" sz="1200" dirty="0" smtClean="0">
              <a:solidFill>
                <a:schemeClr val="tx1"/>
              </a:solidFill>
            </a:endParaRPr>
          </a:p>
          <a:p>
            <a:pPr algn="ctr"/>
            <a:endParaRPr lang="ru-RU" sz="1600" dirty="0" smtClean="0">
              <a:solidFill>
                <a:schemeClr val="tx1"/>
              </a:solidFill>
            </a:endParaRPr>
          </a:p>
        </p:txBody>
      </p:sp>
      <p:sp>
        <p:nvSpPr>
          <p:cNvPr id="28" name="TextBox 27"/>
          <p:cNvSpPr txBox="1"/>
          <p:nvPr/>
        </p:nvSpPr>
        <p:spPr>
          <a:xfrm>
            <a:off x="10021522" y="4884168"/>
            <a:ext cx="498910" cy="285752"/>
          </a:xfrm>
          <a:prstGeom prst="rect">
            <a:avLst/>
          </a:prstGeom>
          <a:noFill/>
        </p:spPr>
        <p:txBody>
          <a:bodyPr wrap="square" lIns="0" tIns="0" rIns="0" bIns="0" rtlCol="0" anchor="ctr">
            <a:noAutofit/>
          </a:bodyPr>
          <a:lstStyle/>
          <a:p>
            <a:pPr algn="ctr"/>
            <a:r>
              <a:rPr lang="ru-RU" sz="1800" b="1" dirty="0" smtClean="0">
                <a:solidFill>
                  <a:schemeClr val="tx1"/>
                </a:solidFill>
                <a:effectLst>
                  <a:outerShdw blurRad="38100" dist="38100" dir="2700000" algn="tl">
                    <a:srgbClr val="FFFFFF"/>
                  </a:outerShdw>
                </a:effectLst>
                <a:latin typeface="+mj-lt"/>
                <a:ea typeface="+mj-ea"/>
                <a:cs typeface="+mj-cs"/>
              </a:rPr>
              <a:t>++</a:t>
            </a:r>
            <a:endParaRPr lang="ru-RU" sz="1800" b="1" dirty="0" smtClean="0">
              <a:solidFill>
                <a:schemeClr val="tx1"/>
              </a:solidFill>
            </a:endParaRPr>
          </a:p>
        </p:txBody>
      </p:sp>
      <p:sp>
        <p:nvSpPr>
          <p:cNvPr id="29" name="TextBox 28"/>
          <p:cNvSpPr txBox="1"/>
          <p:nvPr/>
        </p:nvSpPr>
        <p:spPr>
          <a:xfrm>
            <a:off x="1737012" y="4884168"/>
            <a:ext cx="3357586" cy="285752"/>
          </a:xfrm>
          <a:prstGeom prst="rect">
            <a:avLst/>
          </a:prstGeom>
          <a:noFill/>
        </p:spPr>
        <p:txBody>
          <a:bodyPr wrap="square" rtlCol="0" anchor="ctr">
            <a:noAutofit/>
          </a:bodyPr>
          <a:lstStyle/>
          <a:p>
            <a:pPr algn="ctr"/>
            <a:r>
              <a:rPr lang="ru-RU" sz="1600" b="1" dirty="0" smtClean="0">
                <a:solidFill>
                  <a:schemeClr val="tx1"/>
                </a:solidFill>
                <a:latin typeface="+mj-lt"/>
                <a:ea typeface="+mj-ea"/>
                <a:cs typeface="+mj-cs"/>
              </a:rPr>
              <a:t>Сложность / масштаб</a:t>
            </a:r>
            <a:endParaRPr lang="ru-RU" sz="1600" b="1" dirty="0" smtClean="0">
              <a:solidFill>
                <a:schemeClr val="tx1"/>
              </a:solidFill>
            </a:endParaRPr>
          </a:p>
        </p:txBody>
      </p:sp>
      <p:sp>
        <p:nvSpPr>
          <p:cNvPr id="32" name="TextBox 31"/>
          <p:cNvSpPr txBox="1"/>
          <p:nvPr/>
        </p:nvSpPr>
        <p:spPr>
          <a:xfrm rot="16200000">
            <a:off x="-298972" y="2695809"/>
            <a:ext cx="3429026" cy="428628"/>
          </a:xfrm>
          <a:prstGeom prst="rect">
            <a:avLst/>
          </a:prstGeom>
          <a:noFill/>
        </p:spPr>
        <p:txBody>
          <a:bodyPr wrap="square" rtlCol="0" anchor="ctr">
            <a:noAutofit/>
          </a:bodyPr>
          <a:lstStyle/>
          <a:p>
            <a:pPr algn="ctr"/>
            <a:r>
              <a:rPr lang="ru-RU" sz="1600" b="1" dirty="0" smtClean="0">
                <a:solidFill>
                  <a:schemeClr val="tx1"/>
                </a:solidFill>
                <a:latin typeface="+mj-lt"/>
                <a:ea typeface="+mj-ea"/>
                <a:cs typeface="+mj-cs"/>
              </a:rPr>
              <a:t>Новизна / уникальность</a:t>
            </a:r>
            <a:endParaRPr lang="ru-RU" sz="1600" b="1" dirty="0" smtClean="0">
              <a:solidFill>
                <a:schemeClr val="tx1"/>
              </a:solidFill>
            </a:endParaRPr>
          </a:p>
        </p:txBody>
      </p:sp>
      <p:sp>
        <p:nvSpPr>
          <p:cNvPr id="34" name="TextBox 33"/>
          <p:cNvSpPr txBox="1"/>
          <p:nvPr/>
        </p:nvSpPr>
        <p:spPr>
          <a:xfrm>
            <a:off x="1202383" y="4884168"/>
            <a:ext cx="426316" cy="285752"/>
          </a:xfrm>
          <a:prstGeom prst="rect">
            <a:avLst/>
          </a:prstGeom>
          <a:noFill/>
        </p:spPr>
        <p:txBody>
          <a:bodyPr wrap="square" lIns="0" tIns="0" rIns="0" bIns="0" rtlCol="0" anchor="ctr">
            <a:noAutofit/>
          </a:bodyPr>
          <a:lstStyle/>
          <a:p>
            <a:pPr algn="ctr"/>
            <a:r>
              <a:rPr lang="ru-RU" sz="1800" b="1" dirty="0" smtClean="0">
                <a:solidFill>
                  <a:schemeClr val="tx1"/>
                </a:solidFill>
                <a:effectLst>
                  <a:outerShdw blurRad="38100" dist="38100" dir="2700000" algn="tl">
                    <a:srgbClr val="FFFFFF"/>
                  </a:outerShdw>
                </a:effectLst>
                <a:latin typeface="+mj-lt"/>
                <a:ea typeface="+mj-ea"/>
                <a:cs typeface="+mj-cs"/>
              </a:rPr>
              <a:t>0</a:t>
            </a:r>
          </a:p>
        </p:txBody>
      </p:sp>
      <p:sp>
        <p:nvSpPr>
          <p:cNvPr id="35" name="TextBox 34"/>
          <p:cNvSpPr txBox="1"/>
          <p:nvPr/>
        </p:nvSpPr>
        <p:spPr>
          <a:xfrm>
            <a:off x="1166086" y="1052736"/>
            <a:ext cx="498910" cy="285752"/>
          </a:xfrm>
          <a:prstGeom prst="rect">
            <a:avLst/>
          </a:prstGeom>
          <a:noFill/>
        </p:spPr>
        <p:txBody>
          <a:bodyPr wrap="square" lIns="0" tIns="0" rIns="0" bIns="0" rtlCol="0" anchor="ctr">
            <a:noAutofit/>
          </a:bodyPr>
          <a:lstStyle/>
          <a:p>
            <a:pPr algn="ctr"/>
            <a:r>
              <a:rPr lang="ru-RU" sz="1800" b="1" dirty="0" smtClean="0">
                <a:solidFill>
                  <a:schemeClr val="tx1"/>
                </a:solidFill>
                <a:effectLst>
                  <a:outerShdw blurRad="38100" dist="38100" dir="2700000" algn="tl">
                    <a:srgbClr val="FFFFFF"/>
                  </a:outerShdw>
                </a:effectLst>
                <a:latin typeface="+mj-lt"/>
                <a:ea typeface="+mj-ea"/>
                <a:cs typeface="+mj-cs"/>
              </a:rPr>
              <a:t>++</a:t>
            </a:r>
            <a:endParaRPr lang="ru-RU" sz="1800" b="1" dirty="0" smtClean="0">
              <a:solidFill>
                <a:schemeClr val="tx1"/>
              </a:solidFill>
            </a:endParaRPr>
          </a:p>
        </p:txBody>
      </p:sp>
      <p:sp>
        <p:nvSpPr>
          <p:cNvPr id="36" name="TextBox 35"/>
          <p:cNvSpPr txBox="1"/>
          <p:nvPr/>
        </p:nvSpPr>
        <p:spPr>
          <a:xfrm>
            <a:off x="4808846" y="4884168"/>
            <a:ext cx="498910" cy="285752"/>
          </a:xfrm>
          <a:prstGeom prst="rect">
            <a:avLst/>
          </a:prstGeom>
          <a:noFill/>
        </p:spPr>
        <p:txBody>
          <a:bodyPr wrap="square" lIns="0" tIns="0" rIns="0" bIns="0" rtlCol="0" anchor="ctr">
            <a:noAutofit/>
          </a:bodyPr>
          <a:lstStyle/>
          <a:p>
            <a:pPr algn="ctr"/>
            <a:r>
              <a:rPr lang="ru-RU" sz="1800" b="1" dirty="0" smtClean="0">
                <a:solidFill>
                  <a:schemeClr val="tx1"/>
                </a:solidFill>
                <a:effectLst>
                  <a:outerShdw blurRad="38100" dist="38100" dir="2700000" algn="tl">
                    <a:srgbClr val="FFFFFF"/>
                  </a:outerShdw>
                </a:effectLst>
                <a:latin typeface="+mj-lt"/>
                <a:ea typeface="+mj-ea"/>
                <a:cs typeface="+mj-cs"/>
              </a:rPr>
              <a:t>++</a:t>
            </a:r>
            <a:endParaRPr lang="ru-RU" sz="1800" b="1" dirty="0" smtClean="0">
              <a:solidFill>
                <a:schemeClr val="tx1"/>
              </a:solidFill>
            </a:endParaRPr>
          </a:p>
        </p:txBody>
      </p:sp>
      <p:sp>
        <p:nvSpPr>
          <p:cNvPr id="43" name="Прямоугольник 42"/>
          <p:cNvSpPr/>
          <p:nvPr/>
        </p:nvSpPr>
        <p:spPr>
          <a:xfrm>
            <a:off x="8136904" y="1811728"/>
            <a:ext cx="2304256" cy="1015663"/>
          </a:xfrm>
          <a:prstGeom prst="rect">
            <a:avLst/>
          </a:prstGeom>
          <a:ln w="3175" cap="rnd">
            <a:noFill/>
            <a:prstDash val="sysDot"/>
          </a:ln>
        </p:spPr>
        <p:txBody>
          <a:bodyPr wrap="square">
            <a:spAutoFit/>
          </a:bodyPr>
          <a:lstStyle/>
          <a:p>
            <a:pPr algn="ctr"/>
            <a:r>
              <a:rPr lang="ru-RU" sz="1200" i="1" dirty="0" smtClean="0">
                <a:solidFill>
                  <a:srgbClr val="0070C0"/>
                </a:solidFill>
              </a:rPr>
              <a:t>…Управление качеством</a:t>
            </a:r>
          </a:p>
          <a:p>
            <a:pPr algn="ctr"/>
            <a:r>
              <a:rPr lang="ru-RU" sz="1200" i="1" dirty="0" smtClean="0">
                <a:solidFill>
                  <a:srgbClr val="0070C0"/>
                </a:solidFill>
              </a:rPr>
              <a:t>Управление опытом</a:t>
            </a:r>
          </a:p>
          <a:p>
            <a:pPr algn="ctr"/>
            <a:r>
              <a:rPr lang="ru-RU" sz="1200" i="1" dirty="0" smtClean="0">
                <a:solidFill>
                  <a:srgbClr val="0070C0"/>
                </a:solidFill>
              </a:rPr>
              <a:t>Отраслевые расширения и </a:t>
            </a:r>
            <a:r>
              <a:rPr lang="ru-RU" sz="1200" i="1" smtClean="0">
                <a:solidFill>
                  <a:srgbClr val="0070C0"/>
                </a:solidFill>
              </a:rPr>
              <a:t>методологии (</a:t>
            </a:r>
            <a:r>
              <a:rPr lang="en-US" sz="1200" i="1" smtClean="0">
                <a:solidFill>
                  <a:srgbClr val="0070C0"/>
                </a:solidFill>
              </a:rPr>
              <a:t>RUP, CII </a:t>
            </a:r>
            <a:r>
              <a:rPr lang="en-US" sz="1200" i="1" dirty="0" smtClean="0">
                <a:solidFill>
                  <a:srgbClr val="0070C0"/>
                </a:solidFill>
              </a:rPr>
              <a:t>AWP</a:t>
            </a:r>
            <a:r>
              <a:rPr lang="ru-RU" sz="1200" i="1" dirty="0" smtClean="0">
                <a:solidFill>
                  <a:srgbClr val="0070C0"/>
                </a:solidFill>
              </a:rPr>
              <a:t>,</a:t>
            </a:r>
            <a:r>
              <a:rPr lang="en-US" sz="1200" i="1" dirty="0" smtClean="0">
                <a:solidFill>
                  <a:srgbClr val="0070C0"/>
                </a:solidFill>
              </a:rPr>
              <a:t> </a:t>
            </a:r>
            <a:r>
              <a:rPr lang="en-US" sz="1200" i="1" dirty="0" err="1" smtClean="0">
                <a:solidFill>
                  <a:srgbClr val="0070C0"/>
                </a:solidFill>
              </a:rPr>
              <a:t>PMBoK</a:t>
            </a:r>
            <a:r>
              <a:rPr lang="en-US" sz="1200" i="1" dirty="0" smtClean="0">
                <a:solidFill>
                  <a:srgbClr val="0070C0"/>
                </a:solidFill>
              </a:rPr>
              <a:t> Construction</a:t>
            </a:r>
            <a:r>
              <a:rPr lang="ru-RU" sz="1200" i="1" dirty="0" smtClean="0">
                <a:solidFill>
                  <a:srgbClr val="0070C0"/>
                </a:solidFill>
              </a:rPr>
              <a:t> </a:t>
            </a:r>
            <a:r>
              <a:rPr lang="en-US" sz="1200" i="1" dirty="0" smtClean="0">
                <a:solidFill>
                  <a:srgbClr val="0070C0"/>
                </a:solidFill>
              </a:rPr>
              <a:t>Ext.</a:t>
            </a:r>
            <a:r>
              <a:rPr lang="ru-RU" sz="1200" i="1" dirty="0" smtClean="0">
                <a:solidFill>
                  <a:srgbClr val="0070C0"/>
                </a:solidFill>
              </a:rPr>
              <a:t>)…</a:t>
            </a:r>
          </a:p>
        </p:txBody>
      </p:sp>
      <p:sp>
        <p:nvSpPr>
          <p:cNvPr id="30" name="Text Box 8"/>
          <p:cNvSpPr txBox="1">
            <a:spLocks noChangeArrowheads="1"/>
          </p:cNvSpPr>
          <p:nvPr/>
        </p:nvSpPr>
        <p:spPr bwMode="auto">
          <a:xfrm>
            <a:off x="6170166" y="5499229"/>
            <a:ext cx="5400600" cy="1169551"/>
          </a:xfrm>
          <a:prstGeom prst="rect">
            <a:avLst/>
          </a:prstGeom>
          <a:noFill/>
          <a:ln w="9525">
            <a:noFill/>
            <a:miter lim="800000"/>
            <a:headEnd/>
            <a:tailEnd/>
          </a:ln>
          <a:effectLst/>
        </p:spPr>
        <p:txBody>
          <a:bodyPr wrap="square">
            <a:spAutoFit/>
          </a:bodyPr>
          <a:lstStyle/>
          <a:p>
            <a:r>
              <a:rPr lang="ru-RU" dirty="0" smtClean="0"/>
              <a:t>При построении КСУП </a:t>
            </a:r>
            <a:r>
              <a:rPr lang="ru-RU" b="1" dirty="0" smtClean="0"/>
              <a:t>«проектной»</a:t>
            </a:r>
            <a:r>
              <a:rPr lang="en-US" b="1" dirty="0" smtClean="0"/>
              <a:t> </a:t>
            </a:r>
            <a:r>
              <a:rPr lang="ru-RU" dirty="0" smtClean="0"/>
              <a:t>компании необходимо описывать не только управленческие, но и производственные процессы / </a:t>
            </a:r>
            <a:r>
              <a:rPr lang="ru-RU" dirty="0" err="1" smtClean="0"/>
              <a:t>процессы</a:t>
            </a:r>
            <a:r>
              <a:rPr lang="ru-RU" dirty="0" smtClean="0"/>
              <a:t> создания продукта проекта.</a:t>
            </a:r>
          </a:p>
          <a:p>
            <a:r>
              <a:rPr lang="ru-RU" dirty="0" smtClean="0"/>
              <a:t>В противном случае м.б. потеряна управляемость качеством продукта проекта.</a:t>
            </a:r>
            <a:endParaRPr lang="ru-RU" dirty="0"/>
          </a:p>
        </p:txBody>
      </p:sp>
      <p:sp>
        <p:nvSpPr>
          <p:cNvPr id="31" name="Text Box 8"/>
          <p:cNvSpPr txBox="1">
            <a:spLocks noChangeArrowheads="1"/>
          </p:cNvSpPr>
          <p:nvPr/>
        </p:nvSpPr>
        <p:spPr bwMode="auto">
          <a:xfrm>
            <a:off x="983432" y="5499229"/>
            <a:ext cx="4968552" cy="738664"/>
          </a:xfrm>
          <a:prstGeom prst="rect">
            <a:avLst/>
          </a:prstGeom>
          <a:noFill/>
          <a:ln w="9525">
            <a:noFill/>
            <a:miter lim="800000"/>
            <a:headEnd/>
            <a:tailEnd/>
          </a:ln>
          <a:effectLst/>
        </p:spPr>
        <p:txBody>
          <a:bodyPr wrap="square">
            <a:spAutoFit/>
          </a:bodyPr>
          <a:lstStyle/>
          <a:p>
            <a:r>
              <a:rPr lang="ru-RU" dirty="0" smtClean="0"/>
              <a:t>При построении КСУП </a:t>
            </a:r>
            <a:r>
              <a:rPr lang="ru-RU" b="1" dirty="0" smtClean="0"/>
              <a:t>«непроектной»</a:t>
            </a:r>
            <a:r>
              <a:rPr lang="en-US" b="1" dirty="0" smtClean="0"/>
              <a:t> </a:t>
            </a:r>
            <a:r>
              <a:rPr lang="ru-RU" smtClean="0"/>
              <a:t>компании достаточно (в части методологии и регламентации) </a:t>
            </a:r>
            <a:r>
              <a:rPr lang="ru-RU" dirty="0" smtClean="0"/>
              <a:t>описать процессы </a:t>
            </a:r>
            <a:r>
              <a:rPr lang="ru-RU" smtClean="0"/>
              <a:t>управления проектами.</a:t>
            </a:r>
            <a:endParaRPr lang="ru-RU" dirty="0"/>
          </a:p>
        </p:txBody>
      </p:sp>
      <p:sp>
        <p:nvSpPr>
          <p:cNvPr id="33" name="Прямоугольник 32"/>
          <p:cNvSpPr/>
          <p:nvPr/>
        </p:nvSpPr>
        <p:spPr>
          <a:xfrm>
            <a:off x="10946764" y="3271625"/>
            <a:ext cx="1025921" cy="338554"/>
          </a:xfrm>
          <a:prstGeom prst="rect">
            <a:avLst/>
          </a:prstGeom>
        </p:spPr>
        <p:txBody>
          <a:bodyPr wrap="square" lIns="0" rIns="0">
            <a:spAutoFit/>
          </a:bodyPr>
          <a:lstStyle/>
          <a:p>
            <a:r>
              <a:rPr lang="en-US" sz="1600" b="1" i="1" smtClean="0">
                <a:solidFill>
                  <a:srgbClr val="0070C0"/>
                </a:solidFill>
              </a:rPr>
              <a:t>Ag + BPM </a:t>
            </a:r>
            <a:endParaRPr lang="en-US" sz="1600" b="1" i="1" dirty="0" smtClean="0">
              <a:solidFill>
                <a:srgbClr val="0070C0"/>
              </a:solidFill>
            </a:endParaRPr>
          </a:p>
        </p:txBody>
      </p:sp>
      <p:sp>
        <p:nvSpPr>
          <p:cNvPr id="41" name="Прямоугольник 40"/>
          <p:cNvSpPr/>
          <p:nvPr/>
        </p:nvSpPr>
        <p:spPr>
          <a:xfrm>
            <a:off x="10583150" y="4530606"/>
            <a:ext cx="1280197" cy="338554"/>
          </a:xfrm>
          <a:prstGeom prst="rect">
            <a:avLst/>
          </a:prstGeom>
        </p:spPr>
        <p:txBody>
          <a:bodyPr wrap="square">
            <a:spAutoFit/>
          </a:bodyPr>
          <a:lstStyle/>
          <a:p>
            <a:pPr algn="ctr"/>
            <a:r>
              <a:rPr lang="en-US" sz="1600" b="1" i="1" dirty="0" smtClean="0"/>
              <a:t>BPM</a:t>
            </a:r>
            <a:endParaRPr lang="ru-RU" sz="1600" b="1" i="1" dirty="0"/>
          </a:p>
        </p:txBody>
      </p:sp>
      <p:sp>
        <p:nvSpPr>
          <p:cNvPr id="42" name="Прямоугольник 41"/>
          <p:cNvSpPr/>
          <p:nvPr/>
        </p:nvSpPr>
        <p:spPr>
          <a:xfrm>
            <a:off x="10583150" y="1124744"/>
            <a:ext cx="1280197" cy="338554"/>
          </a:xfrm>
          <a:prstGeom prst="rect">
            <a:avLst/>
          </a:prstGeom>
        </p:spPr>
        <p:txBody>
          <a:bodyPr wrap="square">
            <a:spAutoFit/>
          </a:bodyPr>
          <a:lstStyle/>
          <a:p>
            <a:pPr algn="ctr"/>
            <a:r>
              <a:rPr lang="en-US" sz="1600" b="1" i="1" smtClean="0"/>
              <a:t>PM</a:t>
            </a:r>
            <a:endParaRPr lang="ru-RU" sz="1600" b="1" i="1"/>
          </a:p>
        </p:txBody>
      </p:sp>
      <p:sp>
        <p:nvSpPr>
          <p:cNvPr id="44" name="Прямоугольник 43"/>
          <p:cNvSpPr/>
          <p:nvPr/>
        </p:nvSpPr>
        <p:spPr>
          <a:xfrm>
            <a:off x="10945216" y="2739853"/>
            <a:ext cx="1031670" cy="338554"/>
          </a:xfrm>
          <a:prstGeom prst="rect">
            <a:avLst/>
          </a:prstGeom>
        </p:spPr>
        <p:txBody>
          <a:bodyPr wrap="square" lIns="0" rIns="0">
            <a:spAutoFit/>
          </a:bodyPr>
          <a:lstStyle/>
          <a:p>
            <a:r>
              <a:rPr lang="en-US" sz="1600" b="1" i="1" dirty="0" smtClean="0">
                <a:solidFill>
                  <a:srgbClr val="0070C0"/>
                </a:solidFill>
              </a:rPr>
              <a:t>PM</a:t>
            </a:r>
            <a:r>
              <a:rPr lang="ru-RU" sz="1600" b="1" i="1" dirty="0" smtClean="0">
                <a:solidFill>
                  <a:srgbClr val="0070C0"/>
                </a:solidFill>
              </a:rPr>
              <a:t> </a:t>
            </a:r>
            <a:r>
              <a:rPr lang="ru-RU" sz="1600" b="1" i="1" smtClean="0">
                <a:solidFill>
                  <a:srgbClr val="0070C0"/>
                </a:solidFill>
              </a:rPr>
              <a:t>+ </a:t>
            </a:r>
            <a:r>
              <a:rPr lang="en-US" sz="1600" b="1" i="1" smtClean="0">
                <a:solidFill>
                  <a:srgbClr val="0070C0"/>
                </a:solidFill>
              </a:rPr>
              <a:t>BPM</a:t>
            </a:r>
            <a:endParaRPr lang="ru-RU" sz="1600" b="1" i="1" dirty="0">
              <a:solidFill>
                <a:srgbClr val="0070C0"/>
              </a:solidFill>
            </a:endParaRPr>
          </a:p>
        </p:txBody>
      </p:sp>
      <p:sp>
        <p:nvSpPr>
          <p:cNvPr id="37" name="Прямоугольник 36"/>
          <p:cNvSpPr/>
          <p:nvPr/>
        </p:nvSpPr>
        <p:spPr>
          <a:xfrm>
            <a:off x="10560496" y="2724464"/>
            <a:ext cx="360040" cy="369332"/>
          </a:xfrm>
          <a:prstGeom prst="rect">
            <a:avLst/>
          </a:prstGeom>
          <a:solidFill>
            <a:srgbClr val="0070C0"/>
          </a:solidFill>
        </p:spPr>
        <p:txBody>
          <a:bodyPr wrap="square" lIns="0" rIns="0">
            <a:spAutoFit/>
          </a:bodyPr>
          <a:lstStyle/>
          <a:p>
            <a:pPr algn="ctr"/>
            <a:r>
              <a:rPr lang="ru-RU" sz="1800" b="1" i="1" dirty="0" smtClean="0">
                <a:solidFill>
                  <a:schemeClr val="bg1"/>
                </a:solidFill>
              </a:rPr>
              <a:t>2</a:t>
            </a:r>
            <a:endParaRPr lang="ru-RU" sz="1800" b="1" i="1" dirty="0">
              <a:solidFill>
                <a:schemeClr val="bg1"/>
              </a:solidFill>
            </a:endParaRPr>
          </a:p>
        </p:txBody>
      </p:sp>
      <p:sp>
        <p:nvSpPr>
          <p:cNvPr id="38" name="Прямоугольник 37"/>
          <p:cNvSpPr/>
          <p:nvPr/>
        </p:nvSpPr>
        <p:spPr>
          <a:xfrm>
            <a:off x="10560496" y="3256236"/>
            <a:ext cx="360040" cy="369332"/>
          </a:xfrm>
          <a:prstGeom prst="rect">
            <a:avLst/>
          </a:prstGeom>
          <a:solidFill>
            <a:srgbClr val="0070C0"/>
          </a:solidFill>
        </p:spPr>
        <p:txBody>
          <a:bodyPr wrap="square" lIns="0" rIns="0">
            <a:spAutoFit/>
          </a:bodyPr>
          <a:lstStyle/>
          <a:p>
            <a:pPr algn="ctr"/>
            <a:r>
              <a:rPr lang="ru-RU" sz="1800" b="1" i="1" dirty="0" smtClean="0">
                <a:solidFill>
                  <a:schemeClr val="bg1"/>
                </a:solidFill>
              </a:rPr>
              <a:t>3</a:t>
            </a:r>
            <a:endParaRPr lang="ru-RU" sz="1800" b="1" i="1" dirty="0">
              <a:solidFill>
                <a:schemeClr val="bg1"/>
              </a:solidFill>
            </a:endParaRPr>
          </a:p>
        </p:txBody>
      </p:sp>
      <p:sp>
        <p:nvSpPr>
          <p:cNvPr id="39" name="Text Box 162"/>
          <p:cNvSpPr txBox="1">
            <a:spLocks noChangeArrowheads="1"/>
          </p:cNvSpPr>
          <p:nvPr/>
        </p:nvSpPr>
        <p:spPr bwMode="auto">
          <a:xfrm>
            <a:off x="10502894" y="1628800"/>
            <a:ext cx="1487488" cy="2808312"/>
          </a:xfrm>
          <a:prstGeom prst="rect">
            <a:avLst/>
          </a:prstGeom>
          <a:noFill/>
          <a:ln w="9525">
            <a:solidFill>
              <a:srgbClr val="0070C0"/>
            </a:solidFill>
            <a:prstDash val="lgDash"/>
            <a:miter lim="800000"/>
            <a:headEnd/>
            <a:tailEnd/>
          </a:ln>
        </p:spPr>
        <p:txBody>
          <a:bodyPr anchor="t"/>
          <a:lstStyle/>
          <a:p>
            <a:pPr algn="ctr">
              <a:lnSpc>
                <a:spcPct val="90000"/>
              </a:lnSpc>
            </a:pPr>
            <a:endParaRPr lang="ru-RU" sz="600" i="1" smtClean="0">
              <a:solidFill>
                <a:srgbClr val="0070C0"/>
              </a:solidFill>
            </a:endParaRPr>
          </a:p>
          <a:p>
            <a:pPr algn="ctr">
              <a:lnSpc>
                <a:spcPct val="90000"/>
              </a:lnSpc>
            </a:pPr>
            <a:r>
              <a:rPr lang="ru-RU" sz="1200" b="1" i="1" smtClean="0">
                <a:solidFill>
                  <a:srgbClr val="0070C0"/>
                </a:solidFill>
              </a:rPr>
              <a:t>Гибридизация</a:t>
            </a:r>
            <a:endParaRPr lang="ru-RU" sz="1200" b="1" i="1">
              <a:solidFill>
                <a:srgbClr val="0070C0"/>
              </a:solidFill>
            </a:endParaRPr>
          </a:p>
        </p:txBody>
      </p:sp>
      <p:sp>
        <p:nvSpPr>
          <p:cNvPr id="40" name="Прямоугольник 39"/>
          <p:cNvSpPr/>
          <p:nvPr/>
        </p:nvSpPr>
        <p:spPr>
          <a:xfrm>
            <a:off x="10945216" y="2204864"/>
            <a:ext cx="1031670" cy="338554"/>
          </a:xfrm>
          <a:prstGeom prst="rect">
            <a:avLst/>
          </a:prstGeom>
        </p:spPr>
        <p:txBody>
          <a:bodyPr wrap="square" lIns="0" rIns="0">
            <a:spAutoFit/>
          </a:bodyPr>
          <a:lstStyle/>
          <a:p>
            <a:r>
              <a:rPr lang="en-US" sz="1600" b="1" i="1" smtClean="0">
                <a:solidFill>
                  <a:srgbClr val="0070C0"/>
                </a:solidFill>
              </a:rPr>
              <a:t>Wt + Ag</a:t>
            </a:r>
            <a:endParaRPr lang="ru-RU" sz="1600" b="1" i="1" dirty="0">
              <a:solidFill>
                <a:srgbClr val="0070C0"/>
              </a:solidFill>
            </a:endParaRPr>
          </a:p>
        </p:txBody>
      </p:sp>
      <p:sp>
        <p:nvSpPr>
          <p:cNvPr id="45" name="Прямоугольник 44"/>
          <p:cNvSpPr/>
          <p:nvPr/>
        </p:nvSpPr>
        <p:spPr>
          <a:xfrm>
            <a:off x="10560496" y="2189475"/>
            <a:ext cx="360040" cy="369332"/>
          </a:xfrm>
          <a:prstGeom prst="rect">
            <a:avLst/>
          </a:prstGeom>
          <a:solidFill>
            <a:srgbClr val="0070C0"/>
          </a:solidFill>
        </p:spPr>
        <p:txBody>
          <a:bodyPr wrap="square" lIns="0" rIns="0">
            <a:spAutoFit/>
          </a:bodyPr>
          <a:lstStyle/>
          <a:p>
            <a:pPr algn="ctr"/>
            <a:r>
              <a:rPr lang="ru-RU" sz="1800" b="1" i="1" dirty="0" smtClean="0">
                <a:solidFill>
                  <a:schemeClr val="bg1"/>
                </a:solidFill>
              </a:rPr>
              <a:t>1</a:t>
            </a:r>
            <a:endParaRPr lang="ru-RU" sz="1800" b="1" i="1" dirty="0">
              <a:solidFill>
                <a:schemeClr val="bg1"/>
              </a:solidFill>
            </a:endParaRPr>
          </a:p>
        </p:txBody>
      </p:sp>
      <p:sp>
        <p:nvSpPr>
          <p:cNvPr id="46" name="Прямоугольник 45"/>
          <p:cNvSpPr/>
          <p:nvPr/>
        </p:nvSpPr>
        <p:spPr>
          <a:xfrm>
            <a:off x="10946764" y="3677499"/>
            <a:ext cx="1025921" cy="584775"/>
          </a:xfrm>
          <a:prstGeom prst="rect">
            <a:avLst/>
          </a:prstGeom>
        </p:spPr>
        <p:txBody>
          <a:bodyPr wrap="square" lIns="0" rIns="0">
            <a:spAutoFit/>
          </a:bodyPr>
          <a:lstStyle/>
          <a:p>
            <a:r>
              <a:rPr lang="en-US" sz="1600" b="1" i="1" smtClean="0">
                <a:solidFill>
                  <a:srgbClr val="0070C0"/>
                </a:solidFill>
              </a:rPr>
              <a:t>Wt + Ag + BPM </a:t>
            </a:r>
            <a:endParaRPr lang="en-US" sz="1600" b="1" i="1" dirty="0" smtClean="0">
              <a:solidFill>
                <a:srgbClr val="0070C0"/>
              </a:solidFill>
            </a:endParaRPr>
          </a:p>
        </p:txBody>
      </p:sp>
      <p:sp>
        <p:nvSpPr>
          <p:cNvPr id="47" name="Прямоугольник 46"/>
          <p:cNvSpPr/>
          <p:nvPr/>
        </p:nvSpPr>
        <p:spPr>
          <a:xfrm>
            <a:off x="10560496" y="3773651"/>
            <a:ext cx="360040" cy="369332"/>
          </a:xfrm>
          <a:prstGeom prst="rect">
            <a:avLst/>
          </a:prstGeom>
          <a:solidFill>
            <a:srgbClr val="0070C0"/>
          </a:solidFill>
        </p:spPr>
        <p:txBody>
          <a:bodyPr wrap="square" lIns="0" rIns="0">
            <a:spAutoFit/>
          </a:bodyPr>
          <a:lstStyle/>
          <a:p>
            <a:pPr algn="ctr"/>
            <a:r>
              <a:rPr lang="ru-RU" sz="1800" b="1" i="1" dirty="0" smtClean="0">
                <a:solidFill>
                  <a:schemeClr val="bg1"/>
                </a:solidFill>
              </a:rPr>
              <a:t>4</a:t>
            </a:r>
            <a:endParaRPr lang="ru-RU" sz="1800" b="1" i="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Гибридизация управления</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18433" name="Rectangle 1"/>
          <p:cNvSpPr>
            <a:spLocks noChangeArrowheads="1"/>
          </p:cNvSpPr>
          <p:nvPr/>
        </p:nvSpPr>
        <p:spPr bwMode="auto">
          <a:xfrm>
            <a:off x="1127448" y="2116402"/>
            <a:ext cx="5904656" cy="13928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eaLnBrk="0" fontAlgn="base" hangingPunct="0">
              <a:spcBef>
                <a:spcPct val="0"/>
              </a:spcBef>
              <a:spcAft>
                <a:spcPts val="600"/>
              </a:spcAft>
              <a:buClrTx/>
            </a:pPr>
            <a:r>
              <a:rPr lang="ru-RU" sz="1800" b="1" smtClean="0"/>
              <a:t>«Участники / доноры» </a:t>
            </a:r>
            <a:r>
              <a:rPr lang="ru-RU" sz="1800" smtClean="0"/>
              <a:t>гибридизации:</a:t>
            </a:r>
            <a:endParaRPr lang="ru-RU" sz="1800" dirty="0" smtClean="0"/>
          </a:p>
          <a:p>
            <a:pPr marL="174625" indent="-174625" eaLnBrk="0" fontAlgn="base" hangingPunct="0">
              <a:spcBef>
                <a:spcPct val="0"/>
              </a:spcBef>
              <a:spcAft>
                <a:spcPct val="0"/>
              </a:spcAft>
              <a:buClrTx/>
              <a:buFont typeface="Arial" pitchFamily="34" charset="0"/>
              <a:buChar char="•"/>
            </a:pPr>
            <a:r>
              <a:rPr lang="ru-RU" sz="1800" smtClean="0"/>
              <a:t>Классическое (водопадное) управление проектами</a:t>
            </a:r>
            <a:endParaRPr lang="ru-RU" sz="1800" dirty="0" smtClean="0"/>
          </a:p>
          <a:p>
            <a:pPr marL="174625" indent="-174625" eaLnBrk="0" fontAlgn="base" hangingPunct="0">
              <a:spcBef>
                <a:spcPct val="0"/>
              </a:spcBef>
              <a:spcAft>
                <a:spcPct val="0"/>
              </a:spcAft>
              <a:buClrTx/>
              <a:buFont typeface="Arial" pitchFamily="34" charset="0"/>
              <a:buChar char="•"/>
            </a:pPr>
            <a:r>
              <a:rPr lang="ru-RU" sz="1800" smtClean="0"/>
              <a:t>Управление продуктами (</a:t>
            </a:r>
            <a:r>
              <a:rPr lang="en-US" sz="1800" smtClean="0"/>
              <a:t>agile)</a:t>
            </a:r>
            <a:endParaRPr lang="ru-RU" sz="1800" dirty="0" smtClean="0"/>
          </a:p>
          <a:p>
            <a:pPr marL="174625" marR="0" lvl="0" indent="-174625" algn="l" defTabSz="914400" rtl="0" eaLnBrk="0" fontAlgn="base" latinLnBrk="0" hangingPunct="0">
              <a:lnSpc>
                <a:spcPct val="100000"/>
              </a:lnSpc>
              <a:spcBef>
                <a:spcPct val="0"/>
              </a:spcBef>
              <a:spcAft>
                <a:spcPct val="0"/>
              </a:spcAft>
              <a:buClrTx/>
              <a:buSzTx/>
              <a:buFont typeface="Arial" pitchFamily="34" charset="0"/>
              <a:buChar char="•"/>
              <a:tabLst/>
            </a:pPr>
            <a:r>
              <a:rPr lang="ru-RU" sz="1800" smtClean="0"/>
              <a:t>Управление процессами</a:t>
            </a:r>
            <a:r>
              <a:rPr lang="en-US" sz="1800" smtClean="0"/>
              <a:t> (BPM, lean)</a:t>
            </a:r>
            <a:endParaRPr lang="ru-RU" sz="1800" dirty="0" smtClean="0"/>
          </a:p>
        </p:txBody>
      </p:sp>
      <p:sp>
        <p:nvSpPr>
          <p:cNvPr id="7" name="Rectangle 1"/>
          <p:cNvSpPr>
            <a:spLocks noChangeArrowheads="1"/>
          </p:cNvSpPr>
          <p:nvPr/>
        </p:nvSpPr>
        <p:spPr bwMode="auto">
          <a:xfrm>
            <a:off x="1127448" y="3636797"/>
            <a:ext cx="5616624" cy="13928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eaLnBrk="0" fontAlgn="base" hangingPunct="0">
              <a:spcBef>
                <a:spcPct val="0"/>
              </a:spcBef>
              <a:spcAft>
                <a:spcPts val="600"/>
              </a:spcAft>
              <a:buClrTx/>
            </a:pPr>
            <a:r>
              <a:rPr lang="ru-RU" sz="1800" b="1" smtClean="0"/>
              <a:t>Дистанция</a:t>
            </a:r>
            <a:r>
              <a:rPr lang="ru-RU" sz="1800" smtClean="0"/>
              <a:t> гибридизации:</a:t>
            </a:r>
            <a:endParaRPr lang="ru-RU" sz="1800" dirty="0" smtClean="0"/>
          </a:p>
          <a:p>
            <a:pPr marL="174625" indent="-174625" eaLnBrk="0" fontAlgn="base" hangingPunct="0">
              <a:spcBef>
                <a:spcPct val="0"/>
              </a:spcBef>
              <a:spcAft>
                <a:spcPct val="0"/>
              </a:spcAft>
              <a:buClrTx/>
              <a:buFont typeface="Arial" pitchFamily="34" charset="0"/>
              <a:buChar char="•"/>
            </a:pPr>
            <a:r>
              <a:rPr lang="ru-RU" sz="1800" smtClean="0"/>
              <a:t>? «внутривидовая»: </a:t>
            </a:r>
            <a:r>
              <a:rPr lang="en-US" sz="1800" smtClean="0"/>
              <a:t>agile</a:t>
            </a:r>
            <a:r>
              <a:rPr lang="ru-RU" sz="1800" smtClean="0"/>
              <a:t> +</a:t>
            </a:r>
            <a:r>
              <a:rPr lang="en-US" sz="1800" smtClean="0"/>
              <a:t> agile</a:t>
            </a:r>
            <a:endParaRPr lang="ru-RU" sz="1800" dirty="0" smtClean="0"/>
          </a:p>
          <a:p>
            <a:pPr marL="174625" indent="-174625" eaLnBrk="0" fontAlgn="base" hangingPunct="0">
              <a:spcBef>
                <a:spcPct val="0"/>
              </a:spcBef>
              <a:spcAft>
                <a:spcPct val="0"/>
              </a:spcAft>
              <a:buClrTx/>
              <a:buFont typeface="Arial" pitchFamily="34" charset="0"/>
              <a:buChar char="•"/>
            </a:pPr>
            <a:r>
              <a:rPr lang="ru-RU" sz="1800" smtClean="0"/>
              <a:t>«средняя»: </a:t>
            </a:r>
            <a:r>
              <a:rPr lang="en-US" sz="1800" smtClean="0"/>
              <a:t>waterfall, agile, BPM </a:t>
            </a:r>
            <a:r>
              <a:rPr lang="ru-RU" sz="1800" smtClean="0"/>
              <a:t>(смеш.</a:t>
            </a:r>
            <a:r>
              <a:rPr lang="en-US" sz="1800" smtClean="0"/>
              <a:t> 2</a:t>
            </a:r>
            <a:r>
              <a:rPr lang="ru-RU" sz="1800" smtClean="0"/>
              <a:t>)</a:t>
            </a:r>
            <a:endParaRPr lang="ru-RU" sz="1800" dirty="0" smtClean="0"/>
          </a:p>
          <a:p>
            <a:pPr marL="174625" lvl="0" indent="-174625" eaLnBrk="0" fontAlgn="base" hangingPunct="0">
              <a:spcBef>
                <a:spcPct val="0"/>
              </a:spcBef>
              <a:spcAft>
                <a:spcPct val="0"/>
              </a:spcAft>
              <a:buClrTx/>
              <a:buFont typeface="Arial" pitchFamily="34" charset="0"/>
              <a:buChar char="•"/>
            </a:pPr>
            <a:r>
              <a:rPr lang="ru-RU" sz="1800" smtClean="0"/>
              <a:t>«большая»:</a:t>
            </a:r>
            <a:r>
              <a:rPr lang="en-US" sz="1800" smtClean="0"/>
              <a:t> waterfall</a:t>
            </a:r>
            <a:r>
              <a:rPr lang="ru-RU" sz="1800" smtClean="0"/>
              <a:t> +</a:t>
            </a:r>
            <a:r>
              <a:rPr lang="en-US" sz="1800" smtClean="0"/>
              <a:t> agile </a:t>
            </a:r>
            <a:r>
              <a:rPr lang="ru-RU" sz="1800" smtClean="0"/>
              <a:t>+</a:t>
            </a:r>
            <a:r>
              <a:rPr lang="en-US" sz="1800" smtClean="0"/>
              <a:t> BPM</a:t>
            </a:r>
            <a:endParaRPr lang="ru-RU" sz="1800" dirty="0" smtClean="0"/>
          </a:p>
        </p:txBody>
      </p:sp>
      <p:sp>
        <p:nvSpPr>
          <p:cNvPr id="8" name="Rectangle 1"/>
          <p:cNvSpPr>
            <a:spLocks noChangeArrowheads="1"/>
          </p:cNvSpPr>
          <p:nvPr/>
        </p:nvSpPr>
        <p:spPr bwMode="auto">
          <a:xfrm>
            <a:off x="1127448" y="908720"/>
            <a:ext cx="10441160" cy="10801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eaLnBrk="0" fontAlgn="base" hangingPunct="0">
              <a:spcBef>
                <a:spcPct val="0"/>
              </a:spcBef>
              <a:spcAft>
                <a:spcPts val="600"/>
              </a:spcAft>
              <a:buClrTx/>
            </a:pPr>
            <a:r>
              <a:rPr lang="ru-RU" sz="1800" b="1" smtClean="0"/>
              <a:t>Задачи</a:t>
            </a:r>
            <a:r>
              <a:rPr lang="ru-RU" sz="1800" smtClean="0"/>
              <a:t> осмысленной гибридизации:</a:t>
            </a:r>
            <a:endParaRPr lang="ru-RU" sz="1800" dirty="0" smtClean="0"/>
          </a:p>
          <a:p>
            <a:pPr marL="174625" indent="-174625" eaLnBrk="0" fontAlgn="base" hangingPunct="0">
              <a:spcBef>
                <a:spcPct val="0"/>
              </a:spcBef>
              <a:spcAft>
                <a:spcPct val="0"/>
              </a:spcAft>
              <a:buClrTx/>
              <a:buFont typeface="Arial" pitchFamily="34" charset="0"/>
              <a:buChar char="•"/>
            </a:pPr>
            <a:r>
              <a:rPr lang="ru-RU" sz="1800" smtClean="0"/>
              <a:t>Создание системы управления деятельностью, отвечающей специфике организации</a:t>
            </a:r>
            <a:endParaRPr lang="ru-RU" sz="1800" dirty="0" smtClean="0"/>
          </a:p>
          <a:p>
            <a:pPr marL="174625" indent="-174625" eaLnBrk="0" fontAlgn="base" hangingPunct="0">
              <a:spcBef>
                <a:spcPct val="0"/>
              </a:spcBef>
              <a:spcAft>
                <a:spcPct val="0"/>
              </a:spcAft>
              <a:buClrTx/>
              <a:buFont typeface="Arial" pitchFamily="34" charset="0"/>
              <a:buChar char="•"/>
            </a:pPr>
            <a:r>
              <a:rPr lang="ru-RU" sz="1800" smtClean="0"/>
              <a:t>Обеспечение необходимой и достаточной сложности системы управления</a:t>
            </a:r>
            <a:endParaRPr lang="ru-RU" sz="1800" dirty="0" smtClean="0"/>
          </a:p>
        </p:txBody>
      </p:sp>
      <p:pic>
        <p:nvPicPr>
          <p:cNvPr id="18434" name="Picture 2"/>
          <p:cNvPicPr>
            <a:picLocks noChangeAspect="1" noChangeArrowheads="1"/>
          </p:cNvPicPr>
          <p:nvPr/>
        </p:nvPicPr>
        <p:blipFill>
          <a:blip r:embed="rId5"/>
          <a:srcRect/>
          <a:stretch>
            <a:fillRect/>
          </a:stretch>
        </p:blipFill>
        <p:spPr bwMode="auto">
          <a:xfrm>
            <a:off x="6943133" y="1988840"/>
            <a:ext cx="4985515" cy="4583306"/>
          </a:xfrm>
          <a:prstGeom prst="rect">
            <a:avLst/>
          </a:prstGeom>
          <a:noFill/>
          <a:ln w="9525">
            <a:noFill/>
            <a:miter lim="800000"/>
            <a:headEnd/>
            <a:tailEnd/>
          </a:ln>
          <a:effectLst>
            <a:softEdge rad="63500"/>
          </a:effectLst>
        </p:spPr>
      </p:pic>
      <p:sp>
        <p:nvSpPr>
          <p:cNvPr id="10" name="Rectangle 1"/>
          <p:cNvSpPr>
            <a:spLocks noChangeArrowheads="1"/>
          </p:cNvSpPr>
          <p:nvPr/>
        </p:nvSpPr>
        <p:spPr bwMode="auto">
          <a:xfrm>
            <a:off x="1127448" y="5157192"/>
            <a:ext cx="5256584" cy="13928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eaLnBrk="0" fontAlgn="base" hangingPunct="0">
              <a:spcBef>
                <a:spcPct val="0"/>
              </a:spcBef>
              <a:spcAft>
                <a:spcPts val="600"/>
              </a:spcAft>
              <a:buClrTx/>
            </a:pPr>
            <a:r>
              <a:rPr lang="ru-RU" sz="1800" b="1" smtClean="0"/>
              <a:t>Глубина (уровень) </a:t>
            </a:r>
            <a:r>
              <a:rPr lang="ru-RU" sz="1800" smtClean="0"/>
              <a:t>гибридизации:</a:t>
            </a:r>
            <a:endParaRPr lang="ru-RU" sz="1800" dirty="0" smtClean="0"/>
          </a:p>
          <a:p>
            <a:pPr marL="174625" indent="-174625" eaLnBrk="0" fontAlgn="base" hangingPunct="0">
              <a:spcBef>
                <a:spcPct val="0"/>
              </a:spcBef>
              <a:spcAft>
                <a:spcPct val="0"/>
              </a:spcAft>
              <a:buClrTx/>
              <a:buFont typeface="Arial" pitchFamily="34" charset="0"/>
              <a:buChar char="•"/>
            </a:pPr>
            <a:r>
              <a:rPr lang="ru-RU" sz="1800" smtClean="0"/>
              <a:t>инструменты</a:t>
            </a:r>
            <a:endParaRPr lang="ru-RU" sz="1800" dirty="0" smtClean="0"/>
          </a:p>
          <a:p>
            <a:pPr marL="174625" indent="-174625" eaLnBrk="0" fontAlgn="base" hangingPunct="0">
              <a:spcBef>
                <a:spcPct val="0"/>
              </a:spcBef>
              <a:spcAft>
                <a:spcPct val="0"/>
              </a:spcAft>
              <a:buClrTx/>
              <a:buFont typeface="Arial" pitchFamily="34" charset="0"/>
              <a:buChar char="•"/>
            </a:pPr>
            <a:r>
              <a:rPr lang="ru-RU" sz="1800" smtClean="0"/>
              <a:t>части </a:t>
            </a:r>
            <a:r>
              <a:rPr lang="ru-RU" sz="1800" dirty="0" smtClean="0"/>
              <a:t>проекта</a:t>
            </a:r>
          </a:p>
          <a:p>
            <a:pPr marL="174625" marR="0" lvl="0" indent="-174625" algn="l" defTabSz="914400" rtl="0" eaLnBrk="0" fontAlgn="base" latinLnBrk="0" hangingPunct="0">
              <a:lnSpc>
                <a:spcPct val="100000"/>
              </a:lnSpc>
              <a:spcBef>
                <a:spcPct val="0"/>
              </a:spcBef>
              <a:spcAft>
                <a:spcPct val="0"/>
              </a:spcAft>
              <a:buClrTx/>
              <a:buSzTx/>
              <a:buFont typeface="Arial" pitchFamily="34" charset="0"/>
              <a:buChar char="•"/>
              <a:tabLst/>
            </a:pPr>
            <a:r>
              <a:rPr lang="ru-RU" sz="1800" smtClean="0"/>
              <a:t>принципы и идеология</a:t>
            </a:r>
            <a:endParaRPr lang="ru-RU" sz="1800" dirty="0" smtClean="0"/>
          </a:p>
        </p:txBody>
      </p:sp>
      <p:sp>
        <p:nvSpPr>
          <p:cNvPr id="11" name="Прямоугольник 10"/>
          <p:cNvSpPr/>
          <p:nvPr/>
        </p:nvSpPr>
        <p:spPr>
          <a:xfrm>
            <a:off x="6023992" y="4355812"/>
            <a:ext cx="864096" cy="369332"/>
          </a:xfrm>
          <a:prstGeom prst="rect">
            <a:avLst/>
          </a:prstGeom>
          <a:solidFill>
            <a:srgbClr val="0070C0"/>
          </a:solidFill>
        </p:spPr>
        <p:txBody>
          <a:bodyPr wrap="square" lIns="0" rIns="0">
            <a:spAutoFit/>
          </a:bodyPr>
          <a:lstStyle/>
          <a:p>
            <a:pPr algn="ctr"/>
            <a:r>
              <a:rPr lang="ru-RU" sz="1800" b="1" i="1" dirty="0" smtClean="0">
                <a:solidFill>
                  <a:schemeClr val="bg1"/>
                </a:solidFill>
              </a:rPr>
              <a:t>1</a:t>
            </a:r>
            <a:r>
              <a:rPr lang="en-US" sz="1800" b="1" i="1" dirty="0" smtClean="0">
                <a:solidFill>
                  <a:schemeClr val="bg1"/>
                </a:solidFill>
              </a:rPr>
              <a:t>, </a:t>
            </a:r>
            <a:r>
              <a:rPr lang="ru-RU" sz="1800" b="1" i="1" dirty="0" smtClean="0">
                <a:solidFill>
                  <a:schemeClr val="bg1"/>
                </a:solidFill>
              </a:rPr>
              <a:t>2</a:t>
            </a:r>
            <a:r>
              <a:rPr lang="en-US" sz="1800" b="1" i="1" dirty="0" smtClean="0">
                <a:solidFill>
                  <a:schemeClr val="bg1"/>
                </a:solidFill>
              </a:rPr>
              <a:t>, </a:t>
            </a:r>
            <a:r>
              <a:rPr lang="ru-RU" sz="1800" b="1" i="1" dirty="0" smtClean="0">
                <a:solidFill>
                  <a:schemeClr val="bg1"/>
                </a:solidFill>
              </a:rPr>
              <a:t>3</a:t>
            </a:r>
            <a:endParaRPr lang="ru-RU" sz="1800" b="1" i="1" dirty="0">
              <a:solidFill>
                <a:schemeClr val="bg1"/>
              </a:solidFill>
            </a:endParaRPr>
          </a:p>
        </p:txBody>
      </p:sp>
      <p:sp>
        <p:nvSpPr>
          <p:cNvPr id="12" name="Прямоугольник 11"/>
          <p:cNvSpPr/>
          <p:nvPr/>
        </p:nvSpPr>
        <p:spPr>
          <a:xfrm>
            <a:off x="6528048" y="4673684"/>
            <a:ext cx="360040" cy="369332"/>
          </a:xfrm>
          <a:prstGeom prst="rect">
            <a:avLst/>
          </a:prstGeom>
          <a:solidFill>
            <a:srgbClr val="0070C0"/>
          </a:solidFill>
        </p:spPr>
        <p:txBody>
          <a:bodyPr wrap="square" lIns="0" rIns="0">
            <a:spAutoFit/>
          </a:bodyPr>
          <a:lstStyle/>
          <a:p>
            <a:pPr algn="ctr"/>
            <a:r>
              <a:rPr lang="ru-RU" sz="1800" b="1" i="1" dirty="0" smtClean="0">
                <a:solidFill>
                  <a:schemeClr val="bg1"/>
                </a:solidFill>
              </a:rPr>
              <a:t>4</a:t>
            </a:r>
            <a:endParaRPr lang="ru-RU" sz="1800" b="1" i="1" dirty="0">
              <a:solidFill>
                <a:schemeClr val="bg1"/>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63490" name="Picture 2"/>
          <p:cNvPicPr>
            <a:picLocks noChangeAspect="1" noChangeArrowheads="1"/>
          </p:cNvPicPr>
          <p:nvPr/>
        </p:nvPicPr>
        <p:blipFill>
          <a:blip r:embed="rId3"/>
          <a:srcRect/>
          <a:stretch>
            <a:fillRect/>
          </a:stretch>
        </p:blipFill>
        <p:spPr bwMode="auto">
          <a:xfrm>
            <a:off x="1055440" y="908720"/>
            <a:ext cx="3600400" cy="3746928"/>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pic>
        <p:nvPicPr>
          <p:cNvPr id="63492" name="Picture 4"/>
          <p:cNvPicPr>
            <a:picLocks noChangeAspect="1" noChangeArrowheads="1"/>
          </p:cNvPicPr>
          <p:nvPr/>
        </p:nvPicPr>
        <p:blipFill>
          <a:blip r:embed="rId4"/>
          <a:srcRect/>
          <a:stretch>
            <a:fillRect/>
          </a:stretch>
        </p:blipFill>
        <p:spPr bwMode="auto">
          <a:xfrm>
            <a:off x="3431704" y="3429000"/>
            <a:ext cx="5471024" cy="3325167"/>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pic>
        <p:nvPicPr>
          <p:cNvPr id="93" name="Google Shape;93;p2"/>
          <p:cNvPicPr preferRelativeResize="0"/>
          <p:nvPr/>
        </p:nvPicPr>
        <p:blipFill rotWithShape="1">
          <a:blip r:embed="rId5">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6">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287688" y="115888"/>
            <a:ext cx="8748464"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dirty="0" smtClean="0">
                <a:solidFill>
                  <a:schemeClr val="tx1"/>
                </a:solidFill>
                <a:effectLst>
                  <a:outerShdw blurRad="38100" dist="38100" dir="2700000" algn="tl">
                    <a:srgbClr val="FFFFFF"/>
                  </a:outerShdw>
                </a:effectLst>
                <a:latin typeface="+mn-lt"/>
                <a:ea typeface="Calibri"/>
                <a:cs typeface="Calibri"/>
                <a:sym typeface="Calibri"/>
              </a:rPr>
              <a:t>Некоторые гибриды</a:t>
            </a:r>
            <a:endParaRPr lang="ru-RU" sz="2800" dirty="0">
              <a:solidFill>
                <a:schemeClr val="tx1"/>
              </a:solidFill>
              <a:effectLst>
                <a:outerShdw blurRad="38100" dist="38100" dir="2700000" algn="tl">
                  <a:srgbClr val="FFFFFF"/>
                </a:outerShdw>
              </a:effectLst>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15" name="Прямоугольник 14"/>
          <p:cNvSpPr/>
          <p:nvPr/>
        </p:nvSpPr>
        <p:spPr>
          <a:xfrm>
            <a:off x="1271464" y="1124744"/>
            <a:ext cx="1313180" cy="400110"/>
          </a:xfrm>
          <a:prstGeom prst="rect">
            <a:avLst/>
          </a:prstGeom>
        </p:spPr>
        <p:txBody>
          <a:bodyPr wrap="none">
            <a:spAutoFit/>
          </a:bodyPr>
          <a:lstStyle/>
          <a:p>
            <a:r>
              <a:rPr lang="ru-RU" sz="2000" b="1" smtClean="0">
                <a:effectLst>
                  <a:outerShdw blurRad="38100" dist="38100" dir="2700000" algn="tl">
                    <a:srgbClr val="000000">
                      <a:alpha val="43137"/>
                    </a:srgbClr>
                  </a:outerShdw>
                </a:effectLst>
              </a:rPr>
              <a:t>Слолубь</a:t>
            </a:r>
            <a:endParaRPr lang="ru-RU" sz="2000">
              <a:effectLst>
                <a:outerShdw blurRad="38100" dist="38100" dir="2700000" algn="tl">
                  <a:srgbClr val="000000">
                    <a:alpha val="43137"/>
                  </a:srgbClr>
                </a:outerShdw>
              </a:effectLst>
            </a:endParaRPr>
          </a:p>
        </p:txBody>
      </p:sp>
      <p:pic>
        <p:nvPicPr>
          <p:cNvPr id="63491" name="Picture 3"/>
          <p:cNvPicPr>
            <a:picLocks noChangeAspect="1" noChangeArrowheads="1"/>
          </p:cNvPicPr>
          <p:nvPr/>
        </p:nvPicPr>
        <p:blipFill>
          <a:blip r:embed="rId7"/>
          <a:srcRect/>
          <a:stretch>
            <a:fillRect/>
          </a:stretch>
        </p:blipFill>
        <p:spPr bwMode="auto">
          <a:xfrm>
            <a:off x="7667636" y="1357298"/>
            <a:ext cx="4140671" cy="3510333"/>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sp>
        <p:nvSpPr>
          <p:cNvPr id="17" name="Прямоугольник 16"/>
          <p:cNvSpPr/>
          <p:nvPr/>
        </p:nvSpPr>
        <p:spPr>
          <a:xfrm>
            <a:off x="10199475" y="1563451"/>
            <a:ext cx="1296144" cy="707886"/>
          </a:xfrm>
          <a:prstGeom prst="rect">
            <a:avLst/>
          </a:prstGeom>
        </p:spPr>
        <p:txBody>
          <a:bodyPr wrap="square">
            <a:spAutoFit/>
          </a:bodyPr>
          <a:lstStyle/>
          <a:p>
            <a:r>
              <a:rPr lang="ru-RU" sz="2000" b="1" smtClean="0">
                <a:effectLst>
                  <a:outerShdw blurRad="38100" dist="38100" dir="2700000" algn="tl">
                    <a:srgbClr val="000000">
                      <a:alpha val="43137"/>
                    </a:srgbClr>
                  </a:outerShdw>
                </a:effectLst>
              </a:rPr>
              <a:t>Морская львинка</a:t>
            </a:r>
            <a:endParaRPr lang="ru-RU" sz="2000">
              <a:effectLst>
                <a:outerShdw blurRad="38100" dist="38100" dir="2700000" algn="tl">
                  <a:srgbClr val="000000">
                    <a:alpha val="43137"/>
                  </a:srgbClr>
                </a:outerShdw>
              </a:effectLst>
            </a:endParaRPr>
          </a:p>
        </p:txBody>
      </p:sp>
      <p:sp>
        <p:nvSpPr>
          <p:cNvPr id="19" name="Прямоугольник 18"/>
          <p:cNvSpPr/>
          <p:nvPr/>
        </p:nvSpPr>
        <p:spPr>
          <a:xfrm>
            <a:off x="6960096" y="6269250"/>
            <a:ext cx="1217000" cy="400110"/>
          </a:xfrm>
          <a:prstGeom prst="rect">
            <a:avLst/>
          </a:prstGeom>
        </p:spPr>
        <p:txBody>
          <a:bodyPr wrap="none">
            <a:spAutoFit/>
          </a:bodyPr>
          <a:lstStyle/>
          <a:p>
            <a:r>
              <a:rPr lang="ru-RU" sz="2000" b="1" smtClean="0">
                <a:effectLst>
                  <a:outerShdw blurRad="38100" dist="38100" dir="2700000" algn="tl">
                    <a:srgbClr val="000000">
                      <a:alpha val="43137"/>
                    </a:srgbClr>
                  </a:outerShdw>
                </a:effectLst>
              </a:rPr>
              <a:t>Гусёбра</a:t>
            </a:r>
            <a:endParaRPr lang="ru-RU" sz="2000">
              <a:effectLst>
                <a:outerShdw blurRad="38100" dist="38100" dir="2700000" algn="tl">
                  <a:srgbClr val="000000">
                    <a:alpha val="43137"/>
                  </a:srgbClr>
                </a:outerShdw>
              </a:effectLst>
            </a:endParaRPr>
          </a:p>
        </p:txBody>
      </p:sp>
      <p:sp>
        <p:nvSpPr>
          <p:cNvPr id="20" name="Прямоугольник 19"/>
          <p:cNvSpPr/>
          <p:nvPr/>
        </p:nvSpPr>
        <p:spPr>
          <a:xfrm>
            <a:off x="9912424" y="5805264"/>
            <a:ext cx="1689886" cy="461665"/>
          </a:xfrm>
          <a:prstGeom prst="rect">
            <a:avLst/>
          </a:prstGeom>
        </p:spPr>
        <p:txBody>
          <a:bodyPr wrap="none">
            <a:spAutoFit/>
          </a:bodyPr>
          <a:lstStyle/>
          <a:p>
            <a:r>
              <a:rPr lang="en-US" sz="2400" b="1" smtClean="0">
                <a:solidFill>
                  <a:srgbClr val="0070C0"/>
                </a:solidFill>
              </a:rPr>
              <a:t>Scrumban</a:t>
            </a:r>
            <a:endParaRPr lang="ru-RU" sz="2400" b="1" smtClean="0">
              <a:solidFill>
                <a:srgbClr val="0070C0"/>
              </a:solidFill>
            </a:endParaRPr>
          </a:p>
        </p:txBody>
      </p:sp>
      <p:sp>
        <p:nvSpPr>
          <p:cNvPr id="21" name="Прямоугольник 20"/>
          <p:cNvSpPr/>
          <p:nvPr/>
        </p:nvSpPr>
        <p:spPr>
          <a:xfrm>
            <a:off x="4810116" y="2571744"/>
            <a:ext cx="1999265" cy="461665"/>
          </a:xfrm>
          <a:prstGeom prst="rect">
            <a:avLst/>
          </a:prstGeom>
        </p:spPr>
        <p:txBody>
          <a:bodyPr wrap="none">
            <a:spAutoFit/>
          </a:bodyPr>
          <a:lstStyle/>
          <a:p>
            <a:r>
              <a:rPr lang="en-US" sz="2400" b="1" dirty="0" err="1" smtClean="0">
                <a:solidFill>
                  <a:srgbClr val="0070C0"/>
                </a:solidFill>
              </a:rPr>
              <a:t>WaterScrum</a:t>
            </a:r>
            <a:endParaRPr lang="ru-RU" sz="2400" b="1" dirty="0" smtClean="0">
              <a:solidFill>
                <a:srgbClr val="0070C0"/>
              </a:solidFill>
            </a:endParaRPr>
          </a:p>
        </p:txBody>
      </p:sp>
      <p:sp>
        <p:nvSpPr>
          <p:cNvPr id="22" name="Прямоугольник 21"/>
          <p:cNvSpPr/>
          <p:nvPr/>
        </p:nvSpPr>
        <p:spPr>
          <a:xfrm>
            <a:off x="9120336" y="5085184"/>
            <a:ext cx="971741" cy="461665"/>
          </a:xfrm>
          <a:prstGeom prst="rect">
            <a:avLst/>
          </a:prstGeom>
        </p:spPr>
        <p:txBody>
          <a:bodyPr wrap="none">
            <a:spAutoFit/>
          </a:bodyPr>
          <a:lstStyle/>
          <a:p>
            <a:r>
              <a:rPr lang="en-US" sz="2400" b="1" dirty="0" err="1" smtClean="0">
                <a:solidFill>
                  <a:srgbClr val="0070C0"/>
                </a:solidFill>
              </a:rPr>
              <a:t>SAFe</a:t>
            </a:r>
            <a:endParaRPr lang="ru-RU" sz="2400" dirty="0">
              <a:solidFill>
                <a:srgbClr val="0070C0"/>
              </a:solidFill>
            </a:endParaRPr>
          </a:p>
        </p:txBody>
      </p:sp>
      <p:sp>
        <p:nvSpPr>
          <p:cNvPr id="24" name="Прямоугольник 23"/>
          <p:cNvSpPr/>
          <p:nvPr/>
        </p:nvSpPr>
        <p:spPr>
          <a:xfrm>
            <a:off x="1309654" y="5929330"/>
            <a:ext cx="1449436" cy="461665"/>
          </a:xfrm>
          <a:prstGeom prst="rect">
            <a:avLst/>
          </a:prstGeom>
        </p:spPr>
        <p:txBody>
          <a:bodyPr wrap="none">
            <a:spAutoFit/>
          </a:bodyPr>
          <a:lstStyle/>
          <a:p>
            <a:r>
              <a:rPr lang="en-US" sz="2400" b="1" dirty="0" err="1" smtClean="0">
                <a:solidFill>
                  <a:srgbClr val="0070C0"/>
                </a:solidFill>
              </a:rPr>
              <a:t>Leanban</a:t>
            </a:r>
            <a:endParaRPr lang="ru-RU" sz="2400" b="1" dirty="0" smtClean="0">
              <a:solidFill>
                <a:srgbClr val="0070C0"/>
              </a:solidFill>
            </a:endParaRPr>
          </a:p>
        </p:txBody>
      </p:sp>
      <p:sp>
        <p:nvSpPr>
          <p:cNvPr id="25" name="Прямоугольник 24"/>
          <p:cNvSpPr/>
          <p:nvPr/>
        </p:nvSpPr>
        <p:spPr>
          <a:xfrm>
            <a:off x="2024034" y="5143512"/>
            <a:ext cx="1295547" cy="461665"/>
          </a:xfrm>
          <a:prstGeom prst="rect">
            <a:avLst/>
          </a:prstGeom>
        </p:spPr>
        <p:txBody>
          <a:bodyPr wrap="none">
            <a:spAutoFit/>
          </a:bodyPr>
          <a:lstStyle/>
          <a:p>
            <a:r>
              <a:rPr lang="ru-RU" sz="2400" b="1" dirty="0" err="1" smtClean="0">
                <a:solidFill>
                  <a:srgbClr val="0070C0"/>
                </a:solidFill>
              </a:rPr>
              <a:t>Agilean</a:t>
            </a:r>
            <a:endParaRPr lang="ru-RU" sz="2400" b="1" dirty="0" smtClean="0">
              <a:solidFill>
                <a:srgbClr val="0070C0"/>
              </a:solidFill>
            </a:endParaRPr>
          </a:p>
        </p:txBody>
      </p:sp>
      <p:sp>
        <p:nvSpPr>
          <p:cNvPr id="18" name="Прямоугольник 17"/>
          <p:cNvSpPr/>
          <p:nvPr/>
        </p:nvSpPr>
        <p:spPr>
          <a:xfrm>
            <a:off x="4738678" y="967071"/>
            <a:ext cx="2828018" cy="461665"/>
          </a:xfrm>
          <a:prstGeom prst="rect">
            <a:avLst/>
          </a:prstGeom>
        </p:spPr>
        <p:txBody>
          <a:bodyPr wrap="none">
            <a:spAutoFit/>
          </a:bodyPr>
          <a:lstStyle/>
          <a:p>
            <a:r>
              <a:rPr lang="ru-RU" sz="2400" b="1" dirty="0" smtClean="0">
                <a:solidFill>
                  <a:srgbClr val="0070C0"/>
                </a:solidFill>
              </a:rPr>
              <a:t>PRINCE2 + </a:t>
            </a:r>
            <a:r>
              <a:rPr lang="en-US" sz="2400" b="1" dirty="0" smtClean="0">
                <a:solidFill>
                  <a:srgbClr val="0070C0"/>
                </a:solidFill>
              </a:rPr>
              <a:t>Scrum</a:t>
            </a:r>
            <a:endParaRPr lang="ru-RU" sz="2400" b="1" dirty="0" smtClean="0">
              <a:solidFill>
                <a:srgbClr val="0070C0"/>
              </a:solidFill>
            </a:endParaRPr>
          </a:p>
        </p:txBody>
      </p:sp>
      <p:sp>
        <p:nvSpPr>
          <p:cNvPr id="23" name="Прямоугольник 22"/>
          <p:cNvSpPr/>
          <p:nvPr/>
        </p:nvSpPr>
        <p:spPr>
          <a:xfrm>
            <a:off x="5602927" y="1785926"/>
            <a:ext cx="1707519" cy="461665"/>
          </a:xfrm>
          <a:prstGeom prst="rect">
            <a:avLst/>
          </a:prstGeom>
        </p:spPr>
        <p:txBody>
          <a:bodyPr wrap="none">
            <a:spAutoFit/>
          </a:bodyPr>
          <a:lstStyle/>
          <a:p>
            <a:r>
              <a:rPr lang="en-US" sz="2400" b="1" dirty="0" err="1" smtClean="0">
                <a:solidFill>
                  <a:srgbClr val="0070C0"/>
                </a:solidFill>
              </a:rPr>
              <a:t>PMBoK</a:t>
            </a:r>
            <a:r>
              <a:rPr lang="en-US" sz="2400" b="1" dirty="0" smtClean="0">
                <a:solidFill>
                  <a:srgbClr val="0070C0"/>
                </a:solidFill>
              </a:rPr>
              <a:t> v7</a:t>
            </a:r>
            <a:endParaRPr lang="ru-RU" sz="2400" b="1" dirty="0" smtClean="0">
              <a:solidFill>
                <a:srgbClr val="0070C0"/>
              </a:solidFill>
            </a:endParaRPr>
          </a:p>
        </p:txBody>
      </p:sp>
      <p:sp>
        <p:nvSpPr>
          <p:cNvPr id="26" name="Прямоугольник 25"/>
          <p:cNvSpPr/>
          <p:nvPr/>
        </p:nvSpPr>
        <p:spPr>
          <a:xfrm>
            <a:off x="1065815" y="4857760"/>
            <a:ext cx="886781" cy="461665"/>
          </a:xfrm>
          <a:prstGeom prst="rect">
            <a:avLst/>
          </a:prstGeom>
        </p:spPr>
        <p:txBody>
          <a:bodyPr wrap="none">
            <a:spAutoFit/>
          </a:bodyPr>
          <a:lstStyle/>
          <a:p>
            <a:r>
              <a:rPr lang="ru-RU" sz="2400" b="1" dirty="0" smtClean="0">
                <a:solidFill>
                  <a:srgbClr val="0070C0"/>
                </a:solidFill>
              </a:rPr>
              <a:t>A</a:t>
            </a:r>
            <a:r>
              <a:rPr lang="en-US" sz="2400" b="1" dirty="0" smtClean="0">
                <a:solidFill>
                  <a:srgbClr val="0070C0"/>
                </a:solidFill>
              </a:rPr>
              <a:t>CM</a:t>
            </a:r>
            <a:endParaRPr lang="ru-RU" sz="2400" b="1" dirty="0" smtClean="0">
              <a:solidFill>
                <a:srgbClr val="0070C0"/>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smtClean="0">
                <a:solidFill>
                  <a:schemeClr val="tx1"/>
                </a:solidFill>
                <a:effectLst>
                  <a:outerShdw blurRad="38100" dist="38100" dir="2700000" algn="tl">
                    <a:srgbClr val="FFFFFF"/>
                  </a:outerShdw>
                </a:effectLst>
                <a:latin typeface="+mn-lt"/>
                <a:ea typeface="Calibri"/>
                <a:cs typeface="Calibri"/>
                <a:sym typeface="Calibri"/>
              </a:rPr>
              <a:t>    «</a:t>
            </a:r>
            <a:r>
              <a:rPr lang="en-US" sz="2800" smtClean="0">
                <a:solidFill>
                  <a:schemeClr val="tx1"/>
                </a:solidFill>
                <a:effectLst>
                  <a:outerShdw blurRad="38100" dist="38100" dir="2700000" algn="tl">
                    <a:srgbClr val="FFFFFF"/>
                  </a:outerShdw>
                </a:effectLst>
                <a:latin typeface="+mn-lt"/>
                <a:ea typeface="Calibri"/>
                <a:cs typeface="Calibri"/>
                <a:sym typeface="Calibri"/>
              </a:rPr>
              <a:t>PM</a:t>
            </a:r>
            <a:r>
              <a:rPr lang="ru-RU" sz="2800" smtClean="0">
                <a:solidFill>
                  <a:schemeClr val="tx1"/>
                </a:solidFill>
                <a:effectLst>
                  <a:outerShdw blurRad="38100" dist="38100" dir="2700000" algn="tl">
                    <a:srgbClr val="FFFFFF"/>
                  </a:outerShdw>
                </a:effectLst>
                <a:latin typeface="+mn-lt"/>
                <a:ea typeface="Calibri"/>
                <a:cs typeface="Calibri"/>
                <a:sym typeface="Calibri"/>
              </a:rPr>
              <a:t> + </a:t>
            </a:r>
            <a:r>
              <a:rPr lang="en-US" sz="2800" smtClean="0">
                <a:solidFill>
                  <a:schemeClr val="tx1"/>
                </a:solidFill>
                <a:effectLst>
                  <a:outerShdw blurRad="38100" dist="38100" dir="2700000" algn="tl">
                    <a:srgbClr val="FFFFFF"/>
                  </a:outerShdw>
                </a:effectLst>
                <a:latin typeface="+mn-lt"/>
                <a:ea typeface="Calibri"/>
                <a:cs typeface="Calibri"/>
                <a:sym typeface="Calibri"/>
              </a:rPr>
              <a:t>BPM</a:t>
            </a:r>
            <a:r>
              <a:rPr lang="ru-RU" sz="2800" smtClean="0">
                <a:solidFill>
                  <a:schemeClr val="tx1"/>
                </a:solidFill>
                <a:effectLst>
                  <a:outerShdw blurRad="38100" dist="38100" dir="2700000" algn="tl">
                    <a:srgbClr val="FFFFFF"/>
                  </a:outerShdw>
                </a:effectLst>
                <a:latin typeface="+mn-lt"/>
                <a:ea typeface="Calibri"/>
                <a:cs typeface="Calibri"/>
                <a:sym typeface="Calibri"/>
              </a:rPr>
              <a:t>»: </a:t>
            </a:r>
            <a:r>
              <a:rPr lang="en-US" sz="2800" smtClean="0">
                <a:solidFill>
                  <a:schemeClr val="tx1"/>
                </a:solidFill>
                <a:effectLst>
                  <a:outerShdw blurRad="38100" dist="38100" dir="2700000" algn="tl">
                    <a:srgbClr val="FFFFFF"/>
                  </a:outerShdw>
                </a:effectLst>
                <a:latin typeface="+mn-lt"/>
                <a:ea typeface="Calibri"/>
                <a:cs typeface="Calibri"/>
                <a:sym typeface="Calibri"/>
              </a:rPr>
              <a:t>Construction </a:t>
            </a:r>
            <a:r>
              <a:rPr lang="en-US" sz="2800" dirty="0" smtClean="0">
                <a:solidFill>
                  <a:schemeClr val="tx1"/>
                </a:solidFill>
                <a:effectLst>
                  <a:outerShdw blurRad="38100" dist="38100" dir="2700000" algn="tl">
                    <a:srgbClr val="FFFFFF"/>
                  </a:outerShdw>
                </a:effectLst>
                <a:latin typeface="+mn-lt"/>
                <a:ea typeface="Calibri"/>
                <a:cs typeface="Calibri"/>
                <a:sym typeface="Calibri"/>
              </a:rPr>
              <a:t>Industry Institute (CII)</a:t>
            </a:r>
            <a:endParaRPr lang="ru-RU" sz="2800" dirty="0">
              <a:solidFill>
                <a:schemeClr val="tx1"/>
              </a:solidFill>
              <a:effectLst>
                <a:outerShdw blurRad="38100" dist="38100" dir="2700000" algn="tl">
                  <a:srgbClr val="FFFFFF"/>
                </a:outerShdw>
              </a:effectLst>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1026" name="Picture 2"/>
          <p:cNvPicPr>
            <a:picLocks noChangeAspect="1" noChangeArrowheads="1"/>
          </p:cNvPicPr>
          <p:nvPr/>
        </p:nvPicPr>
        <p:blipFill>
          <a:blip r:embed="rId5"/>
          <a:srcRect/>
          <a:stretch>
            <a:fillRect/>
          </a:stretch>
        </p:blipFill>
        <p:spPr bwMode="auto">
          <a:xfrm>
            <a:off x="1559496" y="1611204"/>
            <a:ext cx="9891504" cy="5058156"/>
          </a:xfrm>
          <a:prstGeom prst="rect">
            <a:avLst/>
          </a:prstGeom>
          <a:noFill/>
          <a:ln w="9525">
            <a:noFill/>
            <a:miter lim="800000"/>
            <a:headEnd/>
            <a:tailEnd/>
          </a:ln>
          <a:effectLst/>
        </p:spPr>
      </p:pic>
      <p:sp>
        <p:nvSpPr>
          <p:cNvPr id="7" name="Прямоугольник 6"/>
          <p:cNvSpPr/>
          <p:nvPr/>
        </p:nvSpPr>
        <p:spPr>
          <a:xfrm>
            <a:off x="1595406" y="857232"/>
            <a:ext cx="9501254" cy="646331"/>
          </a:xfrm>
          <a:prstGeom prst="rect">
            <a:avLst/>
          </a:prstGeom>
        </p:spPr>
        <p:txBody>
          <a:bodyPr wrap="square">
            <a:spAutoFit/>
          </a:bodyPr>
          <a:lstStyle/>
          <a:p>
            <a:pPr algn="ctr">
              <a:buNone/>
            </a:pPr>
            <a:r>
              <a:rPr lang="ru-RU" sz="1800" dirty="0" smtClean="0"/>
              <a:t>Подходы к управлению строительными проектами, адаптированные с учетом специфики строительных процессов.</a:t>
            </a:r>
            <a:endParaRPr lang="en-US" sz="1800" dirty="0" smtClean="0"/>
          </a:p>
        </p:txBody>
      </p:sp>
      <p:sp>
        <p:nvSpPr>
          <p:cNvPr id="8" name="Прямоугольник 7"/>
          <p:cNvSpPr/>
          <p:nvPr/>
        </p:nvSpPr>
        <p:spPr>
          <a:xfrm>
            <a:off x="9905984" y="2168076"/>
            <a:ext cx="1976494" cy="523220"/>
          </a:xfrm>
          <a:prstGeom prst="rect">
            <a:avLst/>
          </a:prstGeom>
        </p:spPr>
        <p:txBody>
          <a:bodyPr wrap="square">
            <a:spAutoFit/>
          </a:bodyPr>
          <a:lstStyle/>
          <a:p>
            <a:r>
              <a:rPr lang="ru-RU" i="1" dirty="0" smtClean="0"/>
              <a:t>Пакетно-узловой метод 4.0 (ПУМ 4.0)</a:t>
            </a:r>
            <a:endParaRPr lang="ru-RU" i="1" dirty="0"/>
          </a:p>
        </p:txBody>
      </p:sp>
      <p:sp>
        <p:nvSpPr>
          <p:cNvPr id="9" name="Прямоугольник 8"/>
          <p:cNvSpPr/>
          <p:nvPr/>
        </p:nvSpPr>
        <p:spPr>
          <a:xfrm>
            <a:off x="3287688" y="188640"/>
            <a:ext cx="432048" cy="400110"/>
          </a:xfrm>
          <a:prstGeom prst="rect">
            <a:avLst/>
          </a:prstGeom>
          <a:solidFill>
            <a:srgbClr val="0070C0"/>
          </a:solidFill>
        </p:spPr>
        <p:txBody>
          <a:bodyPr wrap="square" lIns="0" rIns="0">
            <a:spAutoFit/>
          </a:bodyPr>
          <a:lstStyle/>
          <a:p>
            <a:pPr algn="ctr"/>
            <a:r>
              <a:rPr lang="ru-RU" sz="2000" b="1" i="1" smtClean="0">
                <a:solidFill>
                  <a:schemeClr val="bg1"/>
                </a:solidFill>
              </a:rPr>
              <a:t>1</a:t>
            </a:r>
            <a:endParaRPr lang="ru-RU" sz="2000" b="1" i="1" dirty="0">
              <a:solidFill>
                <a:schemeClr val="bg1"/>
              </a:solidFill>
            </a:endParaRPr>
          </a:p>
        </p:txBody>
      </p:sp>
      <p:sp>
        <p:nvSpPr>
          <p:cNvPr id="10" name="Прямоугольник 9"/>
          <p:cNvSpPr/>
          <p:nvPr/>
        </p:nvSpPr>
        <p:spPr>
          <a:xfrm>
            <a:off x="8544272" y="6237312"/>
            <a:ext cx="3240360" cy="276999"/>
          </a:xfrm>
          <a:prstGeom prst="rect">
            <a:avLst/>
          </a:prstGeom>
        </p:spPr>
        <p:txBody>
          <a:bodyPr wrap="square">
            <a:spAutoFit/>
          </a:bodyPr>
          <a:lstStyle/>
          <a:p>
            <a:r>
              <a:rPr lang="ru-RU" sz="1200" i="1" smtClean="0"/>
              <a:t>Источник: </a:t>
            </a:r>
            <a:r>
              <a:rPr lang="en-US" sz="1200" i="1" smtClean="0"/>
              <a:t>construction-institute.org</a:t>
            </a:r>
            <a:endParaRPr lang="ru-RU" sz="1200" i="1"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smtClean="0">
                <a:solidFill>
                  <a:schemeClr val="tx1"/>
                </a:solidFill>
                <a:effectLst>
                  <a:outerShdw blurRad="38100" dist="38100" dir="2700000" algn="tl">
                    <a:srgbClr val="FFFFFF"/>
                  </a:outerShdw>
                </a:effectLst>
                <a:latin typeface="+mn-lt"/>
                <a:ea typeface="Calibri"/>
                <a:cs typeface="Calibri"/>
                <a:sym typeface="Calibri"/>
              </a:rPr>
              <a:t>      «</a:t>
            </a:r>
            <a:r>
              <a:rPr lang="en-US" sz="2800" smtClean="0">
                <a:solidFill>
                  <a:schemeClr val="tx1"/>
                </a:solidFill>
                <a:effectLst>
                  <a:outerShdw blurRad="38100" dist="38100" dir="2700000" algn="tl">
                    <a:srgbClr val="FFFFFF"/>
                  </a:outerShdw>
                </a:effectLst>
                <a:latin typeface="+mn-lt"/>
                <a:ea typeface="Calibri"/>
                <a:cs typeface="Calibri"/>
                <a:sym typeface="Calibri"/>
              </a:rPr>
              <a:t>PM + agile</a:t>
            </a:r>
            <a:r>
              <a:rPr lang="ru-RU" sz="2800" smtClean="0">
                <a:solidFill>
                  <a:schemeClr val="tx1"/>
                </a:solidFill>
                <a:effectLst>
                  <a:outerShdw blurRad="38100" dist="38100" dir="2700000" algn="tl">
                    <a:srgbClr val="FFFFFF"/>
                  </a:outerShdw>
                </a:effectLst>
                <a:latin typeface="+mn-lt"/>
                <a:ea typeface="Calibri"/>
                <a:cs typeface="Calibri"/>
                <a:sym typeface="Calibri"/>
              </a:rPr>
              <a:t>»: Adaptive </a:t>
            </a:r>
            <a:r>
              <a:rPr lang="ru-RU" sz="2800" dirty="0" err="1" smtClean="0">
                <a:solidFill>
                  <a:schemeClr val="tx1"/>
                </a:solidFill>
                <a:effectLst>
                  <a:outerShdw blurRad="38100" dist="38100" dir="2700000" algn="tl">
                    <a:srgbClr val="FFFFFF"/>
                  </a:outerShdw>
                </a:effectLst>
                <a:latin typeface="+mn-lt"/>
                <a:ea typeface="Calibri"/>
                <a:cs typeface="Calibri"/>
                <a:sym typeface="Calibri"/>
              </a:rPr>
              <a:t>Case</a:t>
            </a:r>
            <a:r>
              <a:rPr lang="ru-RU" sz="2800" dirty="0" smtClean="0">
                <a:solidFill>
                  <a:schemeClr val="tx1"/>
                </a:solidFill>
                <a:effectLst>
                  <a:outerShdw blurRad="38100" dist="38100" dir="2700000" algn="tl">
                    <a:srgbClr val="FFFFFF"/>
                  </a:outerShdw>
                </a:effectLst>
                <a:latin typeface="+mn-lt"/>
                <a:ea typeface="Calibri"/>
                <a:cs typeface="Calibri"/>
                <a:sym typeface="Calibri"/>
              </a:rPr>
              <a:t> </a:t>
            </a:r>
            <a:r>
              <a:rPr lang="ru-RU" sz="2800" dirty="0" err="1" smtClean="0">
                <a:solidFill>
                  <a:schemeClr val="tx1"/>
                </a:solidFill>
                <a:effectLst>
                  <a:outerShdw blurRad="38100" dist="38100" dir="2700000" algn="tl">
                    <a:srgbClr val="FFFFFF"/>
                  </a:outerShdw>
                </a:effectLst>
                <a:latin typeface="+mn-lt"/>
                <a:ea typeface="Calibri"/>
                <a:cs typeface="Calibri"/>
                <a:sym typeface="Calibri"/>
              </a:rPr>
              <a:t>Management</a:t>
            </a:r>
            <a:r>
              <a:rPr lang="ru-RU" sz="2800" dirty="0" smtClean="0">
                <a:solidFill>
                  <a:schemeClr val="tx1"/>
                </a:solidFill>
                <a:effectLst>
                  <a:outerShdw blurRad="38100" dist="38100" dir="2700000" algn="tl">
                    <a:srgbClr val="FFFFFF"/>
                  </a:outerShdw>
                </a:effectLst>
                <a:latin typeface="+mn-lt"/>
                <a:ea typeface="Calibri"/>
                <a:cs typeface="Calibri"/>
                <a:sym typeface="Calibri"/>
              </a:rPr>
              <a:t>, ACM</a:t>
            </a:r>
            <a:endParaRPr lang="ru-RU" sz="2800" dirty="0">
              <a:solidFill>
                <a:schemeClr val="tx1"/>
              </a:solidFill>
              <a:effectLst>
                <a:outerShdw blurRad="38100" dist="38100" dir="2700000" algn="tl">
                  <a:srgbClr val="FFFFFF"/>
                </a:outerShdw>
              </a:effectLst>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Прямоугольник 5"/>
          <p:cNvSpPr/>
          <p:nvPr/>
        </p:nvSpPr>
        <p:spPr>
          <a:xfrm>
            <a:off x="1055440" y="980728"/>
            <a:ext cx="10944646" cy="1031051"/>
          </a:xfrm>
          <a:prstGeom prst="rect">
            <a:avLst/>
          </a:prstGeom>
        </p:spPr>
        <p:txBody>
          <a:bodyPr wrap="square">
            <a:spAutoFit/>
          </a:bodyPr>
          <a:lstStyle/>
          <a:p>
            <a:r>
              <a:rPr lang="ru-RU" sz="1800" b="1" dirty="0" smtClean="0"/>
              <a:t>(Адаптивный) кейс-менеджмент </a:t>
            </a:r>
            <a:r>
              <a:rPr lang="ru-RU" sz="1800" smtClean="0"/>
              <a:t>– это </a:t>
            </a:r>
            <a:r>
              <a:rPr lang="ru-RU" sz="1800" dirty="0" smtClean="0"/>
              <a:t>технология, позволяющая гибко управлять процессом решения поставленной задачи в зависимости от развития </a:t>
            </a:r>
            <a:r>
              <a:rPr lang="ru-RU" sz="1800" smtClean="0"/>
              <a:t>ситуации.</a:t>
            </a:r>
          </a:p>
          <a:p>
            <a:endParaRPr lang="ru-RU" sz="700" smtClean="0"/>
          </a:p>
          <a:p>
            <a:r>
              <a:rPr lang="ru-RU" sz="1800" b="1" smtClean="0"/>
              <a:t>Синонимы:</a:t>
            </a:r>
            <a:r>
              <a:rPr lang="ru-RU" sz="1800" smtClean="0"/>
              <a:t> collaborative BPM, social BPM, agile BPM</a:t>
            </a:r>
            <a:r>
              <a:rPr lang="en-US" sz="1800" smtClean="0"/>
              <a:t>, dynamic BPM</a:t>
            </a:r>
            <a:r>
              <a:rPr lang="ru-RU" sz="1800" smtClean="0"/>
              <a:t>.</a:t>
            </a:r>
            <a:endParaRPr lang="ru-RU" sz="1800" dirty="0" smtClean="0"/>
          </a:p>
        </p:txBody>
      </p:sp>
      <p:sp>
        <p:nvSpPr>
          <p:cNvPr id="7" name="Прямоугольник 6"/>
          <p:cNvSpPr/>
          <p:nvPr/>
        </p:nvSpPr>
        <p:spPr>
          <a:xfrm>
            <a:off x="6192688" y="5602014"/>
            <a:ext cx="5663952" cy="923330"/>
          </a:xfrm>
          <a:prstGeom prst="rect">
            <a:avLst/>
          </a:prstGeom>
        </p:spPr>
        <p:txBody>
          <a:bodyPr wrap="square">
            <a:spAutoFit/>
          </a:bodyPr>
          <a:lstStyle/>
          <a:p>
            <a:r>
              <a:rPr lang="ru-RU" sz="1800" b="1" smtClean="0"/>
              <a:t>Область применения </a:t>
            </a:r>
            <a:r>
              <a:rPr lang="en-US" sz="1800" smtClean="0"/>
              <a:t>– </a:t>
            </a:r>
            <a:r>
              <a:rPr lang="ru-RU" sz="1800" b="1" smtClean="0"/>
              <a:t>сложные услуги</a:t>
            </a:r>
            <a:r>
              <a:rPr lang="ru-RU" sz="1800" smtClean="0"/>
              <a:t>: </a:t>
            </a:r>
            <a:r>
              <a:rPr lang="ru-RU" sz="1800" dirty="0" smtClean="0"/>
              <a:t>медицина, юриспруденция, консалтинг, исследования (например, </a:t>
            </a:r>
            <a:r>
              <a:rPr lang="ru-RU" sz="1800" smtClean="0"/>
              <a:t>ИГИ), проектирование.</a:t>
            </a:r>
            <a:endParaRPr lang="ru-RU" sz="1800" dirty="0"/>
          </a:p>
        </p:txBody>
      </p:sp>
      <p:grpSp>
        <p:nvGrpSpPr>
          <p:cNvPr id="34" name="Группа 33"/>
          <p:cNvGrpSpPr/>
          <p:nvPr/>
        </p:nvGrpSpPr>
        <p:grpSpPr>
          <a:xfrm>
            <a:off x="1055440" y="2420888"/>
            <a:ext cx="4680520" cy="612068"/>
            <a:chOff x="1055440" y="2420888"/>
            <a:chExt cx="4680520" cy="612068"/>
          </a:xfrm>
        </p:grpSpPr>
        <p:sp>
          <p:nvSpPr>
            <p:cNvPr id="31" name="Text Box 162"/>
            <p:cNvSpPr txBox="1">
              <a:spLocks noChangeArrowheads="1"/>
            </p:cNvSpPr>
            <p:nvPr/>
          </p:nvSpPr>
          <p:spPr bwMode="auto">
            <a:xfrm>
              <a:off x="1055440" y="2636912"/>
              <a:ext cx="4680520" cy="216024"/>
            </a:xfrm>
            <a:prstGeom prst="rect">
              <a:avLst/>
            </a:prstGeom>
            <a:noFill/>
            <a:ln w="9525">
              <a:solidFill>
                <a:schemeClr val="tx1"/>
              </a:solidFill>
              <a:prstDash val="lgDash"/>
              <a:miter lim="800000"/>
              <a:headEnd/>
              <a:tailEnd/>
            </a:ln>
          </p:spPr>
          <p:txBody>
            <a:bodyPr anchor="ctr"/>
            <a:lstStyle/>
            <a:p>
              <a:pPr algn="ctr">
                <a:lnSpc>
                  <a:spcPct val="90000"/>
                </a:lnSpc>
              </a:pPr>
              <a:endParaRPr lang="ru-RU" sz="1200"/>
            </a:p>
          </p:txBody>
        </p:sp>
        <p:sp>
          <p:nvSpPr>
            <p:cNvPr id="9" name="Text Box 162"/>
            <p:cNvSpPr txBox="1">
              <a:spLocks noChangeArrowheads="1"/>
            </p:cNvSpPr>
            <p:nvPr/>
          </p:nvSpPr>
          <p:spPr bwMode="auto">
            <a:xfrm>
              <a:off x="1199456" y="2420888"/>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А</a:t>
              </a:r>
              <a:endParaRPr lang="en-US" sz="1200" b="1" smtClean="0"/>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10" name="Text Box 162"/>
            <p:cNvSpPr txBox="1">
              <a:spLocks noChangeArrowheads="1"/>
            </p:cNvSpPr>
            <p:nvPr/>
          </p:nvSpPr>
          <p:spPr bwMode="auto">
            <a:xfrm>
              <a:off x="2351584" y="2420888"/>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B</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11" name="Text Box 162"/>
            <p:cNvSpPr txBox="1">
              <a:spLocks noChangeArrowheads="1"/>
            </p:cNvSpPr>
            <p:nvPr/>
          </p:nvSpPr>
          <p:spPr bwMode="auto">
            <a:xfrm>
              <a:off x="3503712" y="2420888"/>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C</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12" name="Text Box 162"/>
            <p:cNvSpPr txBox="1">
              <a:spLocks noChangeArrowheads="1"/>
            </p:cNvSpPr>
            <p:nvPr/>
          </p:nvSpPr>
          <p:spPr bwMode="auto">
            <a:xfrm>
              <a:off x="4655840" y="2420888"/>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D</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grpSp>
      <p:grpSp>
        <p:nvGrpSpPr>
          <p:cNvPr id="35" name="Группа 34"/>
          <p:cNvGrpSpPr/>
          <p:nvPr/>
        </p:nvGrpSpPr>
        <p:grpSpPr>
          <a:xfrm>
            <a:off x="1055440" y="3549013"/>
            <a:ext cx="4680520" cy="612068"/>
            <a:chOff x="1055440" y="3593336"/>
            <a:chExt cx="4680520" cy="612068"/>
          </a:xfrm>
        </p:grpSpPr>
        <p:sp>
          <p:nvSpPr>
            <p:cNvPr id="30" name="Text Box 162"/>
            <p:cNvSpPr txBox="1">
              <a:spLocks noChangeArrowheads="1"/>
            </p:cNvSpPr>
            <p:nvPr/>
          </p:nvSpPr>
          <p:spPr bwMode="auto">
            <a:xfrm>
              <a:off x="1055440" y="3789040"/>
              <a:ext cx="4680520" cy="216024"/>
            </a:xfrm>
            <a:prstGeom prst="rect">
              <a:avLst/>
            </a:prstGeom>
            <a:noFill/>
            <a:ln w="9525">
              <a:solidFill>
                <a:schemeClr val="tx1"/>
              </a:solidFill>
              <a:prstDash val="lgDash"/>
              <a:miter lim="800000"/>
              <a:headEnd/>
              <a:tailEnd/>
            </a:ln>
          </p:spPr>
          <p:txBody>
            <a:bodyPr anchor="ctr"/>
            <a:lstStyle/>
            <a:p>
              <a:pPr algn="ctr">
                <a:lnSpc>
                  <a:spcPct val="90000"/>
                </a:lnSpc>
              </a:pPr>
              <a:endParaRPr lang="ru-RU" sz="1200"/>
            </a:p>
          </p:txBody>
        </p:sp>
        <p:sp>
          <p:nvSpPr>
            <p:cNvPr id="13" name="Text Box 162"/>
            <p:cNvSpPr txBox="1">
              <a:spLocks noChangeArrowheads="1"/>
            </p:cNvSpPr>
            <p:nvPr/>
          </p:nvSpPr>
          <p:spPr bwMode="auto">
            <a:xfrm>
              <a:off x="1199456" y="3593336"/>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А</a:t>
              </a:r>
              <a:endParaRPr lang="en-US" sz="1200" b="1" smtClean="0"/>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14" name="Text Box 162"/>
            <p:cNvSpPr txBox="1">
              <a:spLocks noChangeArrowheads="1"/>
            </p:cNvSpPr>
            <p:nvPr/>
          </p:nvSpPr>
          <p:spPr bwMode="auto">
            <a:xfrm>
              <a:off x="2351584" y="3593336"/>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B</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15" name="Text Box 162"/>
            <p:cNvSpPr txBox="1">
              <a:spLocks noChangeArrowheads="1"/>
            </p:cNvSpPr>
            <p:nvPr/>
          </p:nvSpPr>
          <p:spPr bwMode="auto">
            <a:xfrm>
              <a:off x="3503712" y="3593336"/>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C</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16" name="Text Box 162"/>
            <p:cNvSpPr txBox="1">
              <a:spLocks noChangeArrowheads="1"/>
            </p:cNvSpPr>
            <p:nvPr/>
          </p:nvSpPr>
          <p:spPr bwMode="auto">
            <a:xfrm>
              <a:off x="4655840" y="3593336"/>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D</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grpSp>
      <p:grpSp>
        <p:nvGrpSpPr>
          <p:cNvPr id="36" name="Группа 35"/>
          <p:cNvGrpSpPr/>
          <p:nvPr/>
        </p:nvGrpSpPr>
        <p:grpSpPr>
          <a:xfrm>
            <a:off x="1055440" y="4677138"/>
            <a:ext cx="4680520" cy="612068"/>
            <a:chOff x="1055440" y="4744576"/>
            <a:chExt cx="4680520" cy="612068"/>
          </a:xfrm>
        </p:grpSpPr>
        <p:sp>
          <p:nvSpPr>
            <p:cNvPr id="29" name="Text Box 162"/>
            <p:cNvSpPr txBox="1">
              <a:spLocks noChangeArrowheads="1"/>
            </p:cNvSpPr>
            <p:nvPr/>
          </p:nvSpPr>
          <p:spPr bwMode="auto">
            <a:xfrm>
              <a:off x="1055440" y="4941168"/>
              <a:ext cx="4680520" cy="216024"/>
            </a:xfrm>
            <a:prstGeom prst="rect">
              <a:avLst/>
            </a:prstGeom>
            <a:noFill/>
            <a:ln w="9525">
              <a:solidFill>
                <a:schemeClr val="tx1"/>
              </a:solidFill>
              <a:prstDash val="lgDash"/>
              <a:miter lim="800000"/>
              <a:headEnd/>
              <a:tailEnd/>
            </a:ln>
          </p:spPr>
          <p:txBody>
            <a:bodyPr anchor="ctr"/>
            <a:lstStyle/>
            <a:p>
              <a:pPr algn="ctr">
                <a:lnSpc>
                  <a:spcPct val="90000"/>
                </a:lnSpc>
              </a:pPr>
              <a:endParaRPr lang="ru-RU" sz="1200"/>
            </a:p>
          </p:txBody>
        </p:sp>
        <p:sp>
          <p:nvSpPr>
            <p:cNvPr id="17" name="Text Box 162"/>
            <p:cNvSpPr txBox="1">
              <a:spLocks noChangeArrowheads="1"/>
            </p:cNvSpPr>
            <p:nvPr/>
          </p:nvSpPr>
          <p:spPr bwMode="auto">
            <a:xfrm>
              <a:off x="1199456" y="4744576"/>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А</a:t>
              </a:r>
              <a:endParaRPr lang="en-US" sz="1200" b="1" smtClean="0"/>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18" name="Text Box 162"/>
            <p:cNvSpPr txBox="1">
              <a:spLocks noChangeArrowheads="1"/>
            </p:cNvSpPr>
            <p:nvPr/>
          </p:nvSpPr>
          <p:spPr bwMode="auto">
            <a:xfrm>
              <a:off x="2351584" y="4744576"/>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B</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20" name="Text Box 162"/>
            <p:cNvSpPr txBox="1">
              <a:spLocks noChangeArrowheads="1"/>
            </p:cNvSpPr>
            <p:nvPr/>
          </p:nvSpPr>
          <p:spPr bwMode="auto">
            <a:xfrm>
              <a:off x="4655840" y="4744576"/>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D</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grpSp>
      <p:grpSp>
        <p:nvGrpSpPr>
          <p:cNvPr id="37" name="Группа 36"/>
          <p:cNvGrpSpPr/>
          <p:nvPr/>
        </p:nvGrpSpPr>
        <p:grpSpPr>
          <a:xfrm>
            <a:off x="1055440" y="5805264"/>
            <a:ext cx="4680520" cy="612068"/>
            <a:chOff x="1055440" y="5861588"/>
            <a:chExt cx="4680520" cy="612068"/>
          </a:xfrm>
        </p:grpSpPr>
        <p:sp>
          <p:nvSpPr>
            <p:cNvPr id="28" name="Text Box 162"/>
            <p:cNvSpPr txBox="1">
              <a:spLocks noChangeArrowheads="1"/>
            </p:cNvSpPr>
            <p:nvPr/>
          </p:nvSpPr>
          <p:spPr bwMode="auto">
            <a:xfrm>
              <a:off x="1055440" y="6059610"/>
              <a:ext cx="4680520" cy="216024"/>
            </a:xfrm>
            <a:prstGeom prst="rect">
              <a:avLst/>
            </a:prstGeom>
            <a:noFill/>
            <a:ln w="9525">
              <a:solidFill>
                <a:schemeClr val="tx1"/>
              </a:solidFill>
              <a:prstDash val="lgDash"/>
              <a:miter lim="800000"/>
              <a:headEnd/>
              <a:tailEnd/>
            </a:ln>
          </p:spPr>
          <p:txBody>
            <a:bodyPr anchor="ctr"/>
            <a:lstStyle/>
            <a:p>
              <a:pPr algn="ctr">
                <a:lnSpc>
                  <a:spcPct val="90000"/>
                </a:lnSpc>
              </a:pPr>
              <a:endParaRPr lang="ru-RU" sz="1200"/>
            </a:p>
          </p:txBody>
        </p:sp>
        <p:sp>
          <p:nvSpPr>
            <p:cNvPr id="21" name="Text Box 162"/>
            <p:cNvSpPr txBox="1">
              <a:spLocks noChangeArrowheads="1"/>
            </p:cNvSpPr>
            <p:nvPr/>
          </p:nvSpPr>
          <p:spPr bwMode="auto">
            <a:xfrm>
              <a:off x="1199456" y="5861588"/>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А</a:t>
              </a:r>
              <a:endParaRPr lang="en-US" sz="1200" b="1" smtClean="0"/>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22" name="Text Box 162"/>
            <p:cNvSpPr txBox="1">
              <a:spLocks noChangeArrowheads="1"/>
            </p:cNvSpPr>
            <p:nvPr/>
          </p:nvSpPr>
          <p:spPr bwMode="auto">
            <a:xfrm>
              <a:off x="3503712" y="5861588"/>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B</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23" name="Text Box 162"/>
            <p:cNvSpPr txBox="1">
              <a:spLocks noChangeArrowheads="1"/>
            </p:cNvSpPr>
            <p:nvPr/>
          </p:nvSpPr>
          <p:spPr bwMode="auto">
            <a:xfrm>
              <a:off x="2351584" y="5861588"/>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C</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sp>
          <p:nvSpPr>
            <p:cNvPr id="24" name="Text Box 162"/>
            <p:cNvSpPr txBox="1">
              <a:spLocks noChangeArrowheads="1"/>
            </p:cNvSpPr>
            <p:nvPr/>
          </p:nvSpPr>
          <p:spPr bwMode="auto">
            <a:xfrm>
              <a:off x="4655840" y="5861588"/>
              <a:ext cx="936104" cy="612068"/>
            </a:xfrm>
            <a:prstGeom prst="rect">
              <a:avLst/>
            </a:prstGeom>
            <a:solidFill>
              <a:srgbClr val="FFFF00"/>
            </a:solidFill>
            <a:ln w="9525">
              <a:solidFill>
                <a:schemeClr val="tx1"/>
              </a:solidFill>
              <a:miter lim="800000"/>
              <a:headEnd/>
              <a:tailEnd/>
            </a:ln>
          </p:spPr>
          <p:txBody>
            <a:bodyPr anchor="t"/>
            <a:lstStyle/>
            <a:p>
              <a:pPr algn="ctr">
                <a:lnSpc>
                  <a:spcPct val="90000"/>
                </a:lnSpc>
              </a:pPr>
              <a:r>
                <a:rPr lang="ru-RU" sz="1200" b="1" smtClean="0"/>
                <a:t>Этап </a:t>
              </a:r>
              <a:r>
                <a:rPr lang="en-US" sz="1200" b="1" smtClean="0"/>
                <a:t>D</a:t>
              </a:r>
            </a:p>
            <a:p>
              <a:pPr algn="ctr">
                <a:lnSpc>
                  <a:spcPct val="90000"/>
                </a:lnSpc>
              </a:pPr>
              <a:endParaRPr lang="en-US" sz="1200" b="1" smtClean="0"/>
            </a:p>
            <a:p>
              <a:pPr algn="ctr">
                <a:lnSpc>
                  <a:spcPct val="90000"/>
                </a:lnSpc>
              </a:pPr>
              <a:r>
                <a:rPr lang="ru-RU" sz="1200" b="1" smtClean="0">
                  <a:sym typeface="Wingdings"/>
                </a:rPr>
                <a:t></a:t>
              </a:r>
              <a:endParaRPr lang="ru-RU" sz="1200" b="1" dirty="0"/>
            </a:p>
          </p:txBody>
        </p:sp>
      </p:grpSp>
      <p:sp>
        <p:nvSpPr>
          <p:cNvPr id="32" name="Прямоугольник 31"/>
          <p:cNvSpPr/>
          <p:nvPr/>
        </p:nvSpPr>
        <p:spPr>
          <a:xfrm>
            <a:off x="3287688" y="220578"/>
            <a:ext cx="432048" cy="400110"/>
          </a:xfrm>
          <a:prstGeom prst="rect">
            <a:avLst/>
          </a:prstGeom>
          <a:solidFill>
            <a:srgbClr val="0070C0"/>
          </a:solidFill>
        </p:spPr>
        <p:txBody>
          <a:bodyPr wrap="square" lIns="0" rIns="0">
            <a:spAutoFit/>
          </a:bodyPr>
          <a:lstStyle/>
          <a:p>
            <a:pPr algn="ctr"/>
            <a:r>
              <a:rPr lang="ru-RU" sz="2000" b="1" i="1" smtClean="0">
                <a:solidFill>
                  <a:schemeClr val="bg1"/>
                </a:solidFill>
              </a:rPr>
              <a:t>2</a:t>
            </a:r>
            <a:endParaRPr lang="ru-RU" sz="2000" b="1" i="1" dirty="0">
              <a:solidFill>
                <a:schemeClr val="bg1"/>
              </a:solidFill>
            </a:endParaRPr>
          </a:p>
        </p:txBody>
      </p:sp>
      <p:sp>
        <p:nvSpPr>
          <p:cNvPr id="33" name="Прямоугольник 32"/>
          <p:cNvSpPr/>
          <p:nvPr/>
        </p:nvSpPr>
        <p:spPr>
          <a:xfrm>
            <a:off x="6168008" y="2132856"/>
            <a:ext cx="5663952" cy="3416320"/>
          </a:xfrm>
          <a:prstGeom prst="rect">
            <a:avLst/>
          </a:prstGeom>
        </p:spPr>
        <p:txBody>
          <a:bodyPr wrap="square">
            <a:spAutoFit/>
          </a:bodyPr>
          <a:lstStyle/>
          <a:p>
            <a:r>
              <a:rPr lang="ru-RU" sz="1800" b="1" smtClean="0"/>
              <a:t>Особенности: </a:t>
            </a:r>
            <a:endParaRPr lang="ru-RU" sz="1800" b="1" dirty="0" smtClean="0"/>
          </a:p>
          <a:p>
            <a:pPr marL="177800" indent="-177800">
              <a:buFont typeface="Arial" pitchFamily="34" charset="0"/>
              <a:buChar char="•"/>
            </a:pPr>
            <a:r>
              <a:rPr lang="ru-RU" sz="1800" smtClean="0"/>
              <a:t>путь процесса заранее не предопределен, хотя конечная цель и перечень этапов в общем виде известны заранее;</a:t>
            </a:r>
          </a:p>
          <a:p>
            <a:pPr marL="177800" indent="-177800">
              <a:buFont typeface="Arial" pitchFamily="34" charset="0"/>
              <a:buChar char="•"/>
            </a:pPr>
            <a:r>
              <a:rPr lang="ru-RU" sz="1800" smtClean="0"/>
              <a:t>экземпляры процессов неидентичны – это смесь регулярных процессов и уникальных ситуаций, которых достаточно много;</a:t>
            </a:r>
          </a:p>
          <a:p>
            <a:pPr marL="177800" indent="-177800">
              <a:buFont typeface="Arial" pitchFamily="34" charset="0"/>
              <a:buChar char="•"/>
            </a:pPr>
            <a:r>
              <a:rPr lang="ru-RU" sz="1800" smtClean="0"/>
              <a:t>в </a:t>
            </a:r>
            <a:r>
              <a:rPr lang="ru-RU" sz="1800" dirty="0" smtClean="0"/>
              <a:t>уникальных ситуациях решение принимается квалифицированным </a:t>
            </a:r>
            <a:r>
              <a:rPr lang="ru-RU" sz="1800" smtClean="0"/>
              <a:t>специалистом (т.е. строится </a:t>
            </a:r>
            <a:r>
              <a:rPr lang="ru-RU" sz="1800" dirty="0" smtClean="0"/>
              <a:t>на человеческом факторе), после чего снова запускаются </a:t>
            </a:r>
            <a:r>
              <a:rPr lang="ru-RU" sz="1800" smtClean="0"/>
              <a:t>стандартизированные процессы.</a:t>
            </a:r>
            <a:endParaRPr lang="ru-RU" sz="1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935760" y="115888"/>
            <a:ext cx="8256240" cy="576262"/>
          </a:xfrm>
          <a:prstGeom prst="rect">
            <a:avLst/>
          </a:prstGeom>
          <a:noFill/>
          <a:ln>
            <a:noFill/>
          </a:ln>
        </p:spPr>
        <p:txBody>
          <a:bodyPr spcFirstLastPara="1" wrap="square" lIns="91425" tIns="0" rIns="0" bIns="0" anchor="ctr" anchorCtr="0">
            <a:normAutofit fontScale="92500" lnSpcReduction="20000"/>
          </a:bodyPr>
          <a:lstStyle/>
          <a:p>
            <a:pPr lvl="0">
              <a:lnSpc>
                <a:spcPct val="90000"/>
              </a:lnSpc>
              <a:buClr>
                <a:schemeClr val="dk1"/>
              </a:buClr>
              <a:buSzPts val="6000"/>
              <a:defRPr/>
            </a:pPr>
            <a:r>
              <a:rPr lang="ru-RU" sz="2800" smtClean="0">
                <a:solidFill>
                  <a:schemeClr val="tx1"/>
                </a:solidFill>
                <a:effectLst>
                  <a:outerShdw blurRad="38100" dist="38100" dir="2700000" algn="tl">
                    <a:srgbClr val="FFFFFF"/>
                  </a:outerShdw>
                </a:effectLst>
                <a:latin typeface="+mn-lt"/>
                <a:ea typeface="Calibri"/>
                <a:cs typeface="Calibri"/>
                <a:sym typeface="Calibri"/>
              </a:rPr>
              <a:t>«</a:t>
            </a:r>
            <a:r>
              <a:rPr lang="en-US" sz="2800" smtClean="0">
                <a:solidFill>
                  <a:schemeClr val="tx1"/>
                </a:solidFill>
                <a:effectLst>
                  <a:outerShdw blurRad="38100" dist="38100" dir="2700000" algn="tl">
                    <a:srgbClr val="FFFFFF"/>
                  </a:outerShdw>
                </a:effectLst>
                <a:latin typeface="+mn-lt"/>
                <a:ea typeface="Calibri"/>
                <a:cs typeface="Calibri"/>
                <a:sym typeface="Calibri"/>
              </a:rPr>
              <a:t>PM</a:t>
            </a:r>
            <a:r>
              <a:rPr lang="ru-RU" sz="2800" smtClean="0">
                <a:solidFill>
                  <a:schemeClr val="tx1"/>
                </a:solidFill>
                <a:effectLst>
                  <a:outerShdw blurRad="38100" dist="38100" dir="2700000" algn="tl">
                    <a:srgbClr val="FFFFFF"/>
                  </a:outerShdw>
                </a:effectLst>
                <a:latin typeface="+mn-lt"/>
                <a:ea typeface="Calibri"/>
                <a:cs typeface="Calibri"/>
                <a:sym typeface="Calibri"/>
              </a:rPr>
              <a:t> + </a:t>
            </a:r>
            <a:r>
              <a:rPr lang="en-US" sz="2800" smtClean="0">
                <a:solidFill>
                  <a:schemeClr val="tx1"/>
                </a:solidFill>
                <a:effectLst>
                  <a:outerShdw blurRad="38100" dist="38100" dir="2700000" algn="tl">
                    <a:srgbClr val="FFFFFF"/>
                  </a:outerShdw>
                </a:effectLst>
                <a:latin typeface="+mn-lt"/>
                <a:ea typeface="Calibri"/>
                <a:cs typeface="Calibri"/>
                <a:sym typeface="Calibri"/>
              </a:rPr>
              <a:t>agile +</a:t>
            </a:r>
            <a:r>
              <a:rPr lang="ru-RU" sz="2800" smtClean="0">
                <a:solidFill>
                  <a:schemeClr val="tx1"/>
                </a:solidFill>
                <a:effectLst>
                  <a:outerShdw blurRad="38100" dist="38100" dir="2700000" algn="tl">
                    <a:srgbClr val="FFFFFF"/>
                  </a:outerShdw>
                </a:effectLst>
                <a:latin typeface="+mn-lt"/>
                <a:ea typeface="Calibri"/>
                <a:cs typeface="Calibri"/>
                <a:sym typeface="Calibri"/>
              </a:rPr>
              <a:t> </a:t>
            </a:r>
            <a:r>
              <a:rPr lang="en-US" sz="2800" dirty="0" smtClean="0">
                <a:solidFill>
                  <a:schemeClr val="tx1"/>
                </a:solidFill>
                <a:effectLst>
                  <a:outerShdw blurRad="38100" dist="38100" dir="2700000" algn="tl">
                    <a:srgbClr val="FFFFFF"/>
                  </a:outerShdw>
                </a:effectLst>
                <a:latin typeface="+mn-lt"/>
                <a:ea typeface="Calibri"/>
                <a:cs typeface="Calibri"/>
                <a:sym typeface="Calibri"/>
              </a:rPr>
              <a:t>BPM</a:t>
            </a:r>
            <a:r>
              <a:rPr lang="ru-RU" sz="2800" smtClean="0">
                <a:solidFill>
                  <a:schemeClr val="tx1"/>
                </a:solidFill>
                <a:effectLst>
                  <a:outerShdw blurRad="38100" dist="38100" dir="2700000" algn="tl">
                    <a:srgbClr val="FFFFFF"/>
                  </a:outerShdw>
                </a:effectLst>
                <a:latin typeface="+mn-lt"/>
                <a:ea typeface="Calibri"/>
                <a:cs typeface="Calibri"/>
                <a:sym typeface="Calibri"/>
              </a:rPr>
              <a:t>»: </a:t>
            </a:r>
            <a:endParaRPr lang="en-US" sz="2800" smtClean="0">
              <a:solidFill>
                <a:schemeClr val="tx1"/>
              </a:solidFill>
              <a:effectLst>
                <a:outerShdw blurRad="38100" dist="38100" dir="2700000" algn="tl">
                  <a:srgbClr val="FFFFFF"/>
                </a:outerShdw>
              </a:effectLst>
              <a:latin typeface="+mn-lt"/>
              <a:ea typeface="Calibri"/>
              <a:cs typeface="Calibri"/>
              <a:sym typeface="Calibri"/>
            </a:endParaRPr>
          </a:p>
          <a:p>
            <a:pPr lvl="0">
              <a:lnSpc>
                <a:spcPct val="90000"/>
              </a:lnSpc>
              <a:buClr>
                <a:schemeClr val="dk1"/>
              </a:buClr>
              <a:buSzPts val="6000"/>
              <a:defRPr/>
            </a:pPr>
            <a:r>
              <a:rPr lang="en-US" sz="2800" smtClean="0">
                <a:solidFill>
                  <a:schemeClr val="tx1"/>
                </a:solidFill>
                <a:effectLst>
                  <a:outerShdw blurRad="38100" dist="38100" dir="2700000" algn="tl">
                    <a:srgbClr val="FFFFFF"/>
                  </a:outerShdw>
                </a:effectLst>
                <a:latin typeface="+mn-lt"/>
                <a:ea typeface="Calibri"/>
                <a:cs typeface="Calibri"/>
                <a:sym typeface="Calibri"/>
              </a:rPr>
              <a:t>Rational </a:t>
            </a:r>
            <a:r>
              <a:rPr lang="en-US" sz="2800" dirty="0" smtClean="0">
                <a:solidFill>
                  <a:schemeClr val="tx1"/>
                </a:solidFill>
                <a:effectLst>
                  <a:outerShdw blurRad="38100" dist="38100" dir="2700000" algn="tl">
                    <a:srgbClr val="FFFFFF"/>
                  </a:outerShdw>
                </a:effectLst>
                <a:latin typeface="+mn-lt"/>
                <a:ea typeface="Calibri"/>
                <a:cs typeface="Calibri"/>
                <a:sym typeface="Calibri"/>
              </a:rPr>
              <a:t>Unified Process (RUP</a:t>
            </a:r>
            <a:r>
              <a:rPr lang="ru-RU" sz="2800" dirty="0" smtClean="0">
                <a:solidFill>
                  <a:schemeClr val="tx1"/>
                </a:solidFill>
                <a:effectLst>
                  <a:outerShdw blurRad="38100" dist="38100" dir="2700000" algn="tl">
                    <a:srgbClr val="FFFFFF"/>
                  </a:outerShdw>
                </a:effectLst>
                <a:latin typeface="+mn-lt"/>
                <a:ea typeface="Calibri"/>
                <a:cs typeface="Calibri"/>
                <a:sym typeface="Calibri"/>
              </a:rPr>
              <a:t>)</a:t>
            </a:r>
            <a:r>
              <a:rPr lang="en-US" sz="2800" dirty="0" smtClean="0">
                <a:solidFill>
                  <a:schemeClr val="tx1"/>
                </a:solidFill>
                <a:effectLst>
                  <a:outerShdw blurRad="38100" dist="38100" dir="2700000" algn="tl">
                    <a:srgbClr val="FFFFFF"/>
                  </a:outerShdw>
                </a:effectLst>
                <a:latin typeface="+mn-lt"/>
                <a:ea typeface="Calibri"/>
                <a:cs typeface="Calibri"/>
                <a:sym typeface="Calibri"/>
              </a:rPr>
              <a:t>, </a:t>
            </a:r>
            <a:r>
              <a:rPr lang="en-US" sz="2800" dirty="0" err="1" smtClean="0">
                <a:solidFill>
                  <a:schemeClr val="tx1"/>
                </a:solidFill>
                <a:effectLst>
                  <a:outerShdw blurRad="38100" dist="38100" dir="2700000" algn="tl">
                    <a:srgbClr val="FFFFFF"/>
                  </a:outerShdw>
                </a:effectLst>
                <a:latin typeface="+mn-lt"/>
                <a:ea typeface="Calibri"/>
                <a:cs typeface="Calibri"/>
                <a:sym typeface="Calibri"/>
              </a:rPr>
              <a:t>OpenUP</a:t>
            </a:r>
            <a:endParaRPr lang="ru-RU" sz="2800" dirty="0">
              <a:solidFill>
                <a:schemeClr val="tx1"/>
              </a:solidFill>
              <a:effectLst>
                <a:outerShdw blurRad="38100" dist="38100" dir="2700000" algn="tl">
                  <a:srgbClr val="FFFFFF"/>
                </a:outerShdw>
              </a:effectLst>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9" name="Прямоугольник 8"/>
          <p:cNvSpPr/>
          <p:nvPr/>
        </p:nvSpPr>
        <p:spPr>
          <a:xfrm>
            <a:off x="3287688" y="188640"/>
            <a:ext cx="432048" cy="400110"/>
          </a:xfrm>
          <a:prstGeom prst="rect">
            <a:avLst/>
          </a:prstGeom>
          <a:solidFill>
            <a:srgbClr val="0070C0"/>
          </a:solidFill>
        </p:spPr>
        <p:txBody>
          <a:bodyPr wrap="square" lIns="0" rIns="0">
            <a:spAutoFit/>
          </a:bodyPr>
          <a:lstStyle/>
          <a:p>
            <a:pPr algn="ctr"/>
            <a:r>
              <a:rPr lang="ru-RU" sz="2000" b="1" i="1" smtClean="0">
                <a:solidFill>
                  <a:schemeClr val="bg1"/>
                </a:solidFill>
              </a:rPr>
              <a:t>3</a:t>
            </a:r>
            <a:endParaRPr lang="ru-RU" sz="2000" b="1" i="1" dirty="0">
              <a:solidFill>
                <a:schemeClr val="bg1"/>
              </a:solidFill>
            </a:endParaRPr>
          </a:p>
        </p:txBody>
      </p:sp>
      <p:pic>
        <p:nvPicPr>
          <p:cNvPr id="2" name="Picture 2"/>
          <p:cNvPicPr>
            <a:picLocks noChangeAspect="1" noChangeArrowheads="1"/>
          </p:cNvPicPr>
          <p:nvPr/>
        </p:nvPicPr>
        <p:blipFill>
          <a:blip r:embed="rId5"/>
          <a:srcRect/>
          <a:stretch>
            <a:fillRect/>
          </a:stretch>
        </p:blipFill>
        <p:spPr bwMode="auto">
          <a:xfrm>
            <a:off x="2279576" y="1052736"/>
            <a:ext cx="8479147" cy="5328592"/>
          </a:xfrm>
          <a:prstGeom prst="rect">
            <a:avLst/>
          </a:prstGeom>
          <a:noFill/>
          <a:ln w="9525">
            <a:noFill/>
            <a:miter lim="800000"/>
            <a:headEnd/>
            <a:tailEnd/>
          </a:ln>
        </p:spPr>
      </p:pic>
      <p:sp>
        <p:nvSpPr>
          <p:cNvPr id="8" name="Прямоугольник 7"/>
          <p:cNvSpPr/>
          <p:nvPr/>
        </p:nvSpPr>
        <p:spPr>
          <a:xfrm>
            <a:off x="8904312" y="6237312"/>
            <a:ext cx="2711624" cy="276999"/>
          </a:xfrm>
          <a:prstGeom prst="rect">
            <a:avLst/>
          </a:prstGeom>
        </p:spPr>
        <p:txBody>
          <a:bodyPr wrap="square">
            <a:spAutoFit/>
          </a:bodyPr>
          <a:lstStyle/>
          <a:p>
            <a:r>
              <a:rPr lang="ru-RU" sz="1200" i="1" smtClean="0"/>
              <a:t>Из открытых источников</a:t>
            </a:r>
            <a:endParaRPr lang="ru-RU" sz="1200" i="1"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Выступающие</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16385" name="Picture 1"/>
          <p:cNvPicPr>
            <a:picLocks noChangeAspect="1" noChangeArrowheads="1"/>
          </p:cNvPicPr>
          <p:nvPr/>
        </p:nvPicPr>
        <p:blipFill>
          <a:blip r:embed="rId5"/>
          <a:srcRect/>
          <a:stretch>
            <a:fillRect/>
          </a:stretch>
        </p:blipFill>
        <p:spPr bwMode="auto">
          <a:xfrm>
            <a:off x="1343472" y="1556792"/>
            <a:ext cx="6521450" cy="5143500"/>
          </a:xfrm>
          <a:prstGeom prst="rect">
            <a:avLst/>
          </a:prstGeom>
          <a:noFill/>
          <a:ln w="9525">
            <a:noFill/>
            <a:miter lim="800000"/>
            <a:headEnd/>
            <a:tailEnd/>
          </a:ln>
        </p:spPr>
      </p:pic>
      <p:pic>
        <p:nvPicPr>
          <p:cNvPr id="16386" name="Picture 2"/>
          <p:cNvPicPr>
            <a:picLocks noChangeAspect="1" noChangeArrowheads="1"/>
          </p:cNvPicPr>
          <p:nvPr/>
        </p:nvPicPr>
        <p:blipFill>
          <a:blip r:embed="rId6"/>
          <a:srcRect/>
          <a:stretch>
            <a:fillRect/>
          </a:stretch>
        </p:blipFill>
        <p:spPr bwMode="auto">
          <a:xfrm>
            <a:off x="6816080" y="1124744"/>
            <a:ext cx="5035649" cy="5393069"/>
          </a:xfrm>
          <a:prstGeom prst="rect">
            <a:avLst/>
          </a:prstGeom>
          <a:noFill/>
          <a:ln w="9525">
            <a:noFill/>
            <a:miter lim="800000"/>
            <a:headEnd/>
            <a:tailEnd/>
          </a:ln>
        </p:spPr>
      </p:pic>
      <p:pic>
        <p:nvPicPr>
          <p:cNvPr id="16387" name="Picture 3"/>
          <p:cNvPicPr>
            <a:picLocks noChangeAspect="1" noChangeArrowheads="1"/>
          </p:cNvPicPr>
          <p:nvPr/>
        </p:nvPicPr>
        <p:blipFill>
          <a:blip r:embed="rId7"/>
          <a:srcRect/>
          <a:stretch>
            <a:fillRect/>
          </a:stretch>
        </p:blipFill>
        <p:spPr bwMode="auto">
          <a:xfrm>
            <a:off x="3503712" y="188640"/>
            <a:ext cx="8104126" cy="4687615"/>
          </a:xfrm>
          <a:prstGeom prst="rect">
            <a:avLst/>
          </a:prstGeom>
          <a:noFill/>
          <a:ln w="9525">
            <a:noFill/>
            <a:miter lim="800000"/>
            <a:headEnd/>
            <a:tailEnd/>
          </a:ln>
        </p:spPr>
      </p:pic>
      <p:pic>
        <p:nvPicPr>
          <p:cNvPr id="16388" name="Picture 4"/>
          <p:cNvPicPr>
            <a:picLocks noChangeAspect="1" noChangeArrowheads="1"/>
          </p:cNvPicPr>
          <p:nvPr/>
        </p:nvPicPr>
        <p:blipFill>
          <a:blip r:embed="rId8"/>
          <a:srcRect/>
          <a:stretch>
            <a:fillRect/>
          </a:stretch>
        </p:blipFill>
        <p:spPr bwMode="auto">
          <a:xfrm>
            <a:off x="4000500" y="806450"/>
            <a:ext cx="4191000" cy="5245100"/>
          </a:xfrm>
          <a:prstGeom prst="rect">
            <a:avLst/>
          </a:prstGeom>
          <a:noFill/>
          <a:ln w="9525">
            <a:noFill/>
            <a:miter lim="800000"/>
            <a:headEnd/>
            <a:tailEnd/>
          </a:ln>
        </p:spPr>
      </p:pic>
      <p:pic>
        <p:nvPicPr>
          <p:cNvPr id="16389" name="Picture 5"/>
          <p:cNvPicPr>
            <a:picLocks noChangeAspect="1" noChangeArrowheads="1"/>
          </p:cNvPicPr>
          <p:nvPr/>
        </p:nvPicPr>
        <p:blipFill>
          <a:blip r:embed="rId9"/>
          <a:srcRect/>
          <a:stretch>
            <a:fillRect/>
          </a:stretch>
        </p:blipFill>
        <p:spPr bwMode="auto">
          <a:xfrm>
            <a:off x="2279576" y="1700808"/>
            <a:ext cx="6184900" cy="4699000"/>
          </a:xfrm>
          <a:prstGeom prst="rect">
            <a:avLst/>
          </a:prstGeom>
          <a:noFill/>
          <a:ln w="9525">
            <a:noFill/>
            <a:miter lim="800000"/>
            <a:headEnd/>
            <a:tailEnd/>
          </a:ln>
        </p:spPr>
      </p:pic>
      <p:pic>
        <p:nvPicPr>
          <p:cNvPr id="16390" name="Picture 6"/>
          <p:cNvPicPr>
            <a:picLocks noChangeAspect="1" noChangeArrowheads="1"/>
          </p:cNvPicPr>
          <p:nvPr/>
        </p:nvPicPr>
        <p:blipFill>
          <a:blip r:embed="rId10"/>
          <a:srcRect/>
          <a:stretch>
            <a:fillRect/>
          </a:stretch>
        </p:blipFill>
        <p:spPr bwMode="auto">
          <a:xfrm>
            <a:off x="4079776" y="116632"/>
            <a:ext cx="3346450" cy="5251450"/>
          </a:xfrm>
          <a:prstGeom prst="rect">
            <a:avLst/>
          </a:prstGeom>
          <a:noFill/>
          <a:ln w="9525">
            <a:noFill/>
            <a:miter lim="800000"/>
            <a:headEnd/>
            <a:tailEnd/>
          </a:ln>
        </p:spPr>
      </p:pic>
      <p:pic>
        <p:nvPicPr>
          <p:cNvPr id="16391" name="Picture 7"/>
          <p:cNvPicPr>
            <a:picLocks noChangeAspect="1" noChangeArrowheads="1"/>
          </p:cNvPicPr>
          <p:nvPr/>
        </p:nvPicPr>
        <p:blipFill>
          <a:blip r:embed="rId11"/>
          <a:srcRect/>
          <a:stretch>
            <a:fillRect/>
          </a:stretch>
        </p:blipFill>
        <p:spPr bwMode="auto">
          <a:xfrm>
            <a:off x="6888088" y="1484784"/>
            <a:ext cx="5162550" cy="5149850"/>
          </a:xfrm>
          <a:prstGeom prst="rect">
            <a:avLst/>
          </a:prstGeom>
          <a:noFill/>
          <a:ln w="9525">
            <a:noFill/>
            <a:miter lim="800000"/>
            <a:headEnd/>
            <a:tailEnd/>
          </a:ln>
        </p:spPr>
      </p:pic>
      <p:pic>
        <p:nvPicPr>
          <p:cNvPr id="16392" name="Picture 8"/>
          <p:cNvPicPr>
            <a:picLocks noChangeAspect="1" noChangeArrowheads="1"/>
          </p:cNvPicPr>
          <p:nvPr/>
        </p:nvPicPr>
        <p:blipFill>
          <a:blip r:embed="rId12"/>
          <a:srcRect/>
          <a:stretch>
            <a:fillRect/>
          </a:stretch>
        </p:blipFill>
        <p:spPr bwMode="auto">
          <a:xfrm>
            <a:off x="407368" y="476672"/>
            <a:ext cx="3968750" cy="5245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Анонс</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Прямоугольник 5"/>
          <p:cNvSpPr/>
          <p:nvPr/>
        </p:nvSpPr>
        <p:spPr>
          <a:xfrm>
            <a:off x="1343472" y="1052736"/>
            <a:ext cx="3888432" cy="4401205"/>
          </a:xfrm>
          <a:prstGeom prst="rect">
            <a:avLst/>
          </a:prstGeom>
        </p:spPr>
        <p:txBody>
          <a:bodyPr wrap="square">
            <a:spAutoFit/>
          </a:bodyPr>
          <a:lstStyle/>
          <a:p>
            <a:r>
              <a:rPr lang="ru-RU" dirty="0" smtClean="0"/>
              <a:t>Мастер-класс  "Проектное и процессное управление - где границы и в чем польза"</a:t>
            </a:r>
            <a:br>
              <a:rPr lang="ru-RU" dirty="0" smtClean="0"/>
            </a:br>
            <a:r>
              <a:rPr lang="ru-RU" dirty="0" smtClean="0"/>
              <a:t/>
            </a:r>
            <a:br>
              <a:rPr lang="ru-RU" dirty="0" smtClean="0"/>
            </a:br>
            <a:r>
              <a:rPr lang="ru-RU" dirty="0" smtClean="0"/>
              <a:t>Если вам нужно в осознанные сроки, с достаточным качеством и без перерасхода бюджета достичь поставленной цели, то это обеспечивается сочетанием процессного и проектного управления одновременно. Главное - их правильно использовать. Важно для всех отраслей. Абсолютно необходимо для Строительства и IT-компаний.</a:t>
            </a:r>
            <a:br>
              <a:rPr lang="ru-RU" dirty="0" smtClean="0"/>
            </a:br>
            <a:r>
              <a:rPr lang="ru-RU" dirty="0" smtClean="0"/>
              <a:t/>
            </a:r>
            <a:br>
              <a:rPr lang="ru-RU" dirty="0" smtClean="0"/>
            </a:br>
            <a:r>
              <a:rPr lang="ru-RU" dirty="0" smtClean="0"/>
              <a:t>Процессное и проектное управление - в чем польза от каждого Где границы и почему важно не перепутать</a:t>
            </a:r>
            <a:br>
              <a:rPr lang="ru-RU" dirty="0" smtClean="0"/>
            </a:br>
            <a:r>
              <a:rPr lang="ru-RU" dirty="0" smtClean="0"/>
              <a:t>Процессный и проектный офис - как им взаимодействовать Как получить максимальную отдачу для компании</a:t>
            </a:r>
            <a:br>
              <a:rPr lang="ru-RU" dirty="0" smtClean="0"/>
            </a:br>
            <a:endParaRPr lang="ru-RU" dirty="0" smtClean="0"/>
          </a:p>
        </p:txBody>
      </p:sp>
      <p:sp>
        <p:nvSpPr>
          <p:cNvPr id="8" name="Прямоугольник 7"/>
          <p:cNvSpPr/>
          <p:nvPr/>
        </p:nvSpPr>
        <p:spPr>
          <a:xfrm>
            <a:off x="6312024" y="1052736"/>
            <a:ext cx="5184576" cy="5478423"/>
          </a:xfrm>
          <a:prstGeom prst="rect">
            <a:avLst/>
          </a:prstGeom>
        </p:spPr>
        <p:txBody>
          <a:bodyPr wrap="square">
            <a:spAutoFit/>
          </a:bodyPr>
          <a:lstStyle/>
          <a:p>
            <a:r>
              <a:rPr lang="ru-RU" dirty="0" smtClean="0"/>
              <a:t>"Проектное и процессное управление - где границы и в чем польза"</a:t>
            </a:r>
            <a:br>
              <a:rPr lang="ru-RU" dirty="0" smtClean="0"/>
            </a:br>
            <a:endParaRPr lang="ru-RU" dirty="0" smtClean="0"/>
          </a:p>
          <a:p>
            <a:r>
              <a:rPr lang="ru-RU" dirty="0" smtClean="0">
                <a:solidFill>
                  <a:srgbClr val="FF0000"/>
                </a:solidFill>
              </a:rPr>
              <a:t>последовательно: ЛВВ, ТВВ </a:t>
            </a:r>
          </a:p>
          <a:p>
            <a:r>
              <a:rPr lang="ru-RU" dirty="0" smtClean="0">
                <a:solidFill>
                  <a:srgbClr val="FF0000"/>
                </a:solidFill>
              </a:rPr>
              <a:t>ЛВВ: </a:t>
            </a:r>
            <a:endParaRPr lang="ru-RU" dirty="0" smtClean="0"/>
          </a:p>
          <a:p>
            <a:r>
              <a:rPr lang="ru-RU" dirty="0" smtClean="0"/>
              <a:t>Понятия</a:t>
            </a:r>
          </a:p>
          <a:p>
            <a:r>
              <a:rPr lang="ru-RU" dirty="0" smtClean="0"/>
              <a:t>Случаи применимости</a:t>
            </a:r>
          </a:p>
          <a:p>
            <a:r>
              <a:rPr lang="ru-RU" dirty="0" smtClean="0"/>
              <a:t>Выгоды процессного подхода</a:t>
            </a:r>
          </a:p>
          <a:p>
            <a:r>
              <a:rPr lang="ru-RU" dirty="0" smtClean="0"/>
              <a:t>Где границы и почему важно не перепутать</a:t>
            </a:r>
          </a:p>
          <a:p>
            <a:endParaRPr lang="ru-RU" dirty="0" smtClean="0"/>
          </a:p>
          <a:p>
            <a:r>
              <a:rPr lang="ru-RU" dirty="0" smtClean="0">
                <a:solidFill>
                  <a:srgbClr val="FF0000"/>
                </a:solidFill>
              </a:rPr>
              <a:t>ТВВ:</a:t>
            </a:r>
            <a:endParaRPr lang="ru-RU" dirty="0" smtClean="0"/>
          </a:p>
          <a:p>
            <a:r>
              <a:rPr lang="ru-RU" dirty="0" smtClean="0"/>
              <a:t>Понятия Позиция процессного и проектного управления</a:t>
            </a:r>
          </a:p>
          <a:p>
            <a:r>
              <a:rPr lang="ru-RU" dirty="0" smtClean="0"/>
              <a:t>Выгоды проектного подхода</a:t>
            </a:r>
          </a:p>
          <a:p>
            <a:r>
              <a:rPr lang="ru-RU" dirty="0" smtClean="0"/>
              <a:t>Где границы и почему важно не перепутать</a:t>
            </a:r>
          </a:p>
          <a:p>
            <a:r>
              <a:rPr lang="ru-RU" dirty="0" smtClean="0"/>
              <a:t>Абсолютно необходимо для Строительства и IT-компаний.</a:t>
            </a:r>
          </a:p>
          <a:p>
            <a:endParaRPr lang="ru-RU" dirty="0" smtClean="0"/>
          </a:p>
          <a:p>
            <a:endParaRPr lang="ru-RU" dirty="0" smtClean="0"/>
          </a:p>
          <a:p>
            <a:r>
              <a:rPr lang="ru-RU" dirty="0" smtClean="0">
                <a:solidFill>
                  <a:srgbClr val="FF0000"/>
                </a:solidFill>
              </a:rPr>
              <a:t>Процессный и проектный офис - как им взаимодействовать </a:t>
            </a:r>
            <a:r>
              <a:rPr lang="ru-RU" dirty="0" smtClean="0"/>
              <a:t/>
            </a:r>
            <a:br>
              <a:rPr lang="ru-RU" dirty="0" smtClean="0"/>
            </a:br>
            <a:r>
              <a:rPr lang="ru-RU" dirty="0" smtClean="0"/>
              <a:t>Как получить максимальную отдачу для компании</a:t>
            </a:r>
          </a:p>
          <a:p>
            <a:endParaRPr lang="ru-RU" dirty="0" smtClean="0"/>
          </a:p>
          <a:p>
            <a:endParaRPr lang="ru-RU" dirty="0" smtClean="0"/>
          </a:p>
          <a:p>
            <a:r>
              <a:rPr lang="ru-RU" dirty="0" smtClean="0"/>
              <a:t>«ПЕРЕДАЧА ХОДА»</a:t>
            </a:r>
          </a:p>
          <a:p>
            <a:endParaRPr lang="ru-RU" dirty="0" smtClean="0"/>
          </a:p>
          <a:p>
            <a:endParaRPr lang="ru-RU" dirty="0" smtClean="0"/>
          </a:p>
          <a:p>
            <a:r>
              <a:rPr lang="ru-RU" dirty="0" smtClean="0"/>
              <a:t>ОФОРМЛЕНИЕ – СТИЛЬ</a:t>
            </a:r>
          </a:p>
        </p:txBody>
      </p:sp>
      <p:sp>
        <p:nvSpPr>
          <p:cNvPr id="9" name="Прямоугольник 8"/>
          <p:cNvSpPr/>
          <p:nvPr/>
        </p:nvSpPr>
        <p:spPr>
          <a:xfrm>
            <a:off x="983432" y="5517232"/>
            <a:ext cx="4680520" cy="938719"/>
          </a:xfrm>
          <a:prstGeom prst="rect">
            <a:avLst/>
          </a:prstGeom>
        </p:spPr>
        <p:txBody>
          <a:bodyPr wrap="square">
            <a:spAutoFit/>
          </a:bodyPr>
          <a:lstStyle/>
          <a:p>
            <a:r>
              <a:rPr lang="ru-RU" sz="1100" i="1" smtClean="0"/>
              <a:t>Добрый деньЯ ранее уточняла </a:t>
            </a:r>
            <a:r>
              <a:rPr lang="ru-RU" sz="1100" b="1" i="1" smtClean="0"/>
              <a:t>В МТПП </a:t>
            </a:r>
            <a:r>
              <a:rPr lang="ru-RU" sz="1100" i="1" smtClean="0"/>
              <a:t>1,5 часа на ваше выступление вместе </a:t>
            </a:r>
          </a:p>
          <a:p>
            <a:r>
              <a:rPr lang="ru-RU" sz="1100" b="1" i="1" smtClean="0"/>
              <a:t>В фин универе </a:t>
            </a:r>
            <a:r>
              <a:rPr lang="ru-RU" sz="1100" i="1" smtClean="0"/>
              <a:t>20 мин и .15 мин вопросы на каждого из вас Или 40 мин вместе и 20 мин вопросы ответы Всего панельная дискуссия 3 часа на 4х экспертов</a:t>
            </a:r>
            <a:endParaRPr lang="ru-RU" sz="1100" i="1"/>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16" name="Picture 8" descr="http://misle.ru/takoj-modeleyu-yavlyaetsya-spiralenaya-dinamika-ne-toleko-opis/10.png"/>
          <p:cNvPicPr>
            <a:picLocks noChangeAspect="1" noChangeArrowheads="1"/>
          </p:cNvPicPr>
          <p:nvPr/>
        </p:nvPicPr>
        <p:blipFill>
          <a:blip r:embed="rId3" cstate="print"/>
          <a:srcRect/>
          <a:stretch>
            <a:fillRect/>
          </a:stretch>
        </p:blipFill>
        <p:spPr bwMode="auto">
          <a:xfrm>
            <a:off x="4439816" y="4221088"/>
            <a:ext cx="1057275" cy="638175"/>
          </a:xfrm>
          <a:prstGeom prst="rect">
            <a:avLst/>
          </a:prstGeom>
          <a:noFill/>
          <a:ln w="9525">
            <a:noFill/>
            <a:miter lim="800000"/>
            <a:headEnd/>
            <a:tailEnd/>
          </a:ln>
        </p:spPr>
      </p:pic>
      <p:pic>
        <p:nvPicPr>
          <p:cNvPr id="93" name="Google Shape;93;p2"/>
          <p:cNvPicPr preferRelativeResize="0"/>
          <p:nvPr/>
        </p:nvPicPr>
        <p:blipFill rotWithShape="1">
          <a:blip r:embed="rId4">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5">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fontScale="92500"/>
          </a:bodyPr>
          <a:lstStyle/>
          <a:p>
            <a:pPr lvl="0">
              <a:lnSpc>
                <a:spcPct val="90000"/>
              </a:lnSpc>
              <a:buClr>
                <a:schemeClr val="dk1"/>
              </a:buClr>
              <a:buSzPts val="6000"/>
              <a:defRPr/>
            </a:pP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Внедрение </a:t>
            </a:r>
            <a:r>
              <a:rPr kumimoji="0" lang="en-US"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BPM /</a:t>
            </a:r>
            <a:r>
              <a:rPr kumimoji="0" lang="en-US" sz="2800" b="0" i="0" u="none" strike="noStrike" kern="0" cap="none" spc="0" normalizeH="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 PM </a:t>
            </a:r>
            <a:r>
              <a:rPr lang="ru-RU" sz="2800" smtClean="0">
                <a:solidFill>
                  <a:schemeClr val="tx1"/>
                </a:solidFill>
                <a:effectLst>
                  <a:outerShdw blurRad="38100" dist="38100" dir="2700000" algn="tl">
                    <a:srgbClr val="FFFFFF"/>
                  </a:outerShdw>
                </a:effectLst>
                <a:ea typeface="Calibri"/>
                <a:cs typeface="Calibri"/>
                <a:sym typeface="Calibri"/>
              </a:rPr>
              <a:t>– это</a:t>
            </a: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 культурная трансформация</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Прямоугольник 4"/>
          <p:cNvSpPr>
            <a:spLocks noChangeArrowheads="1"/>
          </p:cNvSpPr>
          <p:nvPr/>
        </p:nvSpPr>
        <p:spPr bwMode="auto">
          <a:xfrm>
            <a:off x="1685354" y="910461"/>
            <a:ext cx="9955262" cy="646331"/>
          </a:xfrm>
          <a:prstGeom prst="rect">
            <a:avLst/>
          </a:prstGeom>
          <a:noFill/>
          <a:ln w="9525">
            <a:noFill/>
            <a:miter lim="800000"/>
            <a:headEnd/>
            <a:tailEnd/>
          </a:ln>
        </p:spPr>
        <p:txBody>
          <a:bodyPr wrap="square">
            <a:spAutoFit/>
          </a:bodyPr>
          <a:lstStyle/>
          <a:p>
            <a:pPr algn="ctr">
              <a:spcAft>
                <a:spcPts val="600"/>
              </a:spcAft>
            </a:pPr>
            <a:r>
              <a:rPr lang="ru-RU" sz="1800" smtClean="0"/>
              <a:t>Первичное внедрение </a:t>
            </a:r>
            <a:r>
              <a:rPr lang="ru-RU" sz="1800" dirty="0"/>
              <a:t>проектного </a:t>
            </a:r>
            <a:r>
              <a:rPr lang="ru-RU" sz="1800" dirty="0" smtClean="0"/>
              <a:t>и процессного </a:t>
            </a:r>
            <a:r>
              <a:rPr lang="ru-RU" sz="1800" dirty="0"/>
              <a:t>управления происходят на определенной стадии развития организации – переход от </a:t>
            </a:r>
            <a:r>
              <a:rPr lang="ru-RU" sz="1800" b="1" dirty="0">
                <a:solidFill>
                  <a:srgbClr val="FF0000"/>
                </a:solidFill>
              </a:rPr>
              <a:t>культуры силы</a:t>
            </a:r>
            <a:r>
              <a:rPr lang="ru-RU" sz="1800" b="1" dirty="0"/>
              <a:t> </a:t>
            </a:r>
            <a:r>
              <a:rPr lang="ru-RU" sz="1800" dirty="0"/>
              <a:t>к </a:t>
            </a:r>
            <a:r>
              <a:rPr lang="ru-RU" sz="1800" b="1" dirty="0">
                <a:solidFill>
                  <a:srgbClr val="0070C0"/>
                </a:solidFill>
              </a:rPr>
              <a:t>культуре правил</a:t>
            </a:r>
            <a:r>
              <a:rPr lang="ru-RU" sz="1800" dirty="0"/>
              <a:t>.</a:t>
            </a:r>
          </a:p>
        </p:txBody>
      </p:sp>
      <p:sp>
        <p:nvSpPr>
          <p:cNvPr id="7" name="Выгнутая влево стрелка 6"/>
          <p:cNvSpPr/>
          <p:nvPr/>
        </p:nvSpPr>
        <p:spPr>
          <a:xfrm flipV="1">
            <a:off x="5435153" y="3934297"/>
            <a:ext cx="914400" cy="1004887"/>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8" name="Выгнутая влево стрелка 7"/>
          <p:cNvSpPr/>
          <p:nvPr/>
        </p:nvSpPr>
        <p:spPr>
          <a:xfrm rot="10800000">
            <a:off x="6370190" y="4661372"/>
            <a:ext cx="865188" cy="863600"/>
          </a:xfrm>
          <a:prstGeom prst="curvedRightArrow">
            <a:avLst/>
          </a:prstGeom>
          <a:solidFill>
            <a:srgbClr val="F62E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9" name="Выгнутая влево стрелка 8"/>
          <p:cNvSpPr/>
          <p:nvPr/>
        </p:nvSpPr>
        <p:spPr>
          <a:xfrm flipV="1">
            <a:off x="5074790" y="2421409"/>
            <a:ext cx="1274763" cy="1152525"/>
          </a:xfrm>
          <a:prstGeom prst="curv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10" name="Выгнутая влево стрелка 9"/>
          <p:cNvSpPr/>
          <p:nvPr/>
        </p:nvSpPr>
        <p:spPr>
          <a:xfrm rot="10800000">
            <a:off x="6370190" y="3142134"/>
            <a:ext cx="1152525" cy="1158875"/>
          </a:xfrm>
          <a:prstGeom prst="curv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11" name="TextBox 10"/>
          <p:cNvSpPr txBox="1">
            <a:spLocks noChangeArrowheads="1"/>
          </p:cNvSpPr>
          <p:nvPr/>
        </p:nvSpPr>
        <p:spPr bwMode="auto">
          <a:xfrm>
            <a:off x="7302053" y="4868763"/>
            <a:ext cx="3978523" cy="1152525"/>
          </a:xfrm>
          <a:prstGeom prst="rect">
            <a:avLst/>
          </a:prstGeom>
          <a:noFill/>
          <a:ln w="9525">
            <a:noFill/>
            <a:miter lim="800000"/>
            <a:headEnd/>
            <a:tailEnd/>
          </a:ln>
        </p:spPr>
        <p:txBody>
          <a:bodyPr lIns="36000" tIns="36000" rIns="36000" bIns="36000"/>
          <a:lstStyle/>
          <a:p>
            <a:pPr>
              <a:defRPr/>
            </a:pPr>
            <a:r>
              <a:rPr lang="ru-RU" sz="1600" dirty="0">
                <a:solidFill>
                  <a:schemeClr val="tx1">
                    <a:lumMod val="50000"/>
                    <a:lumOff val="50000"/>
                  </a:schemeClr>
                </a:solidFill>
              </a:rPr>
              <a:t>Культура </a:t>
            </a:r>
            <a:r>
              <a:rPr lang="ru-RU" sz="1600" b="1" dirty="0">
                <a:solidFill>
                  <a:schemeClr val="tx1">
                    <a:lumMod val="50000"/>
                    <a:lumOff val="50000"/>
                  </a:schemeClr>
                </a:solidFill>
              </a:rPr>
              <a:t>ПРИНАДЛЕЖНОСТИ</a:t>
            </a:r>
          </a:p>
          <a:p>
            <a:pPr>
              <a:defRPr/>
            </a:pPr>
            <a:endParaRPr lang="ru-RU" sz="400" dirty="0">
              <a:solidFill>
                <a:schemeClr val="tx1">
                  <a:lumMod val="50000"/>
                  <a:lumOff val="50000"/>
                </a:schemeClr>
              </a:solidFill>
            </a:endParaRPr>
          </a:p>
          <a:p>
            <a:pPr>
              <a:defRPr/>
            </a:pPr>
            <a:r>
              <a:rPr lang="ru-RU" sz="1200" b="1" dirty="0">
                <a:solidFill>
                  <a:schemeClr val="tx1">
                    <a:lumMod val="50000"/>
                    <a:lumOff val="50000"/>
                  </a:schemeClr>
                </a:solidFill>
              </a:rPr>
              <a:t>«У нас так принято»: </a:t>
            </a:r>
            <a:r>
              <a:rPr lang="ru-RU" sz="1200" dirty="0">
                <a:solidFill>
                  <a:schemeClr val="tx1">
                    <a:lumMod val="50000"/>
                    <a:lumOff val="50000"/>
                  </a:schemeClr>
                </a:solidFill>
              </a:rPr>
              <a:t>защищенность, традиции, ритуалы, конформизм, соборность, семья, принадлежность к группе / клану, связь, отношения, дружба</a:t>
            </a:r>
          </a:p>
        </p:txBody>
      </p:sp>
      <p:sp>
        <p:nvSpPr>
          <p:cNvPr id="12" name="TextBox 11"/>
          <p:cNvSpPr txBox="1">
            <a:spLocks noChangeArrowheads="1"/>
          </p:cNvSpPr>
          <p:nvPr/>
        </p:nvSpPr>
        <p:spPr bwMode="auto">
          <a:xfrm>
            <a:off x="1487488" y="3789040"/>
            <a:ext cx="3312368" cy="1152351"/>
          </a:xfrm>
          <a:prstGeom prst="rect">
            <a:avLst/>
          </a:prstGeom>
          <a:noFill/>
          <a:ln w="9525">
            <a:noFill/>
            <a:miter lim="800000"/>
            <a:headEnd/>
            <a:tailEnd/>
          </a:ln>
        </p:spPr>
        <p:txBody>
          <a:bodyPr lIns="36000" tIns="36000" rIns="36000" bIns="36000"/>
          <a:lstStyle/>
          <a:p>
            <a:r>
              <a:rPr lang="ru-RU" sz="1600"/>
              <a:t>Культура </a:t>
            </a:r>
            <a:r>
              <a:rPr lang="ru-RU" sz="1600" b="1"/>
              <a:t>СИЛЫ</a:t>
            </a:r>
          </a:p>
          <a:p>
            <a:endParaRPr lang="ru-RU" sz="400"/>
          </a:p>
          <a:p>
            <a:r>
              <a:rPr lang="ru-RU" sz="1200" b="1"/>
              <a:t>«Я так сказал»: </a:t>
            </a:r>
            <a:r>
              <a:rPr lang="ru-RU" sz="1200"/>
              <a:t>«я – крутой, а ты – нет», «делаю что хочу», сила, власть, почитание, зоны влияния, эгоизм, доминирование, эксплуатация. Власть-разбойник. </a:t>
            </a:r>
          </a:p>
        </p:txBody>
      </p:sp>
      <p:sp>
        <p:nvSpPr>
          <p:cNvPr id="13" name="TextBox 12"/>
          <p:cNvSpPr txBox="1">
            <a:spLocks noChangeArrowheads="1"/>
          </p:cNvSpPr>
          <p:nvPr/>
        </p:nvSpPr>
        <p:spPr bwMode="auto">
          <a:xfrm>
            <a:off x="7373490" y="2492896"/>
            <a:ext cx="4195118" cy="959420"/>
          </a:xfrm>
          <a:prstGeom prst="rect">
            <a:avLst/>
          </a:prstGeom>
          <a:noFill/>
          <a:ln w="9525">
            <a:noFill/>
            <a:miter lim="800000"/>
            <a:headEnd/>
            <a:tailEnd/>
          </a:ln>
        </p:spPr>
        <p:txBody>
          <a:bodyPr lIns="36000" tIns="36000" rIns="36000" bIns="36000"/>
          <a:lstStyle/>
          <a:p>
            <a:r>
              <a:rPr lang="ru-RU" sz="1600"/>
              <a:t>Культура </a:t>
            </a:r>
            <a:r>
              <a:rPr lang="ru-RU" sz="1600" b="1"/>
              <a:t>ПРАВИЛ</a:t>
            </a:r>
          </a:p>
          <a:p>
            <a:endParaRPr lang="ru-RU" sz="400"/>
          </a:p>
          <a:p>
            <a:r>
              <a:rPr lang="ru-RU" sz="1200" b="1"/>
              <a:t>«Таковы правила»:</a:t>
            </a:r>
            <a:r>
              <a:rPr lang="ru-RU" sz="1200"/>
              <a:t> стабильность, точность, порядок, долг, иерархия, структура, ясные указания, подчинение, дисциплина, вина, контроль, грех, процессы.</a:t>
            </a:r>
          </a:p>
          <a:p>
            <a:endParaRPr lang="ru-RU" sz="1200"/>
          </a:p>
        </p:txBody>
      </p:sp>
      <p:sp>
        <p:nvSpPr>
          <p:cNvPr id="14" name="TextBox 13"/>
          <p:cNvSpPr txBox="1">
            <a:spLocks noChangeArrowheads="1"/>
          </p:cNvSpPr>
          <p:nvPr/>
        </p:nvSpPr>
        <p:spPr bwMode="auto">
          <a:xfrm>
            <a:off x="1271464" y="1700808"/>
            <a:ext cx="3943473" cy="1728192"/>
          </a:xfrm>
          <a:prstGeom prst="rect">
            <a:avLst/>
          </a:prstGeom>
          <a:noFill/>
          <a:ln w="9525">
            <a:noFill/>
            <a:miter lim="800000"/>
            <a:headEnd/>
            <a:tailEnd/>
          </a:ln>
        </p:spPr>
        <p:txBody>
          <a:bodyPr lIns="36000" tIns="36000" rIns="36000" bIns="36000"/>
          <a:lstStyle/>
          <a:p>
            <a:pPr>
              <a:defRPr/>
            </a:pPr>
            <a:r>
              <a:rPr lang="ru-RU" sz="1600" dirty="0">
                <a:solidFill>
                  <a:schemeClr val="tx1">
                    <a:lumMod val="50000"/>
                    <a:lumOff val="50000"/>
                  </a:schemeClr>
                </a:solidFill>
              </a:rPr>
              <a:t>Культура </a:t>
            </a:r>
            <a:r>
              <a:rPr lang="ru-RU" sz="1600" b="1" dirty="0">
                <a:solidFill>
                  <a:schemeClr val="tx1">
                    <a:lumMod val="50000"/>
                    <a:lumOff val="50000"/>
                  </a:schemeClr>
                </a:solidFill>
              </a:rPr>
              <a:t>УСПЕХА / РЕЗУЛЬТАТА</a:t>
            </a:r>
          </a:p>
          <a:p>
            <a:pPr>
              <a:defRPr/>
            </a:pPr>
            <a:endParaRPr lang="ru-RU" sz="400" dirty="0">
              <a:solidFill>
                <a:schemeClr val="tx1">
                  <a:lumMod val="50000"/>
                  <a:lumOff val="50000"/>
                </a:schemeClr>
              </a:solidFill>
            </a:endParaRPr>
          </a:p>
          <a:p>
            <a:pPr>
              <a:defRPr/>
            </a:pPr>
            <a:r>
              <a:rPr lang="ru-RU" sz="1200" b="1" dirty="0">
                <a:solidFill>
                  <a:schemeClr val="tx1">
                    <a:lumMod val="50000"/>
                    <a:lumOff val="50000"/>
                  </a:schemeClr>
                </a:solidFill>
              </a:rPr>
              <a:t>«Это дает результат»: </a:t>
            </a:r>
            <a:r>
              <a:rPr lang="ru-RU" sz="1200" dirty="0">
                <a:solidFill>
                  <a:schemeClr val="tx1">
                    <a:lumMod val="50000"/>
                    <a:lumOff val="50000"/>
                  </a:schemeClr>
                </a:solidFill>
              </a:rPr>
              <a:t>личные достижения, успех, вызов, соревнование, инициатива, рациональность, готовность к риску.</a:t>
            </a:r>
            <a:endParaRPr lang="ru-RU" sz="1200" b="1" dirty="0">
              <a:solidFill>
                <a:schemeClr val="tx1">
                  <a:lumMod val="50000"/>
                  <a:lumOff val="50000"/>
                </a:schemeClr>
              </a:solidFill>
            </a:endParaRPr>
          </a:p>
          <a:p>
            <a:pPr>
              <a:defRPr/>
            </a:pPr>
            <a:r>
              <a:rPr lang="ru-RU" sz="1100" i="1" dirty="0">
                <a:solidFill>
                  <a:schemeClr val="tx1">
                    <a:lumMod val="50000"/>
                    <a:lumOff val="50000"/>
                  </a:schemeClr>
                </a:solidFill>
              </a:rPr>
              <a:t>Стратегическое управление, </a:t>
            </a:r>
            <a:r>
              <a:rPr lang="en-US" sz="1100" i="1" dirty="0">
                <a:solidFill>
                  <a:schemeClr val="tx1">
                    <a:lumMod val="50000"/>
                    <a:lumOff val="50000"/>
                  </a:schemeClr>
                </a:solidFill>
              </a:rPr>
              <a:t>management by objectives (MBO)</a:t>
            </a:r>
            <a:r>
              <a:rPr lang="ru-RU" sz="1100" i="1" dirty="0">
                <a:solidFill>
                  <a:schemeClr val="tx1">
                    <a:lumMod val="50000"/>
                    <a:lumOff val="50000"/>
                  </a:schemeClr>
                </a:solidFill>
              </a:rPr>
              <a:t>,</a:t>
            </a:r>
            <a:r>
              <a:rPr lang="en-US" sz="1100" i="1" dirty="0">
                <a:solidFill>
                  <a:schemeClr val="tx1">
                    <a:lumMod val="50000"/>
                    <a:lumOff val="50000"/>
                  </a:schemeClr>
                </a:solidFill>
              </a:rPr>
              <a:t> </a:t>
            </a:r>
            <a:r>
              <a:rPr lang="ru-RU" sz="1100" i="1" dirty="0">
                <a:solidFill>
                  <a:schemeClr val="tx1">
                    <a:lumMod val="50000"/>
                    <a:lumOff val="50000"/>
                  </a:schemeClr>
                </a:solidFill>
              </a:rPr>
              <a:t>ССП (индивидуальные целевые КПЭ), </a:t>
            </a:r>
            <a:r>
              <a:rPr lang="ru-RU" sz="1100" i="1" dirty="0" err="1">
                <a:solidFill>
                  <a:schemeClr val="tx1">
                    <a:lumMod val="50000"/>
                    <a:lumOff val="50000"/>
                  </a:schemeClr>
                </a:solidFill>
              </a:rPr>
              <a:t>бизнес-единицы</a:t>
            </a:r>
            <a:r>
              <a:rPr lang="ru-RU" sz="1100" i="1" dirty="0">
                <a:solidFill>
                  <a:schemeClr val="tx1">
                    <a:lumMod val="50000"/>
                    <a:lumOff val="50000"/>
                  </a:schemeClr>
                </a:solidFill>
              </a:rPr>
              <a:t>, управление риском, личные конкурсы, гибкие мотивационные системы, агрессивный маркетинг</a:t>
            </a:r>
            <a:endParaRPr lang="ru-RU" sz="1200" dirty="0">
              <a:solidFill>
                <a:schemeClr val="tx1">
                  <a:lumMod val="50000"/>
                  <a:lumOff val="50000"/>
                </a:schemeClr>
              </a:solidFill>
            </a:endParaRPr>
          </a:p>
        </p:txBody>
      </p:sp>
      <p:pic>
        <p:nvPicPr>
          <p:cNvPr id="15" name="Picture 6" descr="http://misle.ru/takoj-modeleyu-yavlyaetsya-spiralenaya-dinamika-ne-toleko-opis/11.png"/>
          <p:cNvPicPr>
            <a:picLocks noChangeAspect="1" noChangeArrowheads="1"/>
          </p:cNvPicPr>
          <p:nvPr/>
        </p:nvPicPr>
        <p:blipFill>
          <a:blip r:embed="rId6" cstate="print"/>
          <a:srcRect/>
          <a:stretch>
            <a:fillRect/>
          </a:stretch>
        </p:blipFill>
        <p:spPr bwMode="auto">
          <a:xfrm>
            <a:off x="7446515" y="3381722"/>
            <a:ext cx="1019175" cy="819150"/>
          </a:xfrm>
          <a:prstGeom prst="rect">
            <a:avLst/>
          </a:prstGeom>
          <a:noFill/>
          <a:ln w="9525">
            <a:noFill/>
            <a:miter lim="800000"/>
            <a:headEnd/>
            <a:tailEnd/>
          </a:ln>
        </p:spPr>
      </p:pic>
      <p:sp>
        <p:nvSpPr>
          <p:cNvPr id="17" name="TextBox 18"/>
          <p:cNvSpPr txBox="1">
            <a:spLocks noChangeArrowheads="1"/>
          </p:cNvSpPr>
          <p:nvPr/>
        </p:nvSpPr>
        <p:spPr bwMode="auto">
          <a:xfrm>
            <a:off x="8507536" y="3478659"/>
            <a:ext cx="3205088" cy="1102469"/>
          </a:xfrm>
          <a:prstGeom prst="rect">
            <a:avLst/>
          </a:prstGeom>
          <a:noFill/>
          <a:ln w="9525">
            <a:noFill/>
            <a:miter lim="800000"/>
            <a:headEnd/>
            <a:tailEnd/>
          </a:ln>
        </p:spPr>
        <p:txBody>
          <a:bodyPr lIns="36000" tIns="36000" rIns="36000" bIns="36000"/>
          <a:lstStyle/>
          <a:p>
            <a:r>
              <a:rPr lang="ru-RU" sz="1100" b="1" i="1">
                <a:solidFill>
                  <a:srgbClr val="0070C0"/>
                </a:solidFill>
              </a:rPr>
              <a:t>Регулярный менеджмент, </a:t>
            </a:r>
            <a:r>
              <a:rPr lang="en-US" sz="1100" b="1" i="1">
                <a:solidFill>
                  <a:srgbClr val="0070C0"/>
                </a:solidFill>
              </a:rPr>
              <a:t>management by instructions (MBI),</a:t>
            </a:r>
            <a:r>
              <a:rPr lang="ru-RU" sz="1100" b="1" i="1">
                <a:solidFill>
                  <a:srgbClr val="0070C0"/>
                </a:solidFill>
              </a:rPr>
              <a:t> бизнес-процессы, регламенты, процессные КПЭ, СМК, бережливое производство, управление проектами, </a:t>
            </a:r>
            <a:r>
              <a:rPr lang="en-US" sz="1100" b="1" i="1">
                <a:solidFill>
                  <a:srgbClr val="0070C0"/>
                </a:solidFill>
              </a:rPr>
              <a:t>CRM,</a:t>
            </a:r>
            <a:r>
              <a:rPr lang="ru-RU" sz="1100" b="1" i="1">
                <a:solidFill>
                  <a:srgbClr val="0070C0"/>
                </a:solidFill>
              </a:rPr>
              <a:t> </a:t>
            </a:r>
            <a:r>
              <a:rPr lang="en-US" sz="1100" b="1" i="1">
                <a:solidFill>
                  <a:srgbClr val="0070C0"/>
                </a:solidFill>
              </a:rPr>
              <a:t>ERP, </a:t>
            </a:r>
            <a:r>
              <a:rPr lang="ru-RU" sz="1100" b="1" i="1">
                <a:solidFill>
                  <a:srgbClr val="0070C0"/>
                </a:solidFill>
              </a:rPr>
              <a:t>учет, управление запасами</a:t>
            </a:r>
          </a:p>
          <a:p>
            <a:endParaRPr lang="ru-RU" sz="1200"/>
          </a:p>
        </p:txBody>
      </p:sp>
      <p:sp>
        <p:nvSpPr>
          <p:cNvPr id="18" name="TextBox 19"/>
          <p:cNvSpPr txBox="1">
            <a:spLocks noChangeArrowheads="1"/>
          </p:cNvSpPr>
          <p:nvPr/>
        </p:nvSpPr>
        <p:spPr bwMode="auto">
          <a:xfrm>
            <a:off x="6438453" y="2421409"/>
            <a:ext cx="503237" cy="360363"/>
          </a:xfrm>
          <a:prstGeom prst="rect">
            <a:avLst/>
          </a:prstGeom>
          <a:noFill/>
          <a:ln w="9525">
            <a:noFill/>
            <a:miter lim="800000"/>
            <a:headEnd/>
            <a:tailEnd/>
          </a:ln>
        </p:spPr>
        <p:txBody>
          <a:bodyPr lIns="36000" tIns="36000" rIns="36000" bIns="36000"/>
          <a:lstStyle/>
          <a:p>
            <a:r>
              <a:rPr lang="ru-RU" sz="2000" b="1"/>
              <a:t>…</a:t>
            </a:r>
            <a:endParaRPr lang="ru-RU" sz="1600" b="1"/>
          </a:p>
        </p:txBody>
      </p:sp>
      <p:sp>
        <p:nvSpPr>
          <p:cNvPr id="19" name="TextBox 20"/>
          <p:cNvSpPr txBox="1">
            <a:spLocks noChangeArrowheads="1"/>
          </p:cNvSpPr>
          <p:nvPr/>
        </p:nvSpPr>
        <p:spPr bwMode="auto">
          <a:xfrm>
            <a:off x="5862190" y="5158259"/>
            <a:ext cx="503238" cy="360363"/>
          </a:xfrm>
          <a:prstGeom prst="rect">
            <a:avLst/>
          </a:prstGeom>
          <a:noFill/>
          <a:ln w="9525">
            <a:noFill/>
            <a:miter lim="800000"/>
            <a:headEnd/>
            <a:tailEnd/>
          </a:ln>
        </p:spPr>
        <p:txBody>
          <a:bodyPr lIns="36000" tIns="36000" rIns="36000" bIns="36000"/>
          <a:lstStyle/>
          <a:p>
            <a:r>
              <a:rPr lang="ru-RU" sz="2000" b="1"/>
              <a:t>…</a:t>
            </a:r>
            <a:endParaRPr lang="ru-RU" sz="1600" b="1"/>
          </a:p>
        </p:txBody>
      </p:sp>
      <p:cxnSp>
        <p:nvCxnSpPr>
          <p:cNvPr id="20" name="Прямая со стрелкой 19"/>
          <p:cNvCxnSpPr/>
          <p:nvPr/>
        </p:nvCxnSpPr>
        <p:spPr>
          <a:xfrm flipV="1">
            <a:off x="5573265" y="4032722"/>
            <a:ext cx="1720850" cy="260350"/>
          </a:xfrm>
          <a:prstGeom prst="straightConnector1">
            <a:avLst/>
          </a:prstGeom>
          <a:ln w="63500">
            <a:solidFill>
              <a:srgbClr val="FFFF00"/>
            </a:solidFill>
            <a:tailEnd type="arrow" w="sm" len="med"/>
          </a:ln>
        </p:spPr>
        <p:style>
          <a:lnRef idx="1">
            <a:schemeClr val="accent1"/>
          </a:lnRef>
          <a:fillRef idx="0">
            <a:schemeClr val="accent1"/>
          </a:fillRef>
          <a:effectRef idx="0">
            <a:schemeClr val="accent1"/>
          </a:effectRef>
          <a:fontRef idx="minor">
            <a:schemeClr val="tx1"/>
          </a:fontRef>
        </p:style>
      </p:cxnSp>
      <p:sp>
        <p:nvSpPr>
          <p:cNvPr id="21" name="TextBox 11"/>
          <p:cNvSpPr txBox="1">
            <a:spLocks noChangeArrowheads="1"/>
          </p:cNvSpPr>
          <p:nvPr/>
        </p:nvSpPr>
        <p:spPr bwMode="auto">
          <a:xfrm>
            <a:off x="1487489" y="5036691"/>
            <a:ext cx="4086794" cy="601117"/>
          </a:xfrm>
          <a:prstGeom prst="rect">
            <a:avLst/>
          </a:prstGeom>
          <a:noFill/>
          <a:ln w="9525">
            <a:noFill/>
            <a:miter lim="800000"/>
            <a:headEnd/>
            <a:tailEnd/>
          </a:ln>
        </p:spPr>
        <p:txBody>
          <a:bodyPr lIns="36000" tIns="36000" rIns="36000" bIns="36000"/>
          <a:lstStyle/>
          <a:p>
            <a:pPr>
              <a:defRPr/>
            </a:pPr>
            <a:r>
              <a:rPr lang="ru-RU" sz="1100" b="1" i="1" dirty="0">
                <a:solidFill>
                  <a:srgbClr val="FF0000"/>
                </a:solidFill>
              </a:rPr>
              <a:t>Ручное </a:t>
            </a:r>
            <a:r>
              <a:rPr lang="ru-RU" sz="1100" b="1" i="1" strike="sngStrike" dirty="0">
                <a:solidFill>
                  <a:srgbClr val="FF0000"/>
                </a:solidFill>
              </a:rPr>
              <a:t>у </a:t>
            </a:r>
            <a:r>
              <a:rPr lang="ru-RU" sz="1100" b="1" i="1" dirty="0">
                <a:solidFill>
                  <a:srgbClr val="FF0000"/>
                </a:solidFill>
              </a:rPr>
              <a:t>правление. Взаимодействия через первое лицо, прямые приказы по ситуации, несложные правила, управление задачами.</a:t>
            </a:r>
          </a:p>
        </p:txBody>
      </p:sp>
      <p:sp>
        <p:nvSpPr>
          <p:cNvPr id="22" name="Прямоугольник 19"/>
          <p:cNvSpPr>
            <a:spLocks noChangeArrowheads="1"/>
          </p:cNvSpPr>
          <p:nvPr/>
        </p:nvSpPr>
        <p:spPr bwMode="auto">
          <a:xfrm>
            <a:off x="4709665" y="6237312"/>
            <a:ext cx="3195638" cy="338137"/>
          </a:xfrm>
          <a:prstGeom prst="rect">
            <a:avLst/>
          </a:prstGeom>
          <a:noFill/>
          <a:ln w="9525">
            <a:noFill/>
            <a:miter lim="800000"/>
            <a:headEnd/>
            <a:tailEnd/>
          </a:ln>
        </p:spPr>
        <p:txBody>
          <a:bodyPr wrap="none">
            <a:spAutoFit/>
          </a:bodyPr>
          <a:lstStyle/>
          <a:p>
            <a:r>
              <a:rPr lang="ru-RU" sz="1600" b="1"/>
              <a:t>«Почему мы так поступаем?»</a:t>
            </a:r>
            <a:endParaRPr lang="ru-RU" sz="1600"/>
          </a:p>
        </p:txBody>
      </p:sp>
      <p:cxnSp>
        <p:nvCxnSpPr>
          <p:cNvPr id="23" name="Прямая соединительная линия 22"/>
          <p:cNvCxnSpPr/>
          <p:nvPr/>
        </p:nvCxnSpPr>
        <p:spPr>
          <a:xfrm>
            <a:off x="1271464" y="3619972"/>
            <a:ext cx="217488" cy="0"/>
          </a:xfrm>
          <a:prstGeom prst="line">
            <a:avLst/>
          </a:prstGeom>
          <a:ln w="38100">
            <a:solidFill>
              <a:srgbClr val="FF0000"/>
            </a:solidFill>
            <a:tailEnd type="none" w="sm" len="med"/>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1271464" y="5866284"/>
            <a:ext cx="217488" cy="0"/>
          </a:xfrm>
          <a:prstGeom prst="line">
            <a:avLst/>
          </a:prstGeom>
          <a:ln w="38100">
            <a:solidFill>
              <a:srgbClr val="FF0000"/>
            </a:solidFill>
            <a:tailEnd type="none" w="sm" len="med"/>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V="1">
            <a:off x="1296543" y="3608859"/>
            <a:ext cx="0" cy="2268538"/>
          </a:xfrm>
          <a:prstGeom prst="line">
            <a:avLst/>
          </a:prstGeom>
          <a:ln w="38100">
            <a:solidFill>
              <a:srgbClr val="FF0000"/>
            </a:solidFill>
            <a:tailEnd type="none" w="sm" len="med"/>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5508178" y="3627909"/>
            <a:ext cx="215900" cy="0"/>
          </a:xfrm>
          <a:prstGeom prst="line">
            <a:avLst/>
          </a:prstGeom>
          <a:ln w="38100">
            <a:solidFill>
              <a:srgbClr val="FF0000"/>
            </a:solidFill>
            <a:tailEnd type="none" w="sm" len="med"/>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5508178" y="5866284"/>
            <a:ext cx="215900" cy="0"/>
          </a:xfrm>
          <a:prstGeom prst="line">
            <a:avLst/>
          </a:prstGeom>
          <a:ln w="38100">
            <a:solidFill>
              <a:srgbClr val="FF0000"/>
            </a:solidFill>
            <a:tailEnd type="none" w="sm" len="med"/>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5717728" y="5012209"/>
            <a:ext cx="0" cy="869950"/>
          </a:xfrm>
          <a:prstGeom prst="line">
            <a:avLst/>
          </a:prstGeom>
          <a:ln w="38100">
            <a:solidFill>
              <a:srgbClr val="FF0000"/>
            </a:solidFill>
            <a:tailEnd type="none" w="sm" len="med"/>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V="1">
            <a:off x="5717728" y="3613622"/>
            <a:ext cx="0" cy="390525"/>
          </a:xfrm>
          <a:prstGeom prst="line">
            <a:avLst/>
          </a:prstGeom>
          <a:ln w="38100">
            <a:solidFill>
              <a:srgbClr val="FF0000"/>
            </a:solidFill>
            <a:tailEnd type="none" w="sm"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5"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a:lnSpc>
                <a:spcPct val="90000"/>
              </a:lnSpc>
              <a:buClr>
                <a:schemeClr val="dk1"/>
              </a:buClr>
              <a:buSzPts val="6000"/>
              <a:defRPr/>
            </a:pPr>
            <a:r>
              <a:rPr lang="ru-RU" sz="2800" smtClean="0">
                <a:solidFill>
                  <a:schemeClr val="tx1"/>
                </a:solidFill>
                <a:effectLst>
                  <a:outerShdw blurRad="38100" dist="38100" dir="2700000" algn="tl">
                    <a:srgbClr val="FFFFFF"/>
                  </a:outerShdw>
                </a:effectLst>
                <a:ea typeface="Calibri"/>
                <a:cs typeface="Calibri"/>
                <a:sym typeface="Calibri"/>
              </a:rPr>
              <a:t>Проблемы создания ОУП</a:t>
            </a:r>
          </a:p>
        </p:txBody>
      </p:sp>
      <p:sp>
        <p:nvSpPr>
          <p:cNvPr id="6"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7" name="Text Box 5"/>
          <p:cNvSpPr txBox="1">
            <a:spLocks noChangeArrowheads="1"/>
          </p:cNvSpPr>
          <p:nvPr/>
        </p:nvSpPr>
        <p:spPr bwMode="auto">
          <a:xfrm>
            <a:off x="1487488" y="980728"/>
            <a:ext cx="5760516" cy="5632311"/>
          </a:xfrm>
          <a:prstGeom prst="rect">
            <a:avLst/>
          </a:prstGeom>
          <a:noFill/>
          <a:ln w="9525">
            <a:noFill/>
            <a:miter lim="800000"/>
            <a:headEnd/>
            <a:tailEnd/>
          </a:ln>
          <a:effectLst/>
        </p:spPr>
        <p:txBody>
          <a:bodyPr wrap="square">
            <a:spAutoFit/>
          </a:bodyPr>
          <a:lstStyle/>
          <a:p>
            <a:pPr>
              <a:defRPr/>
            </a:pPr>
            <a:r>
              <a:rPr lang="ru-RU" sz="1800" dirty="0"/>
              <a:t>1. Недостаточная информированность, </a:t>
            </a:r>
          </a:p>
          <a:p>
            <a:pPr>
              <a:defRPr/>
            </a:pPr>
            <a:r>
              <a:rPr lang="ru-RU" sz="1800" dirty="0"/>
              <a:t>отсутствие поддержки и вовлеченности высшего руководства. «Мода»</a:t>
            </a:r>
          </a:p>
          <a:p>
            <a:pPr>
              <a:defRPr/>
            </a:pPr>
            <a:endParaRPr lang="ru-RU" sz="1800" dirty="0"/>
          </a:p>
          <a:p>
            <a:pPr>
              <a:defRPr/>
            </a:pPr>
            <a:r>
              <a:rPr lang="ru-RU" sz="1800" dirty="0"/>
              <a:t>2. Сопротивление изменениям:</a:t>
            </a:r>
          </a:p>
          <a:p>
            <a:pPr marL="360363" indent="-179388">
              <a:buFont typeface="Arial" pitchFamily="34" charset="0"/>
              <a:buChar char="•"/>
              <a:defRPr/>
            </a:pPr>
            <a:r>
              <a:rPr lang="ru-RU" sz="1800" dirty="0"/>
              <a:t>боязнь нового</a:t>
            </a:r>
          </a:p>
          <a:p>
            <a:pPr marL="360363" indent="-179388">
              <a:buFont typeface="Arial" pitchFamily="34" charset="0"/>
              <a:buChar char="•"/>
              <a:defRPr/>
            </a:pPr>
            <a:r>
              <a:rPr lang="ru-RU" sz="1800" dirty="0"/>
              <a:t>нежелание менять существующий порядок</a:t>
            </a:r>
          </a:p>
          <a:p>
            <a:pPr marL="360363" indent="-179388">
              <a:buFont typeface="Arial" pitchFamily="34" charset="0"/>
              <a:buChar char="•"/>
              <a:defRPr/>
            </a:pPr>
            <a:r>
              <a:rPr lang="ru-RU" sz="1800" dirty="0"/>
              <a:t>нежелание прозрачности, </a:t>
            </a:r>
            <a:r>
              <a:rPr lang="ru-RU" sz="1800" dirty="0" smtClean="0"/>
              <a:t>дисциплины (ограничение «свободы», осложнение побочной деятельности)</a:t>
            </a:r>
            <a:endParaRPr lang="ru-RU" sz="1800" dirty="0"/>
          </a:p>
          <a:p>
            <a:pPr marL="360363" indent="-179388">
              <a:buFont typeface="Arial" pitchFamily="34" charset="0"/>
              <a:buChar char="•"/>
              <a:defRPr/>
            </a:pPr>
            <a:r>
              <a:rPr lang="ru-RU" sz="1800" dirty="0" smtClean="0"/>
              <a:t>нежелание «</a:t>
            </a:r>
            <a:r>
              <a:rPr lang="ru-RU" sz="1800" dirty="0"/>
              <a:t>дополнительной работы».</a:t>
            </a:r>
          </a:p>
          <a:p>
            <a:pPr>
              <a:defRPr/>
            </a:pPr>
            <a:endParaRPr lang="ru-RU" sz="1800" dirty="0"/>
          </a:p>
          <a:p>
            <a:pPr>
              <a:defRPr/>
            </a:pPr>
            <a:r>
              <a:rPr lang="ru-RU" sz="1800" dirty="0"/>
              <a:t>3. Недостатки организации проекта изменений (</a:t>
            </a:r>
            <a:r>
              <a:rPr lang="ru-RU" sz="1800"/>
              <a:t>создания </a:t>
            </a:r>
            <a:r>
              <a:rPr lang="ru-RU" sz="1800" smtClean="0"/>
              <a:t>ОУП):</a:t>
            </a:r>
            <a:endParaRPr lang="ru-RU" sz="1800" dirty="0"/>
          </a:p>
          <a:p>
            <a:pPr marL="360363" indent="-179388">
              <a:buFont typeface="Arial" pitchFamily="34" charset="0"/>
              <a:buChar char="•"/>
              <a:defRPr/>
            </a:pPr>
            <a:r>
              <a:rPr lang="ru-RU" sz="1800" dirty="0" err="1"/>
              <a:t>неучет</a:t>
            </a:r>
            <a:r>
              <a:rPr lang="ru-RU" sz="1800" dirty="0"/>
              <a:t> специфики организации</a:t>
            </a:r>
          </a:p>
          <a:p>
            <a:pPr marL="360363" indent="-179388">
              <a:buFont typeface="Arial" pitchFamily="34" charset="0"/>
              <a:buChar char="•"/>
              <a:defRPr/>
            </a:pPr>
            <a:r>
              <a:rPr lang="ru-RU" sz="1800" dirty="0"/>
              <a:t>недостаточный бюджет</a:t>
            </a:r>
          </a:p>
          <a:p>
            <a:pPr marL="360363" indent="-179388">
              <a:buFont typeface="Arial" pitchFamily="34" charset="0"/>
              <a:buChar char="•"/>
              <a:defRPr/>
            </a:pPr>
            <a:r>
              <a:rPr lang="ru-RU" sz="1800" dirty="0" smtClean="0"/>
              <a:t>изменения требований в ходе проекта</a:t>
            </a:r>
          </a:p>
          <a:p>
            <a:pPr marL="360363" indent="-179388">
              <a:buFont typeface="Arial" pitchFamily="34" charset="0"/>
              <a:buChar char="•"/>
              <a:defRPr/>
            </a:pPr>
            <a:r>
              <a:rPr lang="ru-RU" sz="1800" dirty="0" smtClean="0"/>
              <a:t>ожидания </a:t>
            </a:r>
            <a:r>
              <a:rPr lang="ru-RU" sz="1800" dirty="0"/>
              <a:t>быстрых побед и разочарования</a:t>
            </a:r>
          </a:p>
          <a:p>
            <a:pPr marL="360363" indent="-179388">
              <a:buFont typeface="Arial" pitchFamily="34" charset="0"/>
              <a:buChar char="•"/>
              <a:defRPr/>
            </a:pPr>
            <a:r>
              <a:rPr lang="ru-RU" sz="1800" dirty="0" smtClean="0"/>
              <a:t>недостаточная работа по предупреждению и работе с сопротивлением.</a:t>
            </a:r>
            <a:endParaRPr lang="ru-RU" sz="1800" dirty="0"/>
          </a:p>
        </p:txBody>
      </p:sp>
      <p:pic>
        <p:nvPicPr>
          <p:cNvPr id="8" name="Рисунок 6" descr="0c6066a7776ec37071f6d9ba3d1d7b35.jpg"/>
          <p:cNvPicPr>
            <a:picLocks noChangeAspect="1"/>
          </p:cNvPicPr>
          <p:nvPr/>
        </p:nvPicPr>
        <p:blipFill>
          <a:blip r:embed="rId5" cstate="print"/>
          <a:srcRect/>
          <a:stretch>
            <a:fillRect/>
          </a:stretch>
        </p:blipFill>
        <p:spPr bwMode="auto">
          <a:xfrm>
            <a:off x="7896200" y="908720"/>
            <a:ext cx="38100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Проблемы функционирования ОУП</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Text Box 5"/>
          <p:cNvSpPr txBox="1">
            <a:spLocks noChangeArrowheads="1"/>
          </p:cNvSpPr>
          <p:nvPr/>
        </p:nvSpPr>
        <p:spPr bwMode="auto">
          <a:xfrm>
            <a:off x="5951984" y="1083215"/>
            <a:ext cx="6192688" cy="5586145"/>
          </a:xfrm>
          <a:prstGeom prst="rect">
            <a:avLst/>
          </a:prstGeom>
          <a:noFill/>
          <a:ln w="9525">
            <a:noFill/>
            <a:miter lim="800000"/>
            <a:headEnd/>
            <a:tailEnd/>
          </a:ln>
          <a:effectLst/>
        </p:spPr>
        <p:txBody>
          <a:bodyPr wrap="square">
            <a:spAutoFit/>
          </a:bodyPr>
          <a:lstStyle/>
          <a:p>
            <a:pPr>
              <a:defRPr/>
            </a:pPr>
            <a:r>
              <a:rPr lang="ru-RU" sz="1700" smtClean="0"/>
              <a:t>1. Отсутствие </a:t>
            </a:r>
            <a:r>
              <a:rPr lang="ru-RU" sz="1700" dirty="0"/>
              <a:t>поддержки и вовлеченности высшего руководства. Завышенные ожидания. Неготовность руководства к </a:t>
            </a:r>
            <a:r>
              <a:rPr lang="ru-RU" sz="1700"/>
              <a:t>регулярной </a:t>
            </a:r>
            <a:r>
              <a:rPr lang="ru-RU" sz="1700" smtClean="0"/>
              <a:t>работе по правилам.</a:t>
            </a:r>
            <a:endParaRPr lang="ru-RU" sz="1700" dirty="0"/>
          </a:p>
          <a:p>
            <a:pPr>
              <a:defRPr/>
            </a:pPr>
            <a:r>
              <a:rPr lang="ru-RU" sz="1700" smtClean="0"/>
              <a:t>2</a:t>
            </a:r>
            <a:r>
              <a:rPr lang="ru-RU" sz="1700" dirty="0"/>
              <a:t>. Недостаток лидерских качеств и контакта с руководством у </a:t>
            </a:r>
            <a:r>
              <a:rPr lang="ru-RU" sz="1700"/>
              <a:t>руководителя </a:t>
            </a:r>
            <a:r>
              <a:rPr lang="ru-RU" sz="1700" smtClean="0"/>
              <a:t>ОУП.</a:t>
            </a:r>
            <a:endParaRPr lang="ru-RU" sz="1700" dirty="0"/>
          </a:p>
          <a:p>
            <a:pPr>
              <a:defRPr/>
            </a:pPr>
            <a:r>
              <a:rPr lang="ru-RU" sz="1700" smtClean="0"/>
              <a:t>3</a:t>
            </a:r>
            <a:r>
              <a:rPr lang="ru-RU" sz="1700" dirty="0"/>
              <a:t>. Слабая связь со стратегически управлением.</a:t>
            </a:r>
          </a:p>
          <a:p>
            <a:pPr>
              <a:defRPr/>
            </a:pPr>
            <a:r>
              <a:rPr lang="ru-RU" sz="1700" smtClean="0"/>
              <a:t>4</a:t>
            </a:r>
            <a:r>
              <a:rPr lang="ru-RU" sz="1700" dirty="0"/>
              <a:t>. Сложности с формированием корпоративной культуры проектного управления на всех уровнях:</a:t>
            </a:r>
          </a:p>
          <a:p>
            <a:pPr marL="360363" indent="-179388">
              <a:buFont typeface="Arial" pitchFamily="34" charset="0"/>
              <a:buChar char="•"/>
              <a:defRPr/>
            </a:pPr>
            <a:r>
              <a:rPr lang="ru-RU" sz="1700" dirty="0"/>
              <a:t>«Священные коровы».</a:t>
            </a:r>
          </a:p>
          <a:p>
            <a:pPr marL="360363" indent="-179388">
              <a:buFont typeface="Arial" pitchFamily="34" charset="0"/>
              <a:buChar char="•"/>
              <a:defRPr/>
            </a:pPr>
            <a:r>
              <a:rPr lang="ru-RU" sz="1700" dirty="0"/>
              <a:t>Частые смены приоритетов.</a:t>
            </a:r>
          </a:p>
          <a:p>
            <a:pPr marL="360363" indent="-179388">
              <a:buFont typeface="Arial" pitchFamily="34" charset="0"/>
              <a:buChar char="•"/>
              <a:defRPr/>
            </a:pPr>
            <a:r>
              <a:rPr lang="ru-RU" sz="1700" dirty="0"/>
              <a:t>Политические игры кураторов.</a:t>
            </a:r>
          </a:p>
          <a:p>
            <a:pPr marL="360363" indent="-179388">
              <a:buFont typeface="Arial" pitchFamily="34" charset="0"/>
              <a:buChar char="•"/>
              <a:defRPr/>
            </a:pPr>
            <a:r>
              <a:rPr lang="ru-RU" sz="1700" dirty="0"/>
              <a:t>Сопротивление сотрудников порядку. Саботаж.</a:t>
            </a:r>
          </a:p>
          <a:p>
            <a:pPr marL="360363" indent="-179388">
              <a:buFont typeface="Arial" pitchFamily="34" charset="0"/>
              <a:buChar char="•"/>
              <a:defRPr/>
            </a:pPr>
            <a:r>
              <a:rPr lang="ru-RU" sz="1700" dirty="0"/>
              <a:t>Культура коммуникаций.</a:t>
            </a:r>
          </a:p>
          <a:p>
            <a:pPr>
              <a:defRPr/>
            </a:pPr>
            <a:r>
              <a:rPr lang="ru-RU" sz="1700" smtClean="0"/>
              <a:t>5</a:t>
            </a:r>
            <a:r>
              <a:rPr lang="ru-RU" sz="1700" dirty="0"/>
              <a:t>. Негативное отношение со стороны:</a:t>
            </a:r>
          </a:p>
          <a:p>
            <a:pPr marL="360363" indent="-179388">
              <a:buFont typeface="Arial" pitchFamily="34" charset="0"/>
              <a:buChar char="•"/>
              <a:defRPr/>
            </a:pPr>
            <a:r>
              <a:rPr lang="ru-RU" sz="1700" dirty="0"/>
              <a:t>руководителей функциональных подразделений (ресурсы, власть)</a:t>
            </a:r>
          </a:p>
          <a:p>
            <a:pPr marL="360363" indent="-179388">
              <a:buFont typeface="Arial" pitchFamily="34" charset="0"/>
              <a:buChar char="•"/>
              <a:defRPr/>
            </a:pPr>
            <a:r>
              <a:rPr lang="ru-RU" sz="1700" dirty="0"/>
              <a:t>проектных команд.</a:t>
            </a:r>
          </a:p>
          <a:p>
            <a:pPr>
              <a:defRPr/>
            </a:pPr>
            <a:r>
              <a:rPr lang="ru-RU" sz="1700" smtClean="0"/>
              <a:t>6</a:t>
            </a:r>
            <a:r>
              <a:rPr lang="ru-RU" sz="1700" dirty="0"/>
              <a:t>. Отсутствие системы мотивации за проектную деятельность.</a:t>
            </a:r>
          </a:p>
          <a:p>
            <a:pPr>
              <a:defRPr/>
            </a:pPr>
            <a:r>
              <a:rPr lang="ru-RU" sz="1700" smtClean="0"/>
              <a:t>7</a:t>
            </a:r>
            <a:r>
              <a:rPr lang="ru-RU" sz="1700" dirty="0"/>
              <a:t>. Недостаток </a:t>
            </a:r>
            <a:r>
              <a:rPr lang="ru-RU" sz="1700" dirty="0" err="1"/>
              <a:t>обученности</a:t>
            </a:r>
            <a:r>
              <a:rPr lang="ru-RU" sz="1700" dirty="0"/>
              <a:t> и знаний, дискредитирующий проектное управление.</a:t>
            </a:r>
            <a:endParaRPr lang="ru-RU" sz="1700" dirty="0">
              <a:latin typeface="Arial" charset="0"/>
            </a:endParaRPr>
          </a:p>
        </p:txBody>
      </p:sp>
      <p:pic>
        <p:nvPicPr>
          <p:cNvPr id="7" name="Picture 5"/>
          <p:cNvPicPr>
            <a:picLocks noChangeAspect="1" noChangeArrowheads="1"/>
          </p:cNvPicPr>
          <p:nvPr/>
        </p:nvPicPr>
        <p:blipFill>
          <a:blip r:embed="rId5" cstate="print"/>
          <a:srcRect/>
          <a:stretch>
            <a:fillRect/>
          </a:stretch>
        </p:blipFill>
        <p:spPr bwMode="auto">
          <a:xfrm>
            <a:off x="1415355" y="1110952"/>
            <a:ext cx="4392613"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smtClean="0">
                <a:solidFill>
                  <a:schemeClr val="tx1"/>
                </a:solidFill>
                <a:effectLst>
                  <a:outerShdw blurRad="38100" dist="38100" dir="2700000" algn="tl">
                    <a:srgbClr val="FFFFFF"/>
                  </a:outerShdw>
                </a:effectLst>
              </a:rPr>
              <a:t>Ценность проектного управления</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6" name="Picture 2" descr="https://bftcom.com/upload/Shemi/expert/201702/expert-bft-201702_03.png"/>
          <p:cNvPicPr>
            <a:picLocks noChangeAspect="1" noChangeArrowheads="1"/>
          </p:cNvPicPr>
          <p:nvPr/>
        </p:nvPicPr>
        <p:blipFill>
          <a:blip r:embed="rId5" cstate="print"/>
          <a:srcRect/>
          <a:stretch>
            <a:fillRect/>
          </a:stretch>
        </p:blipFill>
        <p:spPr bwMode="auto">
          <a:xfrm>
            <a:off x="3431704" y="1152128"/>
            <a:ext cx="857250" cy="657226"/>
          </a:xfrm>
          <a:prstGeom prst="rect">
            <a:avLst/>
          </a:prstGeom>
          <a:noFill/>
        </p:spPr>
      </p:pic>
      <p:sp>
        <p:nvSpPr>
          <p:cNvPr id="7" name="Прямоугольник 6"/>
          <p:cNvSpPr/>
          <p:nvPr/>
        </p:nvSpPr>
        <p:spPr>
          <a:xfrm>
            <a:off x="4439816" y="1152128"/>
            <a:ext cx="2928958" cy="568084"/>
          </a:xfrm>
          <a:prstGeom prst="rect">
            <a:avLst/>
          </a:prstGeom>
        </p:spPr>
        <p:txBody>
          <a:bodyPr>
            <a:noAutofit/>
          </a:bodyPr>
          <a:lstStyle/>
          <a:p>
            <a:pPr marL="87313" indent="-87313">
              <a:buFont typeface="Arial" pitchFamily="34" charset="0"/>
              <a:buChar char="•"/>
            </a:pPr>
            <a:r>
              <a:rPr lang="ru-RU" sz="1200" dirty="0" smtClean="0"/>
              <a:t>Обеспечение </a:t>
            </a:r>
            <a:r>
              <a:rPr lang="ru-RU" sz="1200" smtClean="0"/>
              <a:t>достижения  стратегических целей и иных запланированных </a:t>
            </a:r>
            <a:r>
              <a:rPr lang="ru-RU" sz="1200" dirty="0" smtClean="0"/>
              <a:t>результатов</a:t>
            </a:r>
            <a:endParaRPr lang="ru-RU" sz="1200" dirty="0"/>
          </a:p>
        </p:txBody>
      </p:sp>
      <p:pic>
        <p:nvPicPr>
          <p:cNvPr id="8" name="Picture 4" descr="https://bftcom.com/upload/Shemi/expert/201702/expert-bft-201702_04.png"/>
          <p:cNvPicPr>
            <a:picLocks noChangeAspect="1" noChangeArrowheads="1"/>
          </p:cNvPicPr>
          <p:nvPr/>
        </p:nvPicPr>
        <p:blipFill>
          <a:blip r:embed="rId6" cstate="print"/>
          <a:srcRect/>
          <a:stretch>
            <a:fillRect/>
          </a:stretch>
        </p:blipFill>
        <p:spPr bwMode="auto">
          <a:xfrm>
            <a:off x="3431704" y="2283717"/>
            <a:ext cx="857250" cy="857251"/>
          </a:xfrm>
          <a:prstGeom prst="rect">
            <a:avLst/>
          </a:prstGeom>
          <a:noFill/>
        </p:spPr>
      </p:pic>
      <p:sp>
        <p:nvSpPr>
          <p:cNvPr id="9" name="Прямоугольник 8"/>
          <p:cNvSpPr/>
          <p:nvPr/>
        </p:nvSpPr>
        <p:spPr>
          <a:xfrm>
            <a:off x="4439816" y="2430591"/>
            <a:ext cx="2786082" cy="594371"/>
          </a:xfrm>
          <a:prstGeom prst="rect">
            <a:avLst/>
          </a:prstGeom>
        </p:spPr>
        <p:txBody>
          <a:bodyPr>
            <a:noAutofit/>
          </a:bodyPr>
          <a:lstStyle/>
          <a:p>
            <a:pPr marL="87313" indent="-87313">
              <a:buFont typeface="Arial" pitchFamily="34" charset="0"/>
              <a:buChar char="•"/>
            </a:pPr>
            <a:r>
              <a:rPr lang="ru-RU" sz="1200" dirty="0" smtClean="0"/>
              <a:t>Соблюдение и сокращение сроков достижения результатов</a:t>
            </a:r>
            <a:endParaRPr lang="ru-RU" sz="1200" dirty="0"/>
          </a:p>
        </p:txBody>
      </p:sp>
      <p:pic>
        <p:nvPicPr>
          <p:cNvPr id="10" name="Picture 6" descr="https://bftcom.com/upload/Shemi/expert/201702/expert-bft-201702_05.png"/>
          <p:cNvPicPr>
            <a:picLocks noChangeAspect="1" noChangeArrowheads="1"/>
          </p:cNvPicPr>
          <p:nvPr/>
        </p:nvPicPr>
        <p:blipFill>
          <a:blip r:embed="rId7" cstate="print"/>
          <a:srcRect/>
          <a:stretch>
            <a:fillRect/>
          </a:stretch>
        </p:blipFill>
        <p:spPr bwMode="auto">
          <a:xfrm>
            <a:off x="3431704" y="3506677"/>
            <a:ext cx="857250" cy="714375"/>
          </a:xfrm>
          <a:prstGeom prst="rect">
            <a:avLst/>
          </a:prstGeom>
          <a:noFill/>
        </p:spPr>
      </p:pic>
      <p:sp>
        <p:nvSpPr>
          <p:cNvPr id="11" name="Прямоугольник 10"/>
          <p:cNvSpPr/>
          <p:nvPr/>
        </p:nvSpPr>
        <p:spPr>
          <a:xfrm>
            <a:off x="4439816" y="3456384"/>
            <a:ext cx="2643206" cy="936104"/>
          </a:xfrm>
          <a:prstGeom prst="rect">
            <a:avLst/>
          </a:prstGeom>
        </p:spPr>
        <p:txBody>
          <a:bodyPr>
            <a:noAutofit/>
          </a:bodyPr>
          <a:lstStyle/>
          <a:p>
            <a:pPr marL="87313" indent="-87313">
              <a:buFont typeface="Arial" pitchFamily="34" charset="0"/>
              <a:buChar char="•"/>
            </a:pPr>
            <a:r>
              <a:rPr lang="ru-RU" sz="1200" dirty="0" smtClean="0"/>
              <a:t>Повышение эффективности </a:t>
            </a:r>
            <a:r>
              <a:rPr lang="ru-RU" sz="1200" smtClean="0"/>
              <a:t>использования ресурсов</a:t>
            </a:r>
          </a:p>
          <a:p>
            <a:pPr marL="87313" indent="-87313">
              <a:buFont typeface="Arial" pitchFamily="34" charset="0"/>
              <a:buChar char="•"/>
            </a:pPr>
            <a:r>
              <a:rPr lang="ru-RU" sz="1200" smtClean="0"/>
              <a:t>Снижение потерь вследствие неэффективности и рисков</a:t>
            </a:r>
            <a:endParaRPr lang="ru-RU" sz="1200" dirty="0"/>
          </a:p>
        </p:txBody>
      </p:sp>
      <p:pic>
        <p:nvPicPr>
          <p:cNvPr id="12" name="Picture 8" descr="https://bftcom.com/upload/Shemi/expert/201702/expert-bft-201702_06.png"/>
          <p:cNvPicPr>
            <a:picLocks noChangeAspect="1" noChangeArrowheads="1"/>
          </p:cNvPicPr>
          <p:nvPr/>
        </p:nvPicPr>
        <p:blipFill>
          <a:blip r:embed="rId8" cstate="print"/>
          <a:srcRect/>
          <a:stretch>
            <a:fillRect/>
          </a:stretch>
        </p:blipFill>
        <p:spPr bwMode="auto">
          <a:xfrm>
            <a:off x="3431704" y="4641088"/>
            <a:ext cx="857250" cy="771525"/>
          </a:xfrm>
          <a:prstGeom prst="rect">
            <a:avLst/>
          </a:prstGeom>
          <a:noFill/>
        </p:spPr>
      </p:pic>
      <p:sp>
        <p:nvSpPr>
          <p:cNvPr id="13" name="Прямоугольник 12"/>
          <p:cNvSpPr/>
          <p:nvPr/>
        </p:nvSpPr>
        <p:spPr>
          <a:xfrm>
            <a:off x="4439816" y="4680520"/>
            <a:ext cx="3286148" cy="864096"/>
          </a:xfrm>
          <a:prstGeom prst="rect">
            <a:avLst/>
          </a:prstGeom>
        </p:spPr>
        <p:txBody>
          <a:bodyPr>
            <a:noAutofit/>
          </a:bodyPr>
          <a:lstStyle/>
          <a:p>
            <a:pPr marL="87313" indent="-87313">
              <a:buFont typeface="Arial" pitchFamily="34" charset="0"/>
              <a:buChar char="•"/>
            </a:pPr>
            <a:r>
              <a:rPr lang="ru-RU" sz="1200" smtClean="0"/>
              <a:t>Информационная прозрачность</a:t>
            </a:r>
          </a:p>
          <a:p>
            <a:pPr marL="87313" indent="-87313">
              <a:buFont typeface="Arial" pitchFamily="34" charset="0"/>
              <a:buChar char="•"/>
            </a:pPr>
            <a:r>
              <a:rPr lang="ru-RU" sz="1200" smtClean="0"/>
              <a:t>Технологичность, обоснованность </a:t>
            </a:r>
            <a:r>
              <a:rPr lang="ru-RU" sz="1200" dirty="0" smtClean="0"/>
              <a:t>и своевременность </a:t>
            </a:r>
            <a:r>
              <a:rPr lang="ru-RU" sz="1200" smtClean="0"/>
              <a:t>принимаемых решений</a:t>
            </a:r>
          </a:p>
          <a:p>
            <a:pPr marL="87313" indent="-87313">
              <a:buFont typeface="Arial" pitchFamily="34" charset="0"/>
              <a:buChar char="•"/>
            </a:pPr>
            <a:r>
              <a:rPr lang="ru-RU" sz="1200" smtClean="0"/>
              <a:t>Независимость процессов от сотрудников</a:t>
            </a:r>
            <a:endParaRPr lang="ru-RU" sz="1200" dirty="0"/>
          </a:p>
        </p:txBody>
      </p:sp>
      <p:pic>
        <p:nvPicPr>
          <p:cNvPr id="14" name="Picture 10" descr="https://bftcom.com/upload/Shemi/expert/201702/expert-bft-201702_07.png"/>
          <p:cNvPicPr>
            <a:picLocks noChangeAspect="1" noChangeArrowheads="1"/>
          </p:cNvPicPr>
          <p:nvPr/>
        </p:nvPicPr>
        <p:blipFill>
          <a:blip r:embed="rId9" cstate="print"/>
          <a:srcRect/>
          <a:stretch>
            <a:fillRect/>
          </a:stretch>
        </p:blipFill>
        <p:spPr bwMode="auto">
          <a:xfrm>
            <a:off x="3431704" y="5832648"/>
            <a:ext cx="857250" cy="676276"/>
          </a:xfrm>
          <a:prstGeom prst="rect">
            <a:avLst/>
          </a:prstGeom>
          <a:noFill/>
        </p:spPr>
      </p:pic>
      <p:sp>
        <p:nvSpPr>
          <p:cNvPr id="15" name="Прямоугольник 14"/>
          <p:cNvSpPr/>
          <p:nvPr/>
        </p:nvSpPr>
        <p:spPr>
          <a:xfrm>
            <a:off x="4439816" y="5688632"/>
            <a:ext cx="3528392" cy="1052736"/>
          </a:xfrm>
          <a:prstGeom prst="rect">
            <a:avLst/>
          </a:prstGeom>
        </p:spPr>
        <p:txBody>
          <a:bodyPr wrap="square">
            <a:noAutofit/>
          </a:bodyPr>
          <a:lstStyle/>
          <a:p>
            <a:pPr marL="87313" indent="-87313">
              <a:buFont typeface="Arial" pitchFamily="34" charset="0"/>
              <a:buChar char="•"/>
            </a:pPr>
            <a:r>
              <a:rPr lang="ru-RU" sz="1200" dirty="0" smtClean="0"/>
              <a:t>Повышение эффективности взаимодействия внутренних и внешних участников </a:t>
            </a:r>
            <a:r>
              <a:rPr lang="ru-RU" sz="1200" smtClean="0"/>
              <a:t>проектной деятельности</a:t>
            </a:r>
          </a:p>
          <a:p>
            <a:pPr marL="87313" indent="-87313">
              <a:buFont typeface="Arial" pitchFamily="34" charset="0"/>
              <a:buChar char="•"/>
            </a:pPr>
            <a:r>
              <a:rPr lang="ru-RU" sz="1200" smtClean="0"/>
              <a:t>Репутация компании в глазах партнеров и клиентов</a:t>
            </a:r>
          </a:p>
          <a:p>
            <a:endParaRPr lang="ru-RU" sz="1200" dirty="0"/>
          </a:p>
        </p:txBody>
      </p:sp>
      <p:graphicFrame>
        <p:nvGraphicFramePr>
          <p:cNvPr id="16" name="Таблица 15"/>
          <p:cNvGraphicFramePr>
            <a:graphicFrameLocks noGrp="1"/>
          </p:cNvGraphicFramePr>
          <p:nvPr/>
        </p:nvGraphicFramePr>
        <p:xfrm>
          <a:off x="7968208" y="883974"/>
          <a:ext cx="4032448" cy="370840"/>
        </p:xfrm>
        <a:graphic>
          <a:graphicData uri="http://schemas.openxmlformats.org/drawingml/2006/table">
            <a:tbl>
              <a:tblPr firstRow="1" bandRow="1">
                <a:tableStyleId>{F5AB1C69-6EDB-4FF4-983F-18BD219EF322}</a:tableStyleId>
              </a:tblPr>
              <a:tblGrid>
                <a:gridCol w="936104"/>
                <a:gridCol w="3096344"/>
              </a:tblGrid>
              <a:tr h="370840">
                <a:tc>
                  <a:txBody>
                    <a:bodyPr/>
                    <a:lstStyle/>
                    <a:p>
                      <a:pPr marR="0" algn="ctr" rtl="0">
                        <a:lnSpc>
                          <a:spcPct val="100000"/>
                        </a:lnSpc>
                        <a:spcBef>
                          <a:spcPts val="0"/>
                        </a:spcBef>
                        <a:spcAft>
                          <a:spcPts val="0"/>
                        </a:spcAft>
                        <a:buClr>
                          <a:srgbClr val="000000"/>
                        </a:buClr>
                        <a:buFont typeface="Arial"/>
                      </a:pPr>
                      <a:r>
                        <a:rPr lang="ru-RU" sz="1800" b="1" i="0" u="none" strike="noStrike" kern="1200" cap="none" smtClean="0">
                          <a:solidFill>
                            <a:srgbClr val="0070C0"/>
                          </a:solidFill>
                          <a:latin typeface="+mn-lt"/>
                          <a:ea typeface="+mn-ea"/>
                          <a:cs typeface="+mn-cs"/>
                          <a:sym typeface="Arial"/>
                        </a:rPr>
                        <a:t>+45%</a:t>
                      </a:r>
                    </a:p>
                  </a:txBody>
                  <a:tcPr marL="0" marR="0" marT="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ru-RU" sz="1200" b="0" smtClean="0">
                          <a:solidFill>
                            <a:schemeClr val="tx1"/>
                          </a:solidFill>
                        </a:rPr>
                        <a:t>больше проектов </a:t>
                      </a:r>
                      <a:r>
                        <a:rPr lang="ru-RU" sz="1200" b="1" smtClean="0">
                          <a:solidFill>
                            <a:schemeClr val="tx1"/>
                          </a:solidFill>
                        </a:rPr>
                        <a:t>соответствует стратегии </a:t>
                      </a:r>
                      <a:r>
                        <a:rPr lang="ru-RU" sz="1200" b="0" smtClean="0">
                          <a:solidFill>
                            <a:schemeClr val="tx1"/>
                          </a:solidFill>
                        </a:rPr>
                        <a:t>компании</a:t>
                      </a:r>
                      <a:endParaRPr lang="ru-RU" sz="1200" b="0">
                        <a:solidFill>
                          <a:schemeClr val="tx1"/>
                        </a:solidFill>
                      </a:endParaRPr>
                    </a:p>
                  </a:txBody>
                  <a:tcPr marL="0" marR="0" marT="0" marB="0" anchor="ctr">
                    <a:lnL w="12700" cmpd="sng">
                      <a:noFill/>
                    </a:lnL>
                    <a:noFill/>
                  </a:tcPr>
                </a:tc>
              </a:tr>
            </a:tbl>
          </a:graphicData>
        </a:graphic>
      </p:graphicFrame>
      <p:graphicFrame>
        <p:nvGraphicFramePr>
          <p:cNvPr id="17" name="Таблица 16"/>
          <p:cNvGraphicFramePr>
            <a:graphicFrameLocks noGrp="1"/>
          </p:cNvGraphicFramePr>
          <p:nvPr/>
        </p:nvGraphicFramePr>
        <p:xfrm>
          <a:off x="7968208" y="1700808"/>
          <a:ext cx="4032448" cy="370840"/>
        </p:xfrm>
        <a:graphic>
          <a:graphicData uri="http://schemas.openxmlformats.org/drawingml/2006/table">
            <a:tbl>
              <a:tblPr firstRow="1" bandRow="1">
                <a:tableStyleId>{F5AB1C69-6EDB-4FF4-983F-18BD219EF322}</a:tableStyleId>
              </a:tblPr>
              <a:tblGrid>
                <a:gridCol w="936104"/>
                <a:gridCol w="3096344"/>
              </a:tblGrid>
              <a:tr h="370840">
                <a:tc>
                  <a:txBody>
                    <a:bodyPr/>
                    <a:lstStyle/>
                    <a:p>
                      <a:pPr algn="ctr"/>
                      <a:r>
                        <a:rPr lang="ru-RU" sz="1800" b="1" kern="1200" dirty="0" smtClean="0">
                          <a:solidFill>
                            <a:srgbClr val="0070C0"/>
                          </a:solidFill>
                          <a:latin typeface="+mn-lt"/>
                          <a:ea typeface="+mn-ea"/>
                          <a:cs typeface="+mn-cs"/>
                        </a:rPr>
                        <a:t>-27%</a:t>
                      </a:r>
                    </a:p>
                  </a:txBody>
                  <a:tcPr marL="0" marR="0" marT="0" marB="0" anchor="ctr">
                    <a:noFill/>
                  </a:tcPr>
                </a:tc>
                <a:tc>
                  <a:txBody>
                    <a:bodyPr/>
                    <a:lstStyle/>
                    <a:p>
                      <a:r>
                        <a:rPr lang="ru-RU" sz="1200" b="0" dirty="0" smtClean="0">
                          <a:solidFill>
                            <a:schemeClr val="tx1"/>
                          </a:solidFill>
                        </a:rPr>
                        <a:t>уменьшается </a:t>
                      </a:r>
                      <a:r>
                        <a:rPr lang="ru-RU" sz="1200" b="1" dirty="0" smtClean="0">
                          <a:solidFill>
                            <a:schemeClr val="tx1"/>
                          </a:solidFill>
                        </a:rPr>
                        <a:t>количество неудачных</a:t>
                      </a:r>
                      <a:r>
                        <a:rPr lang="ru-RU" sz="1200" b="0" dirty="0" smtClean="0">
                          <a:solidFill>
                            <a:schemeClr val="tx1"/>
                          </a:solidFill>
                        </a:rPr>
                        <a:t> проектов</a:t>
                      </a:r>
                      <a:endParaRPr lang="ru-RU" sz="1200" b="0" dirty="0">
                        <a:solidFill>
                          <a:schemeClr val="tx1"/>
                        </a:solidFill>
                      </a:endParaRPr>
                    </a:p>
                  </a:txBody>
                  <a:tcPr marL="0" marR="0" marT="0" marB="0" anchor="ctr">
                    <a:noFill/>
                  </a:tcPr>
                </a:tc>
              </a:tr>
            </a:tbl>
          </a:graphicData>
        </a:graphic>
      </p:graphicFrame>
      <p:graphicFrame>
        <p:nvGraphicFramePr>
          <p:cNvPr id="18" name="Таблица 17"/>
          <p:cNvGraphicFramePr>
            <a:graphicFrameLocks noGrp="1"/>
          </p:cNvGraphicFramePr>
          <p:nvPr/>
        </p:nvGraphicFramePr>
        <p:xfrm>
          <a:off x="7968208" y="2279104"/>
          <a:ext cx="4032448" cy="370840"/>
        </p:xfrm>
        <a:graphic>
          <a:graphicData uri="http://schemas.openxmlformats.org/drawingml/2006/table">
            <a:tbl>
              <a:tblPr firstRow="1" bandRow="1">
                <a:tableStyleId>{F5AB1C69-6EDB-4FF4-983F-18BD219EF322}</a:tableStyleId>
              </a:tblPr>
              <a:tblGrid>
                <a:gridCol w="936104"/>
                <a:gridCol w="3096344"/>
              </a:tblGrid>
              <a:tr h="370840">
                <a:tc>
                  <a:txBody>
                    <a:bodyPr/>
                    <a:lstStyle/>
                    <a:p>
                      <a:pPr marR="0" algn="ctr" rtl="0">
                        <a:lnSpc>
                          <a:spcPct val="100000"/>
                        </a:lnSpc>
                        <a:spcBef>
                          <a:spcPts val="0"/>
                        </a:spcBef>
                        <a:spcAft>
                          <a:spcPts val="0"/>
                        </a:spcAft>
                        <a:buClr>
                          <a:srgbClr val="000000"/>
                        </a:buClr>
                        <a:buFont typeface="Arial"/>
                      </a:pPr>
                      <a:r>
                        <a:rPr lang="ru-RU" sz="1800" b="1" i="0" u="none" strike="noStrike" kern="1200" cap="none" dirty="0" smtClean="0">
                          <a:solidFill>
                            <a:srgbClr val="0070C0"/>
                          </a:solidFill>
                          <a:latin typeface="+mn-lt"/>
                          <a:ea typeface="+mn-ea"/>
                          <a:cs typeface="+mn-cs"/>
                          <a:sym typeface="Arial"/>
                        </a:rPr>
                        <a:t>-18%</a:t>
                      </a:r>
                    </a:p>
                  </a:txBody>
                  <a:tcPr marL="0" marR="0" marT="0" marB="0" anchor="ctr">
                    <a:noFill/>
                  </a:tcPr>
                </a:tc>
                <a:tc>
                  <a:txBody>
                    <a:bodyPr/>
                    <a:lstStyle/>
                    <a:p>
                      <a:r>
                        <a:rPr lang="ru-RU" sz="1200" b="0" dirty="0" smtClean="0">
                          <a:solidFill>
                            <a:schemeClr val="tx1"/>
                          </a:solidFill>
                        </a:rPr>
                        <a:t>проектные</a:t>
                      </a:r>
                      <a:r>
                        <a:rPr lang="ru-RU" sz="1200" b="0" baseline="0" dirty="0" smtClean="0">
                          <a:solidFill>
                            <a:schemeClr val="tx1"/>
                          </a:solidFill>
                        </a:rPr>
                        <a:t> работы выполняются </a:t>
                      </a:r>
                      <a:r>
                        <a:rPr lang="ru-RU" sz="1200" b="1" baseline="0" dirty="0" smtClean="0">
                          <a:solidFill>
                            <a:schemeClr val="tx1"/>
                          </a:solidFill>
                        </a:rPr>
                        <a:t>быстрее</a:t>
                      </a:r>
                      <a:endParaRPr lang="ru-RU" sz="1200" b="1" dirty="0">
                        <a:solidFill>
                          <a:schemeClr val="tx1"/>
                        </a:solidFill>
                      </a:endParaRPr>
                    </a:p>
                  </a:txBody>
                  <a:tcPr marL="0" marR="0" marT="0" marB="0" anchor="ctr">
                    <a:noFill/>
                  </a:tcPr>
                </a:tc>
              </a:tr>
            </a:tbl>
          </a:graphicData>
        </a:graphic>
      </p:graphicFrame>
      <p:graphicFrame>
        <p:nvGraphicFramePr>
          <p:cNvPr id="19" name="Таблица 18"/>
          <p:cNvGraphicFramePr>
            <a:graphicFrameLocks noGrp="1"/>
          </p:cNvGraphicFramePr>
          <p:nvPr/>
        </p:nvGraphicFramePr>
        <p:xfrm>
          <a:off x="7968208" y="6264696"/>
          <a:ext cx="4032448" cy="370840"/>
        </p:xfrm>
        <a:graphic>
          <a:graphicData uri="http://schemas.openxmlformats.org/drawingml/2006/table">
            <a:tbl>
              <a:tblPr firstRow="1" bandRow="1">
                <a:tableStyleId>{F5AB1C69-6EDB-4FF4-983F-18BD219EF322}</a:tableStyleId>
              </a:tblPr>
              <a:tblGrid>
                <a:gridCol w="936104"/>
                <a:gridCol w="3096344"/>
              </a:tblGrid>
              <a:tr h="370840">
                <a:tc>
                  <a:txBody>
                    <a:bodyPr/>
                    <a:lstStyle/>
                    <a:p>
                      <a:pPr marR="0" algn="ctr" rtl="0">
                        <a:lnSpc>
                          <a:spcPct val="100000"/>
                        </a:lnSpc>
                        <a:spcBef>
                          <a:spcPts val="0"/>
                        </a:spcBef>
                        <a:spcAft>
                          <a:spcPts val="0"/>
                        </a:spcAft>
                        <a:buClr>
                          <a:srgbClr val="000000"/>
                        </a:buClr>
                        <a:buFont typeface="Arial"/>
                      </a:pPr>
                      <a:r>
                        <a:rPr lang="ru-RU" sz="1800" b="1" i="0" u="none" strike="noStrike" kern="1200" cap="none" smtClean="0">
                          <a:solidFill>
                            <a:srgbClr val="0070C0"/>
                          </a:solidFill>
                          <a:latin typeface="+mn-lt"/>
                          <a:ea typeface="+mn-ea"/>
                          <a:cs typeface="+mn-cs"/>
                          <a:sym typeface="Arial"/>
                        </a:rPr>
                        <a:t>+40%</a:t>
                      </a:r>
                    </a:p>
                  </a:txBody>
                  <a:tcPr marL="0" marR="0" marT="0" marB="0" anchor="ctr">
                    <a:noFill/>
                  </a:tcPr>
                </a:tc>
                <a:tc>
                  <a:txBody>
                    <a:bodyPr/>
                    <a:lstStyle/>
                    <a:p>
                      <a:r>
                        <a:rPr lang="ru-RU" sz="1200" b="0" smtClean="0">
                          <a:solidFill>
                            <a:schemeClr val="tx1"/>
                          </a:solidFill>
                        </a:rPr>
                        <a:t>увеличивается </a:t>
                      </a:r>
                      <a:r>
                        <a:rPr lang="ru-RU" sz="1200" b="1" smtClean="0">
                          <a:solidFill>
                            <a:schemeClr val="tx1"/>
                          </a:solidFill>
                        </a:rPr>
                        <a:t>удовлетворенность сотрудников</a:t>
                      </a:r>
                      <a:endParaRPr lang="ru-RU" sz="1200" b="1">
                        <a:solidFill>
                          <a:schemeClr val="tx1"/>
                        </a:solidFill>
                      </a:endParaRPr>
                    </a:p>
                  </a:txBody>
                  <a:tcPr marL="0" marR="0" marT="0" marB="0" anchor="ctr">
                    <a:noFill/>
                  </a:tcPr>
                </a:tc>
              </a:tr>
            </a:tbl>
          </a:graphicData>
        </a:graphic>
      </p:graphicFrame>
      <p:graphicFrame>
        <p:nvGraphicFramePr>
          <p:cNvPr id="20" name="Таблица 19"/>
          <p:cNvGraphicFramePr>
            <a:graphicFrameLocks noGrp="1"/>
          </p:cNvGraphicFramePr>
          <p:nvPr/>
        </p:nvGraphicFramePr>
        <p:xfrm>
          <a:off x="7968208" y="3312368"/>
          <a:ext cx="4032448" cy="370840"/>
        </p:xfrm>
        <a:graphic>
          <a:graphicData uri="http://schemas.openxmlformats.org/drawingml/2006/table">
            <a:tbl>
              <a:tblPr firstRow="1" bandRow="1">
                <a:tableStyleId>{F5AB1C69-6EDB-4FF4-983F-18BD219EF322}</a:tableStyleId>
              </a:tblPr>
              <a:tblGrid>
                <a:gridCol w="936104"/>
                <a:gridCol w="3096344"/>
              </a:tblGrid>
              <a:tr h="370840">
                <a:tc>
                  <a:txBody>
                    <a:bodyPr/>
                    <a:lstStyle/>
                    <a:p>
                      <a:pPr marR="0" algn="ctr" rtl="0">
                        <a:lnSpc>
                          <a:spcPct val="100000"/>
                        </a:lnSpc>
                        <a:spcBef>
                          <a:spcPts val="0"/>
                        </a:spcBef>
                        <a:spcAft>
                          <a:spcPts val="0"/>
                        </a:spcAft>
                        <a:buClr>
                          <a:srgbClr val="000000"/>
                        </a:buClr>
                        <a:buFont typeface="Arial"/>
                      </a:pPr>
                      <a:r>
                        <a:rPr lang="ru-RU" sz="1800" b="1" i="0" u="none" strike="noStrike" kern="1200" cap="none" smtClean="0">
                          <a:solidFill>
                            <a:srgbClr val="0070C0"/>
                          </a:solidFill>
                          <a:latin typeface="+mn-lt"/>
                          <a:ea typeface="+mn-ea"/>
                          <a:cs typeface="+mn-cs"/>
                          <a:sym typeface="Arial"/>
                        </a:rPr>
                        <a:t>+28%</a:t>
                      </a:r>
                    </a:p>
                  </a:txBody>
                  <a:tcPr marL="0" marR="0" marT="0" marB="0" anchor="ctr">
                    <a:noFill/>
                  </a:tcPr>
                </a:tc>
                <a:tc>
                  <a:txBody>
                    <a:bodyPr/>
                    <a:lstStyle/>
                    <a:p>
                      <a:r>
                        <a:rPr lang="ru-RU" sz="1200" b="0" smtClean="0">
                          <a:solidFill>
                            <a:schemeClr val="tx1"/>
                          </a:solidFill>
                        </a:rPr>
                        <a:t>прирост количества проектов, выполненных </a:t>
                      </a:r>
                      <a:r>
                        <a:rPr lang="ru-RU" sz="1200" b="1" smtClean="0">
                          <a:solidFill>
                            <a:schemeClr val="tx1"/>
                          </a:solidFill>
                        </a:rPr>
                        <a:t>в рамках бюджета</a:t>
                      </a:r>
                      <a:endParaRPr lang="ru-RU" sz="1200" b="1">
                        <a:solidFill>
                          <a:schemeClr val="tx1"/>
                        </a:solidFill>
                      </a:endParaRPr>
                    </a:p>
                  </a:txBody>
                  <a:tcPr marL="0" marR="0" marT="0" marB="0" anchor="ctr">
                    <a:noFill/>
                  </a:tcPr>
                </a:tc>
              </a:tr>
            </a:tbl>
          </a:graphicData>
        </a:graphic>
      </p:graphicFrame>
      <p:graphicFrame>
        <p:nvGraphicFramePr>
          <p:cNvPr id="21" name="Таблица 20"/>
          <p:cNvGraphicFramePr>
            <a:graphicFrameLocks noGrp="1"/>
          </p:cNvGraphicFramePr>
          <p:nvPr/>
        </p:nvGraphicFramePr>
        <p:xfrm>
          <a:off x="7968208" y="2664296"/>
          <a:ext cx="4032448" cy="370840"/>
        </p:xfrm>
        <a:graphic>
          <a:graphicData uri="http://schemas.openxmlformats.org/drawingml/2006/table">
            <a:tbl>
              <a:tblPr firstRow="1" bandRow="1">
                <a:tableStyleId>{F5AB1C69-6EDB-4FF4-983F-18BD219EF322}</a:tableStyleId>
              </a:tblPr>
              <a:tblGrid>
                <a:gridCol w="936104"/>
                <a:gridCol w="3096344"/>
              </a:tblGrid>
              <a:tr h="370840">
                <a:tc>
                  <a:txBody>
                    <a:bodyPr/>
                    <a:lstStyle/>
                    <a:p>
                      <a:pPr marR="0" algn="ctr" rtl="0">
                        <a:lnSpc>
                          <a:spcPct val="100000"/>
                        </a:lnSpc>
                        <a:spcBef>
                          <a:spcPts val="0"/>
                        </a:spcBef>
                        <a:spcAft>
                          <a:spcPts val="0"/>
                        </a:spcAft>
                        <a:buClr>
                          <a:srgbClr val="000000"/>
                        </a:buClr>
                        <a:buFont typeface="Arial"/>
                      </a:pPr>
                      <a:r>
                        <a:rPr lang="ru-RU" sz="1800" b="1" i="0" u="none" strike="noStrike" kern="1200" cap="none" dirty="0" smtClean="0">
                          <a:solidFill>
                            <a:srgbClr val="0070C0"/>
                          </a:solidFill>
                          <a:latin typeface="+mn-lt"/>
                          <a:ea typeface="+mn-ea"/>
                          <a:cs typeface="+mn-cs"/>
                          <a:sym typeface="Arial"/>
                        </a:rPr>
                        <a:t>-25%</a:t>
                      </a:r>
                    </a:p>
                  </a:txBody>
                  <a:tcPr marL="0" marR="0" marT="0" marB="0" anchor="ctr">
                    <a:noFill/>
                  </a:tcPr>
                </a:tc>
                <a:tc>
                  <a:txBody>
                    <a:bodyPr/>
                    <a:lstStyle/>
                    <a:p>
                      <a:r>
                        <a:rPr lang="ru-RU" sz="1200" b="0" smtClean="0">
                          <a:solidFill>
                            <a:schemeClr val="tx1"/>
                          </a:solidFill>
                        </a:rPr>
                        <a:t>уменьшение </a:t>
                      </a:r>
                      <a:r>
                        <a:rPr lang="ru-RU" sz="1200" b="1" smtClean="0">
                          <a:solidFill>
                            <a:schemeClr val="tx1"/>
                          </a:solidFill>
                        </a:rPr>
                        <a:t>времени вывода продукта на рынок</a:t>
                      </a:r>
                      <a:endParaRPr lang="ru-RU" sz="1200" b="1">
                        <a:solidFill>
                          <a:schemeClr val="tx1"/>
                        </a:solidFill>
                      </a:endParaRPr>
                    </a:p>
                  </a:txBody>
                  <a:tcPr marL="0" marR="0" marT="0" marB="0" anchor="ctr">
                    <a:noFill/>
                  </a:tcPr>
                </a:tc>
              </a:tr>
            </a:tbl>
          </a:graphicData>
        </a:graphic>
      </p:graphicFrame>
      <p:graphicFrame>
        <p:nvGraphicFramePr>
          <p:cNvPr id="22" name="Таблица 21"/>
          <p:cNvGraphicFramePr>
            <a:graphicFrameLocks noGrp="1"/>
          </p:cNvGraphicFramePr>
          <p:nvPr/>
        </p:nvGraphicFramePr>
        <p:xfrm>
          <a:off x="7968208" y="4871392"/>
          <a:ext cx="4032448" cy="370840"/>
        </p:xfrm>
        <a:graphic>
          <a:graphicData uri="http://schemas.openxmlformats.org/drawingml/2006/table">
            <a:tbl>
              <a:tblPr firstRow="1" bandRow="1">
                <a:tableStyleId>{F5AB1C69-6EDB-4FF4-983F-18BD219EF322}</a:tableStyleId>
              </a:tblPr>
              <a:tblGrid>
                <a:gridCol w="936104"/>
                <a:gridCol w="3096344"/>
              </a:tblGrid>
              <a:tr h="370840">
                <a:tc>
                  <a:txBody>
                    <a:bodyPr/>
                    <a:lstStyle/>
                    <a:p>
                      <a:pPr marR="0" algn="ctr" rtl="0">
                        <a:lnSpc>
                          <a:spcPct val="100000"/>
                        </a:lnSpc>
                        <a:spcBef>
                          <a:spcPts val="0"/>
                        </a:spcBef>
                        <a:spcAft>
                          <a:spcPts val="0"/>
                        </a:spcAft>
                        <a:buClr>
                          <a:srgbClr val="000000"/>
                        </a:buClr>
                        <a:buFont typeface="Arial"/>
                      </a:pPr>
                      <a:r>
                        <a:rPr lang="en-US" sz="1800" b="1" i="0" u="none" strike="noStrike" kern="1200" cap="none" smtClean="0">
                          <a:solidFill>
                            <a:srgbClr val="0070C0"/>
                          </a:solidFill>
                          <a:latin typeface="+mn-lt"/>
                          <a:ea typeface="+mn-ea"/>
                          <a:cs typeface="+mn-cs"/>
                          <a:sym typeface="Arial"/>
                        </a:rPr>
                        <a:t>&gt;</a:t>
                      </a:r>
                      <a:r>
                        <a:rPr lang="ru-RU" sz="1800" b="1" i="0" u="none" strike="noStrike" kern="1200" cap="none" smtClean="0">
                          <a:solidFill>
                            <a:srgbClr val="0070C0"/>
                          </a:solidFill>
                          <a:latin typeface="+mn-lt"/>
                          <a:ea typeface="+mn-ea"/>
                          <a:cs typeface="+mn-cs"/>
                          <a:sym typeface="Arial"/>
                        </a:rPr>
                        <a:t>8</a:t>
                      </a:r>
                      <a:r>
                        <a:rPr lang="en-US" sz="1800" b="1" i="0" u="none" strike="noStrike" kern="1200" cap="none" smtClean="0">
                          <a:solidFill>
                            <a:srgbClr val="0070C0"/>
                          </a:solidFill>
                          <a:latin typeface="+mn-lt"/>
                          <a:ea typeface="+mn-ea"/>
                          <a:cs typeface="+mn-cs"/>
                          <a:sym typeface="Arial"/>
                        </a:rPr>
                        <a:t>0</a:t>
                      </a:r>
                      <a:r>
                        <a:rPr lang="ru-RU" sz="1800" b="1" i="0" u="none" strike="noStrike" kern="1200" cap="none" smtClean="0">
                          <a:solidFill>
                            <a:srgbClr val="0070C0"/>
                          </a:solidFill>
                          <a:latin typeface="+mn-lt"/>
                          <a:ea typeface="+mn-ea"/>
                          <a:cs typeface="+mn-cs"/>
                          <a:sym typeface="Arial"/>
                        </a:rPr>
                        <a:t>%</a:t>
                      </a:r>
                    </a:p>
                  </a:txBody>
                  <a:tcPr marL="0" marR="0" marT="0" marB="0" anchor="ctr">
                    <a:noFill/>
                  </a:tcPr>
                </a:tc>
                <a:tc>
                  <a:txBody>
                    <a:bodyPr/>
                    <a:lstStyle/>
                    <a:p>
                      <a:r>
                        <a:rPr lang="ru-RU" sz="1200" b="0" smtClean="0">
                          <a:solidFill>
                            <a:schemeClr val="tx1"/>
                          </a:solidFill>
                        </a:rPr>
                        <a:t>своевременное получение отчетности о выполнении проектов</a:t>
                      </a:r>
                      <a:endParaRPr lang="ru-RU" sz="1200" b="0">
                        <a:solidFill>
                          <a:schemeClr val="tx1"/>
                        </a:solidFill>
                      </a:endParaRPr>
                    </a:p>
                  </a:txBody>
                  <a:tcPr marL="0" marR="0" marT="0" marB="0" anchor="ctr">
                    <a:noFill/>
                  </a:tcPr>
                </a:tc>
              </a:tr>
            </a:tbl>
          </a:graphicData>
        </a:graphic>
      </p:graphicFrame>
      <p:graphicFrame>
        <p:nvGraphicFramePr>
          <p:cNvPr id="23" name="Таблица 22"/>
          <p:cNvGraphicFramePr>
            <a:graphicFrameLocks noGrp="1"/>
          </p:cNvGraphicFramePr>
          <p:nvPr/>
        </p:nvGraphicFramePr>
        <p:xfrm>
          <a:off x="7968208" y="1253953"/>
          <a:ext cx="4032448" cy="432000"/>
        </p:xfrm>
        <a:graphic>
          <a:graphicData uri="http://schemas.openxmlformats.org/drawingml/2006/table">
            <a:tbl>
              <a:tblPr firstRow="1" bandRow="1">
                <a:tableStyleId>{F5AB1C69-6EDB-4FF4-983F-18BD219EF322}</a:tableStyleId>
              </a:tblPr>
              <a:tblGrid>
                <a:gridCol w="936104"/>
                <a:gridCol w="3096344"/>
              </a:tblGrid>
              <a:tr h="432000">
                <a:tc>
                  <a:txBody>
                    <a:bodyPr/>
                    <a:lstStyle/>
                    <a:p>
                      <a:pPr marR="0" algn="ctr" rtl="0">
                        <a:lnSpc>
                          <a:spcPct val="100000"/>
                        </a:lnSpc>
                        <a:spcBef>
                          <a:spcPts val="0"/>
                        </a:spcBef>
                        <a:spcAft>
                          <a:spcPts val="0"/>
                        </a:spcAft>
                        <a:buClr>
                          <a:srgbClr val="000000"/>
                        </a:buClr>
                        <a:buFont typeface="Arial"/>
                      </a:pPr>
                      <a:r>
                        <a:rPr lang="ru-RU" sz="1800" b="1" i="0" u="none" strike="noStrike" kern="1200" cap="none" smtClean="0">
                          <a:solidFill>
                            <a:srgbClr val="0070C0"/>
                          </a:solidFill>
                          <a:latin typeface="+mn-lt"/>
                          <a:ea typeface="+mn-ea"/>
                          <a:cs typeface="+mn-cs"/>
                          <a:sym typeface="Arial"/>
                        </a:rPr>
                        <a:t>8</a:t>
                      </a:r>
                      <a:r>
                        <a:rPr lang="en-US" sz="1800" b="1" i="0" u="none" strike="noStrike" kern="1200" cap="none" smtClean="0">
                          <a:solidFill>
                            <a:srgbClr val="0070C0"/>
                          </a:solidFill>
                          <a:latin typeface="+mn-lt"/>
                          <a:ea typeface="+mn-ea"/>
                          <a:cs typeface="+mn-cs"/>
                          <a:sym typeface="Arial"/>
                        </a:rPr>
                        <a:t>0</a:t>
                      </a:r>
                      <a:r>
                        <a:rPr lang="ru-RU" sz="1800" b="1" i="0" u="none" strike="noStrike" kern="1200" cap="none" smtClean="0">
                          <a:solidFill>
                            <a:srgbClr val="0070C0"/>
                          </a:solidFill>
                          <a:latin typeface="+mn-lt"/>
                          <a:ea typeface="+mn-ea"/>
                          <a:cs typeface="+mn-cs"/>
                          <a:sym typeface="Arial"/>
                        </a:rPr>
                        <a:t>%</a:t>
                      </a:r>
                    </a:p>
                  </a:txBody>
                  <a:tcPr marL="0" marR="0" marT="0" marB="0" anchor="ctr">
                    <a:noFill/>
                  </a:tcPr>
                </a:tc>
                <a:tc>
                  <a:txBody>
                    <a:bodyPr/>
                    <a:lstStyle/>
                    <a:p>
                      <a:r>
                        <a:rPr lang="ru-RU" sz="1200" b="0" smtClean="0">
                          <a:solidFill>
                            <a:schemeClr val="tx1"/>
                          </a:solidFill>
                        </a:rPr>
                        <a:t>доля проектов, </a:t>
                      </a:r>
                      <a:r>
                        <a:rPr lang="ru-RU" sz="1200" b="1" smtClean="0">
                          <a:solidFill>
                            <a:schemeClr val="tx1"/>
                          </a:solidFill>
                        </a:rPr>
                        <a:t>обеспеченных ресурсами с учетом значимости</a:t>
                      </a:r>
                      <a:r>
                        <a:rPr lang="ru-RU" sz="1200" b="0" smtClean="0">
                          <a:solidFill>
                            <a:schemeClr val="tx1"/>
                          </a:solidFill>
                        </a:rPr>
                        <a:t> в портфеле</a:t>
                      </a:r>
                      <a:endParaRPr lang="ru-RU" sz="1200" b="0">
                        <a:solidFill>
                          <a:schemeClr val="tx1"/>
                        </a:solidFill>
                      </a:endParaRPr>
                    </a:p>
                  </a:txBody>
                  <a:tcPr marL="0" marR="0" marT="0" marB="0" anchor="ctr">
                    <a:noFill/>
                  </a:tcPr>
                </a:tc>
              </a:tr>
            </a:tbl>
          </a:graphicData>
        </a:graphic>
      </p:graphicFrame>
      <p:graphicFrame>
        <p:nvGraphicFramePr>
          <p:cNvPr id="24" name="Таблица 23"/>
          <p:cNvGraphicFramePr>
            <a:graphicFrameLocks noGrp="1"/>
          </p:cNvGraphicFramePr>
          <p:nvPr/>
        </p:nvGraphicFramePr>
        <p:xfrm>
          <a:off x="7968208" y="5807496"/>
          <a:ext cx="4032448" cy="370840"/>
        </p:xfrm>
        <a:graphic>
          <a:graphicData uri="http://schemas.openxmlformats.org/drawingml/2006/table">
            <a:tbl>
              <a:tblPr firstRow="1" bandRow="1">
                <a:tableStyleId>{F5AB1C69-6EDB-4FF4-983F-18BD219EF322}</a:tableStyleId>
              </a:tblPr>
              <a:tblGrid>
                <a:gridCol w="936104"/>
                <a:gridCol w="3096344"/>
              </a:tblGrid>
              <a:tr h="370840">
                <a:tc>
                  <a:txBody>
                    <a:bodyPr/>
                    <a:lstStyle/>
                    <a:p>
                      <a:pPr marR="0" algn="ctr" rtl="0">
                        <a:lnSpc>
                          <a:spcPct val="100000"/>
                        </a:lnSpc>
                        <a:spcBef>
                          <a:spcPts val="0"/>
                        </a:spcBef>
                        <a:spcAft>
                          <a:spcPts val="0"/>
                        </a:spcAft>
                        <a:buClr>
                          <a:srgbClr val="000000"/>
                        </a:buClr>
                        <a:buFont typeface="Arial"/>
                      </a:pPr>
                      <a:r>
                        <a:rPr lang="ru-RU" sz="1800" b="1" i="0" u="none" strike="noStrike" kern="1200" cap="none" smtClean="0">
                          <a:solidFill>
                            <a:srgbClr val="0070C0"/>
                          </a:solidFill>
                          <a:latin typeface="+mn-lt"/>
                          <a:ea typeface="+mn-ea"/>
                          <a:cs typeface="+mn-cs"/>
                          <a:sym typeface="Arial"/>
                        </a:rPr>
                        <a:t>+31%</a:t>
                      </a:r>
                    </a:p>
                  </a:txBody>
                  <a:tcPr marL="0" marR="0" marT="0" marB="0" anchor="ctr">
                    <a:noFill/>
                  </a:tcPr>
                </a:tc>
                <a:tc>
                  <a:txBody>
                    <a:bodyPr/>
                    <a:lstStyle/>
                    <a:p>
                      <a:r>
                        <a:rPr lang="ru-RU" sz="1200" b="0" smtClean="0">
                          <a:solidFill>
                            <a:schemeClr val="tx1"/>
                          </a:solidFill>
                        </a:rPr>
                        <a:t>увеличивается </a:t>
                      </a:r>
                      <a:r>
                        <a:rPr lang="ru-RU" sz="1200" b="1" smtClean="0">
                          <a:solidFill>
                            <a:schemeClr val="tx1"/>
                          </a:solidFill>
                        </a:rPr>
                        <a:t>удовлетворенность клиентов</a:t>
                      </a:r>
                      <a:r>
                        <a:rPr lang="ru-RU" sz="1200" b="0" smtClean="0">
                          <a:solidFill>
                            <a:schemeClr val="tx1"/>
                          </a:solidFill>
                        </a:rPr>
                        <a:t> проектом</a:t>
                      </a:r>
                      <a:endParaRPr lang="ru-RU" sz="1200" b="0">
                        <a:solidFill>
                          <a:schemeClr val="tx1"/>
                        </a:solidFill>
                      </a:endParaRPr>
                    </a:p>
                  </a:txBody>
                  <a:tcPr marL="0" marR="0" marT="0" marB="0" anchor="ctr">
                    <a:noFill/>
                  </a:tcPr>
                </a:tc>
              </a:tr>
            </a:tbl>
          </a:graphicData>
        </a:graphic>
      </p:graphicFrame>
      <p:graphicFrame>
        <p:nvGraphicFramePr>
          <p:cNvPr id="25" name="Таблица 24"/>
          <p:cNvGraphicFramePr>
            <a:graphicFrameLocks noGrp="1"/>
          </p:cNvGraphicFramePr>
          <p:nvPr/>
        </p:nvGraphicFramePr>
        <p:xfrm>
          <a:off x="7968208" y="3719264"/>
          <a:ext cx="4032448" cy="370840"/>
        </p:xfrm>
        <a:graphic>
          <a:graphicData uri="http://schemas.openxmlformats.org/drawingml/2006/table">
            <a:tbl>
              <a:tblPr firstRow="1" bandRow="1">
                <a:tableStyleId>{F5AB1C69-6EDB-4FF4-983F-18BD219EF322}</a:tableStyleId>
              </a:tblPr>
              <a:tblGrid>
                <a:gridCol w="936104"/>
                <a:gridCol w="3096344"/>
              </a:tblGrid>
              <a:tr h="370840">
                <a:tc>
                  <a:txBody>
                    <a:bodyPr/>
                    <a:lstStyle/>
                    <a:p>
                      <a:pPr marR="0" algn="ctr" rtl="0">
                        <a:lnSpc>
                          <a:spcPct val="100000"/>
                        </a:lnSpc>
                        <a:spcBef>
                          <a:spcPts val="0"/>
                        </a:spcBef>
                        <a:spcAft>
                          <a:spcPts val="0"/>
                        </a:spcAft>
                        <a:buClr>
                          <a:srgbClr val="000000"/>
                        </a:buClr>
                        <a:buFont typeface="Arial"/>
                      </a:pPr>
                      <a:r>
                        <a:rPr lang="ru-RU" sz="1800" b="1" i="0" u="none" strike="noStrike" kern="1200" cap="none" smtClean="0">
                          <a:solidFill>
                            <a:srgbClr val="0070C0"/>
                          </a:solidFill>
                          <a:latin typeface="+mn-lt"/>
                          <a:ea typeface="+mn-ea"/>
                          <a:cs typeface="+mn-cs"/>
                          <a:sym typeface="Arial"/>
                        </a:rPr>
                        <a:t>-34%</a:t>
                      </a:r>
                    </a:p>
                  </a:txBody>
                  <a:tcPr marL="0" marR="0" marT="0" marB="0" anchor="ctr">
                    <a:noFill/>
                  </a:tcPr>
                </a:tc>
                <a:tc>
                  <a:txBody>
                    <a:bodyPr/>
                    <a:lstStyle/>
                    <a:p>
                      <a:r>
                        <a:rPr lang="ru-RU" sz="1200" b="0" kern="1200" smtClean="0">
                          <a:solidFill>
                            <a:schemeClr val="tx1"/>
                          </a:solidFill>
                          <a:latin typeface="+mn-lt"/>
                          <a:ea typeface="+mn-ea"/>
                          <a:cs typeface="+mn-cs"/>
                        </a:rPr>
                        <a:t>снижение </a:t>
                      </a:r>
                      <a:r>
                        <a:rPr lang="ru-RU" sz="1200" b="1" kern="1200" smtClean="0">
                          <a:solidFill>
                            <a:schemeClr val="tx1"/>
                          </a:solidFill>
                          <a:latin typeface="+mn-lt"/>
                          <a:ea typeface="+mn-ea"/>
                          <a:cs typeface="+mn-cs"/>
                        </a:rPr>
                        <a:t>количества изменений содержания</a:t>
                      </a:r>
                    </a:p>
                  </a:txBody>
                  <a:tcPr marL="0" marR="0" marT="0" marB="0" anchor="ctr">
                    <a:noFill/>
                  </a:tcPr>
                </a:tc>
              </a:tr>
            </a:tbl>
          </a:graphicData>
        </a:graphic>
      </p:graphicFrame>
      <p:graphicFrame>
        <p:nvGraphicFramePr>
          <p:cNvPr id="26" name="Таблица 25"/>
          <p:cNvGraphicFramePr>
            <a:graphicFrameLocks noGrp="1"/>
          </p:cNvGraphicFramePr>
          <p:nvPr/>
        </p:nvGraphicFramePr>
        <p:xfrm>
          <a:off x="7968208" y="4104456"/>
          <a:ext cx="4032448" cy="370840"/>
        </p:xfrm>
        <a:graphic>
          <a:graphicData uri="http://schemas.openxmlformats.org/drawingml/2006/table">
            <a:tbl>
              <a:tblPr firstRow="1" bandRow="1">
                <a:tableStyleId>{F5AB1C69-6EDB-4FF4-983F-18BD219EF322}</a:tableStyleId>
              </a:tblPr>
              <a:tblGrid>
                <a:gridCol w="936104"/>
                <a:gridCol w="3096344"/>
              </a:tblGrid>
              <a:tr h="370840">
                <a:tc>
                  <a:txBody>
                    <a:bodyPr/>
                    <a:lstStyle/>
                    <a:p>
                      <a:pPr marR="0" algn="ctr" rtl="0">
                        <a:lnSpc>
                          <a:spcPct val="100000"/>
                        </a:lnSpc>
                        <a:spcBef>
                          <a:spcPts val="0"/>
                        </a:spcBef>
                        <a:spcAft>
                          <a:spcPts val="0"/>
                        </a:spcAft>
                        <a:buClr>
                          <a:srgbClr val="000000"/>
                        </a:buClr>
                        <a:buFont typeface="Arial"/>
                      </a:pPr>
                      <a:r>
                        <a:rPr lang="ru-RU" sz="1800" b="1" i="0" u="none" strike="noStrike" kern="1200" cap="none" smtClean="0">
                          <a:solidFill>
                            <a:srgbClr val="0070C0"/>
                          </a:solidFill>
                          <a:latin typeface="+mn-lt"/>
                          <a:ea typeface="+mn-ea"/>
                          <a:cs typeface="+mn-cs"/>
                          <a:sym typeface="Arial"/>
                        </a:rPr>
                        <a:t>-15%</a:t>
                      </a:r>
                    </a:p>
                  </a:txBody>
                  <a:tcPr marL="0" marR="0" marT="0" marB="0" anchor="ctr">
                    <a:noFill/>
                  </a:tcPr>
                </a:tc>
                <a:tc>
                  <a:txBody>
                    <a:bodyPr/>
                    <a:lstStyle/>
                    <a:p>
                      <a:r>
                        <a:rPr lang="ru-RU" sz="1200" b="0" smtClean="0">
                          <a:solidFill>
                            <a:schemeClr val="tx1"/>
                          </a:solidFill>
                        </a:rPr>
                        <a:t>уменьшение количества рисков, перешедших в разряд </a:t>
                      </a:r>
                      <a:r>
                        <a:rPr lang="ru-RU" sz="1200" b="1" smtClean="0">
                          <a:solidFill>
                            <a:schemeClr val="tx1"/>
                          </a:solidFill>
                        </a:rPr>
                        <a:t>проблем</a:t>
                      </a:r>
                      <a:endParaRPr lang="ru-RU" sz="1200" b="1">
                        <a:solidFill>
                          <a:schemeClr val="tx1"/>
                        </a:solidFill>
                      </a:endParaRPr>
                    </a:p>
                  </a:txBody>
                  <a:tcPr marL="0" marR="0" marT="0" marB="0" anchor="ctr">
                    <a:noFill/>
                  </a:tcPr>
                </a:tc>
              </a:tr>
            </a:tbl>
          </a:graphicData>
        </a:graphic>
      </p:graphicFrame>
      <p:sp>
        <p:nvSpPr>
          <p:cNvPr id="27" name="Line 4"/>
          <p:cNvSpPr>
            <a:spLocks noChangeShapeType="1"/>
          </p:cNvSpPr>
          <p:nvPr/>
        </p:nvSpPr>
        <p:spPr bwMode="auto">
          <a:xfrm>
            <a:off x="4386470" y="2204864"/>
            <a:ext cx="7542178"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28" name="Line 4"/>
          <p:cNvSpPr>
            <a:spLocks noChangeShapeType="1"/>
          </p:cNvSpPr>
          <p:nvPr/>
        </p:nvSpPr>
        <p:spPr bwMode="auto">
          <a:xfrm>
            <a:off x="4386470" y="3212976"/>
            <a:ext cx="7542178"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29" name="Line 4"/>
          <p:cNvSpPr>
            <a:spLocks noChangeShapeType="1"/>
          </p:cNvSpPr>
          <p:nvPr/>
        </p:nvSpPr>
        <p:spPr bwMode="auto">
          <a:xfrm>
            <a:off x="4386470" y="4601006"/>
            <a:ext cx="7542178"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30" name="Line 4"/>
          <p:cNvSpPr>
            <a:spLocks noChangeShapeType="1"/>
          </p:cNvSpPr>
          <p:nvPr/>
        </p:nvSpPr>
        <p:spPr bwMode="auto">
          <a:xfrm>
            <a:off x="4386470" y="5609118"/>
            <a:ext cx="7542178"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31" name="Прямоугольник 4"/>
          <p:cNvSpPr>
            <a:spLocks noChangeArrowheads="1"/>
          </p:cNvSpPr>
          <p:nvPr/>
        </p:nvSpPr>
        <p:spPr bwMode="auto">
          <a:xfrm>
            <a:off x="827584" y="1743194"/>
            <a:ext cx="2532112" cy="4139595"/>
          </a:xfrm>
          <a:prstGeom prst="rect">
            <a:avLst/>
          </a:prstGeom>
          <a:noFill/>
          <a:ln w="9525">
            <a:noFill/>
            <a:miter lim="800000"/>
            <a:headEnd/>
            <a:tailEnd/>
          </a:ln>
        </p:spPr>
        <p:txBody>
          <a:bodyPr wrap="square">
            <a:spAutoFit/>
          </a:bodyPr>
          <a:lstStyle/>
          <a:p>
            <a:r>
              <a:rPr lang="ru-RU" sz="1600" smtClean="0"/>
              <a:t>Потребители ценности </a:t>
            </a:r>
            <a:r>
              <a:rPr lang="ru-RU" sz="1600" smtClean="0">
                <a:solidFill>
                  <a:schemeClr val="tx1"/>
                </a:solidFill>
                <a:effectLst>
                  <a:outerShdw blurRad="38100" dist="38100" dir="2700000" algn="tl">
                    <a:srgbClr val="FFFFFF"/>
                  </a:outerShdw>
                </a:effectLst>
              </a:rPr>
              <a:t>проектного управления</a:t>
            </a:r>
            <a:r>
              <a:rPr lang="ru-RU" sz="1600" smtClean="0"/>
              <a:t>:</a:t>
            </a:r>
          </a:p>
          <a:p>
            <a:endParaRPr lang="ru-RU" sz="900" dirty="0" smtClean="0"/>
          </a:p>
          <a:p>
            <a:pPr marL="180975" indent="-180975">
              <a:spcAft>
                <a:spcPts val="600"/>
              </a:spcAft>
              <a:buFont typeface="Arial" pitchFamily="34" charset="0"/>
              <a:buChar char="•"/>
            </a:pPr>
            <a:r>
              <a:rPr lang="ru-RU" sz="1600" smtClean="0"/>
              <a:t>Акционеры.</a:t>
            </a:r>
          </a:p>
          <a:p>
            <a:pPr marL="180975" indent="-180975">
              <a:spcAft>
                <a:spcPts val="600"/>
              </a:spcAft>
              <a:buFont typeface="Arial" pitchFamily="34" charset="0"/>
              <a:buChar char="•"/>
            </a:pPr>
            <a:r>
              <a:rPr lang="ru-RU" sz="1600" smtClean="0"/>
              <a:t>Высшее руководство </a:t>
            </a:r>
            <a:r>
              <a:rPr lang="ru-RU" sz="1600" dirty="0" smtClean="0"/>
              <a:t>(кураторы </a:t>
            </a:r>
            <a:r>
              <a:rPr lang="ru-RU" sz="1600" smtClean="0"/>
              <a:t>проектов).</a:t>
            </a:r>
            <a:endParaRPr lang="ru-RU" sz="1600" dirty="0" smtClean="0"/>
          </a:p>
          <a:p>
            <a:pPr marL="180975" indent="-180975">
              <a:spcAft>
                <a:spcPts val="600"/>
              </a:spcAft>
              <a:buFont typeface="Arial" pitchFamily="34" charset="0"/>
              <a:buChar char="•"/>
            </a:pPr>
            <a:r>
              <a:rPr lang="ru-RU" sz="1600" dirty="0" smtClean="0"/>
              <a:t>Среднее управляющее звено (руководители </a:t>
            </a:r>
            <a:r>
              <a:rPr lang="ru-RU" sz="1600" smtClean="0"/>
              <a:t>проектов).</a:t>
            </a:r>
            <a:endParaRPr lang="ru-RU" sz="1600" dirty="0" smtClean="0"/>
          </a:p>
          <a:p>
            <a:pPr marL="180975" indent="-180975">
              <a:spcAft>
                <a:spcPts val="600"/>
              </a:spcAft>
              <a:buFont typeface="Arial" pitchFamily="34" charset="0"/>
              <a:buChar char="•"/>
            </a:pPr>
            <a:r>
              <a:rPr lang="ru-RU" sz="1600" dirty="0" smtClean="0"/>
              <a:t>Участники </a:t>
            </a:r>
            <a:r>
              <a:rPr lang="ru-RU" sz="1600" smtClean="0"/>
              <a:t>проектных команд.</a:t>
            </a:r>
          </a:p>
          <a:p>
            <a:pPr marL="180975" indent="-180975">
              <a:spcAft>
                <a:spcPts val="600"/>
              </a:spcAft>
              <a:buFont typeface="Arial" pitchFamily="34" charset="0"/>
              <a:buChar char="•"/>
            </a:pPr>
            <a:r>
              <a:rPr lang="ru-RU" sz="1600" smtClean="0"/>
              <a:t>Смежники.</a:t>
            </a:r>
          </a:p>
          <a:p>
            <a:pPr marL="180975" indent="-180975">
              <a:spcAft>
                <a:spcPts val="600"/>
              </a:spcAft>
              <a:buFont typeface="Arial" pitchFamily="34" charset="0"/>
              <a:buChar char="•"/>
            </a:pPr>
            <a:r>
              <a:rPr lang="ru-RU" sz="1600" b="1" smtClean="0"/>
              <a:t>Клиенты!</a:t>
            </a:r>
          </a:p>
          <a:p>
            <a:endParaRPr lang="ru-RU" sz="16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n-lt"/>
                <a:ea typeface="Calibri"/>
                <a:cs typeface="Calibri"/>
                <a:sym typeface="Calibri"/>
              </a:rPr>
              <a:t>Выводы</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Text Box 5"/>
          <p:cNvSpPr txBox="1">
            <a:spLocks noChangeArrowheads="1"/>
          </p:cNvSpPr>
          <p:nvPr/>
        </p:nvSpPr>
        <p:spPr bwMode="auto">
          <a:xfrm>
            <a:off x="1343472" y="1340768"/>
            <a:ext cx="10394990" cy="3477875"/>
          </a:xfrm>
          <a:prstGeom prst="rect">
            <a:avLst/>
          </a:prstGeom>
          <a:noFill/>
          <a:ln w="9525">
            <a:noFill/>
            <a:miter lim="800000"/>
            <a:headEnd/>
            <a:tailEnd/>
          </a:ln>
          <a:effectLst/>
        </p:spPr>
        <p:txBody>
          <a:bodyPr wrap="square">
            <a:spAutoFit/>
          </a:bodyPr>
          <a:lstStyle/>
          <a:p>
            <a:pPr>
              <a:defRPr/>
            </a:pPr>
            <a:r>
              <a:rPr lang="ru-RU" sz="2000" dirty="0" smtClean="0"/>
              <a:t>1</a:t>
            </a:r>
            <a:r>
              <a:rPr lang="ru-RU" sz="2000" smtClean="0"/>
              <a:t>. Проектное и процессное управление – это не </a:t>
            </a:r>
            <a:r>
              <a:rPr lang="ru-RU" sz="2000" dirty="0" smtClean="0"/>
              <a:t>альтернативы, они не заменяют, а </a:t>
            </a:r>
            <a:r>
              <a:rPr lang="ru-RU" sz="2000" b="1" dirty="0" smtClean="0"/>
              <a:t>взаимно дополняют</a:t>
            </a:r>
            <a:r>
              <a:rPr lang="ru-RU" sz="2000" dirty="0" smtClean="0"/>
              <a:t> друг друга.</a:t>
            </a:r>
            <a:endParaRPr lang="ru-RU" sz="2000" dirty="0"/>
          </a:p>
          <a:p>
            <a:pPr>
              <a:defRPr/>
            </a:pPr>
            <a:endParaRPr lang="ru-RU" sz="2000" dirty="0" smtClean="0"/>
          </a:p>
          <a:p>
            <a:pPr>
              <a:defRPr/>
            </a:pPr>
            <a:r>
              <a:rPr lang="ru-RU" sz="2000" smtClean="0"/>
              <a:t>2. Существуют </a:t>
            </a:r>
            <a:r>
              <a:rPr lang="ru-RU" sz="2000" b="1" smtClean="0"/>
              <a:t>специализированные</a:t>
            </a:r>
            <a:r>
              <a:rPr lang="ru-RU" sz="2000" smtClean="0"/>
              <a:t> отраслевые и </a:t>
            </a:r>
            <a:r>
              <a:rPr lang="ru-RU" sz="2000" b="1" smtClean="0"/>
              <a:t>гибридные</a:t>
            </a:r>
            <a:r>
              <a:rPr lang="ru-RU" sz="2000" smtClean="0"/>
              <a:t> подходы, объединяющие </a:t>
            </a:r>
            <a:r>
              <a:rPr lang="en-US" sz="2000" smtClean="0"/>
              <a:t>BPM</a:t>
            </a:r>
            <a:r>
              <a:rPr lang="ru-RU" sz="2000" smtClean="0"/>
              <a:t> и</a:t>
            </a:r>
            <a:r>
              <a:rPr lang="en-US" sz="2000" smtClean="0"/>
              <a:t> PM</a:t>
            </a:r>
            <a:r>
              <a:rPr lang="ru-RU" sz="2000" smtClean="0"/>
              <a:t>.</a:t>
            </a:r>
            <a:endParaRPr lang="ru-RU" sz="2000" dirty="0"/>
          </a:p>
          <a:p>
            <a:pPr>
              <a:defRPr/>
            </a:pPr>
            <a:endParaRPr lang="ru-RU" sz="2000" dirty="0"/>
          </a:p>
          <a:p>
            <a:pPr>
              <a:defRPr/>
            </a:pPr>
            <a:r>
              <a:rPr lang="ru-RU" sz="2000" smtClean="0"/>
              <a:t>3. </a:t>
            </a:r>
            <a:r>
              <a:rPr lang="ru-RU" sz="2000" dirty="0" smtClean="0"/>
              <a:t>Первичное внедрение процессного и / или проектного управления является </a:t>
            </a:r>
            <a:r>
              <a:rPr lang="ru-RU" sz="2000" b="1" dirty="0" smtClean="0"/>
              <a:t>культурной трансформацией </a:t>
            </a:r>
            <a:r>
              <a:rPr lang="ru-RU" sz="2000" dirty="0" smtClean="0"/>
              <a:t>организации и вызывает сопротивление.</a:t>
            </a:r>
            <a:endParaRPr lang="ru-RU" sz="2000" dirty="0"/>
          </a:p>
          <a:p>
            <a:pPr>
              <a:defRPr/>
            </a:pPr>
            <a:endParaRPr lang="ru-RU" sz="2000" dirty="0"/>
          </a:p>
          <a:p>
            <a:pPr>
              <a:defRPr/>
            </a:pPr>
            <a:r>
              <a:rPr lang="ru-RU" sz="2000" smtClean="0"/>
              <a:t>4. </a:t>
            </a:r>
            <a:r>
              <a:rPr lang="ru-RU" sz="2000" dirty="0" smtClean="0"/>
              <a:t>При успешном внедрении процессное и проектное управление могут приносить значительные </a:t>
            </a:r>
            <a:r>
              <a:rPr lang="ru-RU" sz="2000" b="1" dirty="0" smtClean="0"/>
              <a:t>выгоды</a:t>
            </a:r>
            <a:r>
              <a:rPr lang="ru-RU" sz="2000" dirty="0" smtClean="0"/>
              <a:t>.</a:t>
            </a:r>
            <a:endParaRPr lang="ru-RU"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7" name="Picture 3"/>
          <p:cNvPicPr>
            <a:picLocks noChangeAspect="1" noChangeArrowheads="1"/>
          </p:cNvPicPr>
          <p:nvPr/>
        </p:nvPicPr>
        <p:blipFill>
          <a:blip r:embed="rId3" cstate="print">
            <a:lum bright="13000" contrast="-5000"/>
          </a:blip>
          <a:srcRect/>
          <a:stretch>
            <a:fillRect/>
          </a:stretch>
        </p:blipFill>
        <p:spPr bwMode="auto">
          <a:xfrm>
            <a:off x="1" y="19050"/>
            <a:ext cx="12192000" cy="6813376"/>
          </a:xfrm>
          <a:prstGeom prst="rect">
            <a:avLst/>
          </a:prstGeom>
          <a:noFill/>
          <a:ln w="9525">
            <a:noFill/>
            <a:miter lim="800000"/>
            <a:headEnd/>
            <a:tailEnd/>
          </a:ln>
          <a:effectLst>
            <a:softEdge rad="63500"/>
          </a:effectLst>
        </p:spPr>
      </p:pic>
      <p:sp>
        <p:nvSpPr>
          <p:cNvPr id="8" name="Прямоугольник 7"/>
          <p:cNvSpPr/>
          <p:nvPr/>
        </p:nvSpPr>
        <p:spPr>
          <a:xfrm>
            <a:off x="1694586" y="1916832"/>
            <a:ext cx="10234062" cy="3528392"/>
          </a:xfrm>
          <a:prstGeom prst="rect">
            <a:avLst/>
          </a:prstGeom>
        </p:spPr>
        <p:txBody>
          <a:bodyPr/>
          <a:lstStyle/>
          <a:p>
            <a:pPr>
              <a:defRPr/>
            </a:pPr>
            <a:r>
              <a:rPr lang="ru-RU" sz="5400" b="1" smtClean="0">
                <a:effectLst>
                  <a:outerShdw blurRad="38100" dist="38100" dir="2700000" algn="tl">
                    <a:srgbClr val="FFFFFF"/>
                  </a:outerShdw>
                </a:effectLst>
              </a:rPr>
              <a:t>Благодарю за внимание!</a:t>
            </a:r>
          </a:p>
          <a:p>
            <a:pPr>
              <a:defRPr/>
            </a:pPr>
            <a:endParaRPr lang="ru-RU" sz="4800" b="1" smtClean="0"/>
          </a:p>
          <a:p>
            <a:pPr>
              <a:defRPr/>
            </a:pPr>
            <a:endParaRPr lang="ru-RU" sz="4000" b="1" smtClean="0"/>
          </a:p>
          <a:p>
            <a:pPr>
              <a:defRPr/>
            </a:pPr>
            <a:endParaRPr lang="ru-RU" sz="1000" b="1" smtClean="0">
              <a:effectLst>
                <a:outerShdw blurRad="38100" dist="38100" dir="2700000" algn="tl">
                  <a:srgbClr val="FFFFFF"/>
                </a:outerShdw>
              </a:effectLst>
            </a:endParaRPr>
          </a:p>
          <a:p>
            <a:pPr>
              <a:defRPr/>
            </a:pPr>
            <a:r>
              <a:rPr lang="ru-RU" sz="4400" b="1" smtClean="0">
                <a:effectLst>
                  <a:outerShdw blurRad="38100" dist="38100" dir="2700000" algn="tl">
                    <a:srgbClr val="FFFFFF"/>
                  </a:outerShdw>
                </a:effectLst>
              </a:rPr>
              <a:t>Удачи </a:t>
            </a:r>
            <a:r>
              <a:rPr lang="ru-RU" sz="4400" b="1">
                <a:effectLst>
                  <a:outerShdw blurRad="38100" dist="38100" dir="2700000" algn="tl">
                    <a:srgbClr val="FFFFFF"/>
                  </a:outerShdw>
                </a:effectLst>
              </a:rPr>
              <a:t>в </a:t>
            </a:r>
            <a:r>
              <a:rPr lang="ru-RU" sz="4400" b="1" smtClean="0">
                <a:effectLst>
                  <a:outerShdw blurRad="38100" dist="38100" dir="2700000" algn="tl">
                    <a:srgbClr val="FFFFFF"/>
                  </a:outerShdw>
                </a:effectLst>
              </a:rPr>
              <a:t>проектах и процессах!</a:t>
            </a:r>
            <a:endParaRPr lang="ru-RU" sz="1200" b="1" dirty="0">
              <a:effectLst>
                <a:outerShdw blurRad="38100" dist="38100" dir="2700000" algn="tl">
                  <a:srgbClr val="FFFFFF"/>
                </a:outerShdw>
              </a:effectLst>
            </a:endParaRPr>
          </a:p>
        </p:txBody>
      </p:sp>
      <p:sp>
        <p:nvSpPr>
          <p:cNvPr id="9" name="Rectangle 1"/>
          <p:cNvSpPr txBox="1">
            <a:spLocks/>
          </p:cNvSpPr>
          <p:nvPr/>
        </p:nvSpPr>
        <p:spPr>
          <a:xfrm>
            <a:off x="1631504" y="463032"/>
            <a:ext cx="6048672" cy="792088"/>
          </a:xfrm>
          <a:prstGeom prst="rect">
            <a:avLst/>
          </a:prstGeom>
        </p:spPr>
        <p:txBody>
          <a:bodyPr anchor="b">
            <a:scene3d>
              <a:camera prst="orthographicFront"/>
              <a:lightRig rig="threePt" dir="t"/>
            </a:scene3d>
            <a:sp3d/>
          </a:bodyPr>
          <a:lstStyle/>
          <a:p>
            <a:pPr rtl="1">
              <a:defRPr/>
            </a:pPr>
            <a:r>
              <a:rPr lang="ru-RU" sz="2400" b="1" dirty="0">
                <a:effectLst>
                  <a:outerShdw blurRad="38100" dist="38100" dir="2700000" algn="tl">
                    <a:srgbClr val="FFFFFF"/>
                  </a:outerShdw>
                </a:effectLst>
              </a:rPr>
              <a:t>Тимофеев Тимофей Витольдович</a:t>
            </a:r>
          </a:p>
          <a:p>
            <a:pPr>
              <a:defRPr/>
            </a:pPr>
            <a:r>
              <a:rPr lang="ru-RU" sz="1600" b="1" smtClean="0">
                <a:effectLst>
                  <a:outerShdw blurRad="38100" dist="38100" dir="2700000" algn="tl">
                    <a:srgbClr val="FFFFFF"/>
                  </a:outerShdw>
                </a:effectLst>
              </a:rPr>
              <a:t>к</a:t>
            </a:r>
            <a:r>
              <a:rPr lang="ru-RU" sz="1600" b="1" dirty="0" smtClean="0">
                <a:effectLst>
                  <a:outerShdw blurRad="38100" dist="38100" dir="2700000" algn="tl">
                    <a:srgbClr val="FFFFFF"/>
                  </a:outerShdw>
                </a:effectLst>
              </a:rPr>
              <a:t>. э. н</a:t>
            </a:r>
            <a:r>
              <a:rPr lang="ru-RU" sz="1600" b="1" smtClean="0">
                <a:effectLst>
                  <a:outerShdw blurRad="38100" dist="38100" dir="2700000" algn="tl">
                    <a:srgbClr val="FFFFFF"/>
                  </a:outerShdw>
                </a:effectLst>
              </a:rPr>
              <a:t>., </a:t>
            </a:r>
            <a:r>
              <a:rPr lang="en-US" sz="1600" b="1" smtClean="0">
                <a:effectLst>
                  <a:outerShdw blurRad="38100" dist="38100" dir="2700000" algn="tl">
                    <a:srgbClr val="FFFFFF"/>
                  </a:outerShdw>
                </a:effectLst>
              </a:rPr>
              <a:t>CMC</a:t>
            </a:r>
            <a:r>
              <a:rPr lang="ru-RU" sz="1600" b="1" smtClean="0">
                <a:effectLst>
                  <a:outerShdw blurRad="38100" dist="38100" dir="2700000" algn="tl">
                    <a:srgbClr val="FFFFFF"/>
                  </a:outerShdw>
                </a:effectLst>
              </a:rPr>
              <a:t> (стандарт ICMCI) </a:t>
            </a:r>
            <a:endParaRPr lang="ru-RU" sz="1600" b="1" dirty="0" smtClean="0">
              <a:effectLst>
                <a:outerShdw blurRad="38100" dist="38100" dir="2700000" algn="tl">
                  <a:srgbClr val="FFFFFF"/>
                </a:outerShdw>
              </a:effectLst>
            </a:endParaRPr>
          </a:p>
        </p:txBody>
      </p:sp>
      <p:pic>
        <p:nvPicPr>
          <p:cNvPr id="14" name="Picture 2">
            <a:extLst>
              <a:ext uri="{FF2B5EF4-FFF2-40B4-BE49-F238E27FC236}">
                <a16:creationId xmlns:a16="http://schemas.microsoft.com/office/drawing/2014/main" xmlns="" id="{866DF5A6-2065-CB11-3313-9881178AB1D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1412776" cy="141277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xmlns="" id="{954C560D-36CB-D848-B990-21263C1503BA}"/>
              </a:ext>
            </a:extLst>
          </p:cNvPr>
          <p:cNvSpPr txBox="1"/>
          <p:nvPr/>
        </p:nvSpPr>
        <p:spPr>
          <a:xfrm>
            <a:off x="1631504" y="11528"/>
            <a:ext cx="3456384" cy="523220"/>
          </a:xfrm>
          <a:prstGeom prst="rect">
            <a:avLst/>
          </a:prstGeom>
          <a:noFill/>
        </p:spPr>
        <p:txBody>
          <a:bodyPr wrap="square">
            <a:spAutoFit/>
          </a:bodyPr>
          <a:lstStyle/>
          <a:p>
            <a:r>
              <a:rPr lang="ru-RU" sz="2800" b="1" dirty="0">
                <a:solidFill>
                  <a:srgbClr val="0070C0"/>
                </a:solidFill>
              </a:rPr>
              <a:t>cmc-partners.ru</a:t>
            </a:r>
          </a:p>
        </p:txBody>
      </p:sp>
      <p:sp>
        <p:nvSpPr>
          <p:cNvPr id="11" name="TextBox 10">
            <a:extLst>
              <a:ext uri="{FF2B5EF4-FFF2-40B4-BE49-F238E27FC236}">
                <a16:creationId xmlns:a16="http://schemas.microsoft.com/office/drawing/2014/main" xmlns="" id="{A5713573-89BF-87A4-8665-D7506A9BD350}"/>
              </a:ext>
            </a:extLst>
          </p:cNvPr>
          <p:cNvSpPr txBox="1"/>
          <p:nvPr/>
        </p:nvSpPr>
        <p:spPr>
          <a:xfrm>
            <a:off x="1631504" y="6207695"/>
            <a:ext cx="8640960" cy="461665"/>
          </a:xfrm>
          <a:prstGeom prst="rect">
            <a:avLst/>
          </a:prstGeom>
          <a:noFill/>
        </p:spPr>
        <p:txBody>
          <a:bodyPr wrap="square" rtlCol="0">
            <a:spAutoFit/>
          </a:bodyPr>
          <a:lstStyle/>
          <a:p>
            <a:r>
              <a:rPr lang="ru-RU" sz="2400" b="1" smtClean="0">
                <a:effectLst>
                  <a:outerShdw blurRad="38100" dist="38100" dir="2700000" algn="tl">
                    <a:srgbClr val="FFFFFF"/>
                  </a:outerShdw>
                </a:effectLst>
              </a:rPr>
              <a:t>Доп. материалы</a:t>
            </a:r>
            <a:r>
              <a:rPr lang="en-US" sz="2400" b="1" smtClean="0">
                <a:effectLst>
                  <a:outerShdw blurRad="38100" dist="38100" dir="2700000" algn="tl">
                    <a:srgbClr val="FFFFFF"/>
                  </a:outerShdw>
                </a:effectLst>
              </a:rPr>
              <a:t> (</a:t>
            </a:r>
            <a:r>
              <a:rPr lang="ru-RU" sz="2400" b="1" smtClean="0">
                <a:effectLst>
                  <a:outerShdw blurRad="38100" dist="38100" dir="2700000" algn="tl">
                    <a:srgbClr val="FFFFFF"/>
                  </a:outerShdw>
                </a:effectLst>
              </a:rPr>
              <a:t>личный сайт</a:t>
            </a:r>
            <a:r>
              <a:rPr lang="en-US" sz="2400" b="1" smtClean="0">
                <a:effectLst>
                  <a:outerShdw blurRad="38100" dist="38100" dir="2700000" algn="tl">
                    <a:srgbClr val="FFFFFF"/>
                  </a:outerShdw>
                </a:effectLst>
              </a:rPr>
              <a:t>)</a:t>
            </a:r>
            <a:r>
              <a:rPr lang="ru-RU" sz="2400" b="1" smtClean="0">
                <a:effectLst>
                  <a:outerShdw blurRad="38100" dist="38100" dir="2700000" algn="tl">
                    <a:srgbClr val="FFFFFF"/>
                  </a:outerShdw>
                </a:effectLst>
              </a:rPr>
              <a:t>:</a:t>
            </a:r>
            <a:r>
              <a:rPr lang="ru-RU" sz="2400" smtClean="0">
                <a:effectLst>
                  <a:outerShdw blurRad="38100" dist="38100" dir="2700000" algn="tl">
                    <a:srgbClr val="FFFFFF"/>
                  </a:outerShdw>
                </a:effectLst>
              </a:rPr>
              <a:t> </a:t>
            </a:r>
            <a:r>
              <a:rPr lang="en-US" sz="2400" b="1" smtClean="0">
                <a:solidFill>
                  <a:srgbClr val="2B4D89"/>
                </a:solidFill>
                <a:effectLst>
                  <a:outerShdw blurRad="38100" dist="38100" dir="2700000" algn="tl">
                    <a:srgbClr val="FFFFFF"/>
                  </a:outerShdw>
                </a:effectLst>
              </a:rPr>
              <a:t>b-solutions.ru</a:t>
            </a:r>
            <a:endParaRPr lang="ru-RU" sz="2400" b="1" dirty="0">
              <a:solidFill>
                <a:srgbClr val="2B4D89"/>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524000" y="1071546"/>
            <a:ext cx="10144164" cy="2387600"/>
          </a:xfrm>
          <a:prstGeom prst="rect">
            <a:avLst/>
          </a:prstGeom>
          <a:noFill/>
          <a:ln>
            <a:noFill/>
          </a:ln>
        </p:spPr>
        <p:txBody>
          <a:bodyPr spcFirstLastPara="1" wrap="square" lIns="91425" tIns="45700" rIns="91425" bIns="45700" anchor="b" anchorCtr="0">
            <a:noAutofit/>
          </a:bodyPr>
          <a:lstStyle/>
          <a:p>
            <a:pPr lvl="0"/>
            <a:r>
              <a:rPr lang="ru-RU" sz="3600" dirty="0" smtClean="0">
                <a:latin typeface="Arial" pitchFamily="34" charset="0"/>
                <a:cs typeface="Arial" pitchFamily="34" charset="0"/>
              </a:rPr>
              <a:t>Внедрение процессного подхода, описание и оптимизация бизнес-процессов ГКУ «Централизованная бухгалтерия ЯНАО»</a:t>
            </a:r>
            <a:endParaRPr sz="3600">
              <a:latin typeface="Arial" pitchFamily="34" charset="0"/>
              <a:cs typeface="Arial" pitchFamily="34" charset="0"/>
            </a:endParaRPr>
          </a:p>
        </p:txBody>
      </p:sp>
      <p:sp>
        <p:nvSpPr>
          <p:cNvPr id="85" name="Google Shape;85;p1"/>
          <p:cNvSpPr txBox="1">
            <a:spLocks noGrp="1"/>
          </p:cNvSpPr>
          <p:nvPr>
            <p:ph type="subTitle" idx="1"/>
          </p:nvPr>
        </p:nvSpPr>
        <p:spPr>
          <a:xfrm>
            <a:off x="2024082" y="4323664"/>
            <a:ext cx="9144000" cy="1655762"/>
          </a:xfrm>
          <a:prstGeom prst="rect">
            <a:avLst/>
          </a:prstGeom>
          <a:noFill/>
          <a:ln>
            <a:noFill/>
          </a:ln>
        </p:spPr>
        <p:txBody>
          <a:bodyPr spcFirstLastPara="1" wrap="square" lIns="91425" tIns="45700" rIns="91425" bIns="45700" anchor="t" anchorCtr="0">
            <a:normAutofit/>
          </a:bodyPr>
          <a:lstStyle/>
          <a:p>
            <a:pPr marL="0" indent="0">
              <a:spcBef>
                <a:spcPts val="0"/>
              </a:spcBef>
            </a:pPr>
            <a:r>
              <a:rPr lang="ru-RU" dirty="0" smtClean="0">
                <a:solidFill>
                  <a:schemeClr val="tx1"/>
                </a:solidFill>
                <a:cs typeface="Arial" charset="0"/>
              </a:rPr>
              <a:t>Тимофеев Тимофей Витольдович, к. э. н., </a:t>
            </a:r>
            <a:r>
              <a:rPr lang="en-US" dirty="0" smtClean="0">
                <a:solidFill>
                  <a:schemeClr val="tx1"/>
                </a:solidFill>
                <a:cs typeface="Arial" charset="0"/>
              </a:rPr>
              <a:t>CMC</a:t>
            </a:r>
            <a:endParaRPr lang="ru-RU" dirty="0" smtClean="0">
              <a:solidFill>
                <a:schemeClr val="tx1"/>
              </a:solidFill>
              <a:cs typeface="Arial" charset="0"/>
            </a:endParaRPr>
          </a:p>
          <a:p>
            <a:pPr marL="0" indent="0">
              <a:spcBef>
                <a:spcPts val="0"/>
              </a:spcBef>
            </a:pPr>
            <a:endParaRPr lang="ru-RU" dirty="0" smtClean="0">
              <a:solidFill>
                <a:schemeClr val="tx1"/>
              </a:solidFill>
              <a:cs typeface="Arial" charset="0"/>
            </a:endParaRPr>
          </a:p>
          <a:p>
            <a:pPr marL="0" lvl="0" indent="0" algn="ctr" rtl="0">
              <a:lnSpc>
                <a:spcPct val="90000"/>
              </a:lnSpc>
              <a:spcBef>
                <a:spcPts val="0"/>
              </a:spcBef>
              <a:spcAft>
                <a:spcPts val="0"/>
              </a:spcAft>
              <a:buClr>
                <a:schemeClr val="dk1"/>
              </a:buClr>
              <a:buSzPts val="2400"/>
              <a:buNone/>
            </a:pPr>
            <a:endParaRPr/>
          </a:p>
        </p:txBody>
      </p:sp>
      <p:pic>
        <p:nvPicPr>
          <p:cNvPr id="86" name="Google Shape;86;p1"/>
          <p:cNvPicPr preferRelativeResize="0"/>
          <p:nvPr/>
        </p:nvPicPr>
        <p:blipFill rotWithShape="1">
          <a:blip r:embed="rId3">
            <a:alphaModFix/>
          </a:blip>
          <a:srcRect/>
          <a:stretch/>
        </p:blipFill>
        <p:spPr>
          <a:xfrm rot="-5400000">
            <a:off x="-3038403" y="3028247"/>
            <a:ext cx="6858002" cy="801511"/>
          </a:xfrm>
          <a:prstGeom prst="rect">
            <a:avLst/>
          </a:prstGeom>
          <a:noFill/>
          <a:ln>
            <a:noFill/>
          </a:ln>
        </p:spPr>
      </p:pic>
      <p:pic>
        <p:nvPicPr>
          <p:cNvPr id="87" name="Google Shape;87;p1"/>
          <p:cNvPicPr preferRelativeResize="0"/>
          <p:nvPr/>
        </p:nvPicPr>
        <p:blipFill rotWithShape="1">
          <a:blip r:embed="rId4">
            <a:alphaModFix/>
          </a:blip>
          <a:srcRect/>
          <a:stretch/>
        </p:blipFill>
        <p:spPr>
          <a:xfrm>
            <a:off x="400758" y="121565"/>
            <a:ext cx="2568574" cy="555544"/>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dirty="0" smtClean="0">
                <a:solidFill>
                  <a:schemeClr val="tx1"/>
                </a:solidFill>
                <a:effectLst>
                  <a:outerShdw blurRad="38100" dist="38100" dir="2700000" algn="tl">
                    <a:srgbClr val="FFFFFF"/>
                  </a:outerShdw>
                </a:effectLst>
              </a:rPr>
              <a:t>Клиентская организация и запрос</a:t>
            </a:r>
            <a:endParaRPr lang="ru-RU" sz="2800" dirty="0">
              <a:solidFill>
                <a:schemeClr val="tx1"/>
              </a:solidFill>
              <a:effectLst>
                <a:outerShdw blurRad="38100" dist="38100" dir="2700000" algn="tl">
                  <a:srgbClr val="FFFFFF"/>
                </a:outerShdw>
              </a:effectLst>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10" name="TextBox 9"/>
          <p:cNvSpPr txBox="1"/>
          <p:nvPr/>
        </p:nvSpPr>
        <p:spPr>
          <a:xfrm>
            <a:off x="1503071" y="928670"/>
            <a:ext cx="8858312" cy="2286016"/>
          </a:xfrm>
          <a:prstGeom prst="rect">
            <a:avLst/>
          </a:prstGeom>
          <a:noFill/>
        </p:spPr>
        <p:txBody>
          <a:bodyPr wrap="square" rtlCol="0">
            <a:noAutofit/>
          </a:bodyPr>
          <a:lstStyle/>
          <a:p>
            <a:r>
              <a:rPr lang="ru-RU" sz="1600" dirty="0" smtClean="0"/>
              <a:t>Государственное казенное учреждение ЯНАО «Централизованная бухгалтерия органов государственной власти Ямало-Ненецкого автономного округа» </a:t>
            </a:r>
            <a:r>
              <a:rPr lang="ru-RU" sz="1600" b="1" dirty="0" smtClean="0"/>
              <a:t>(ЦБ ЯНАО) </a:t>
            </a:r>
            <a:r>
              <a:rPr lang="ru-RU" sz="1600" dirty="0" smtClean="0"/>
              <a:t>– сервисная организация, осуществляющая бухгалтерское и казначейское обслуживание органов исполнительной власти (ОИВ) ЯНАО.</a:t>
            </a:r>
          </a:p>
          <a:p>
            <a:pPr marL="180975" indent="-180975">
              <a:buFont typeface="Arial" pitchFamily="34" charset="0"/>
              <a:buChar char="•"/>
            </a:pPr>
            <a:r>
              <a:rPr lang="ru-RU" sz="1600" dirty="0" smtClean="0"/>
              <a:t>На 01.2020 принято на обслуживание 8 ОИВ, планировалось еще 24 ОИВ (2200+ чел., 90% расходов бюджета края).</a:t>
            </a:r>
          </a:p>
          <a:p>
            <a:pPr marL="180975" indent="-180975">
              <a:buFont typeface="Arial" pitchFamily="34" charset="0"/>
              <a:buChar char="•"/>
            </a:pPr>
            <a:r>
              <a:rPr lang="ru-RU" sz="1600" dirty="0" smtClean="0"/>
              <a:t>Штат 46 человек с перспективой доукомплектования до 60+ сотрудников.</a:t>
            </a:r>
          </a:p>
          <a:p>
            <a:pPr marL="180975" indent="-180975">
              <a:buFont typeface="Arial" pitchFamily="34" charset="0"/>
              <a:buChar char="•"/>
            </a:pPr>
            <a:r>
              <a:rPr lang="ru-RU" sz="1600" dirty="0" smtClean="0">
                <a:solidFill>
                  <a:srgbClr val="FF0000"/>
                </a:solidFill>
              </a:rPr>
              <a:t>Медленное принятие ОИВ на обслуживание</a:t>
            </a:r>
            <a:r>
              <a:rPr lang="ru-RU" sz="1600" dirty="0" smtClean="0"/>
              <a:t>, риск срыва программы.</a:t>
            </a:r>
          </a:p>
          <a:p>
            <a:pPr marL="180975" indent="-180975"/>
            <a:endParaRPr lang="ru-RU" sz="1600" dirty="0" smtClean="0"/>
          </a:p>
          <a:p>
            <a:endParaRPr lang="ru-RU" sz="1600" dirty="0"/>
          </a:p>
        </p:txBody>
      </p:sp>
      <p:pic>
        <p:nvPicPr>
          <p:cNvPr id="11" name="Picture 3"/>
          <p:cNvPicPr>
            <a:picLocks noChangeAspect="1" noChangeArrowheads="1"/>
          </p:cNvPicPr>
          <p:nvPr/>
        </p:nvPicPr>
        <p:blipFill>
          <a:blip r:embed="rId5" cstate="print"/>
          <a:srcRect/>
          <a:stretch>
            <a:fillRect/>
          </a:stretch>
        </p:blipFill>
        <p:spPr bwMode="auto">
          <a:xfrm>
            <a:off x="1417394" y="3500438"/>
            <a:ext cx="5443527" cy="2893508"/>
          </a:xfrm>
          <a:prstGeom prst="rect">
            <a:avLst/>
          </a:prstGeom>
          <a:noFill/>
          <a:ln w="9525">
            <a:noFill/>
            <a:miter lim="800000"/>
            <a:headEnd/>
            <a:tailEnd/>
          </a:ln>
          <a:effectLst/>
        </p:spPr>
      </p:pic>
      <p:sp>
        <p:nvSpPr>
          <p:cNvPr id="12" name="TextBox 11"/>
          <p:cNvSpPr txBox="1"/>
          <p:nvPr/>
        </p:nvSpPr>
        <p:spPr>
          <a:xfrm>
            <a:off x="6881850" y="3357562"/>
            <a:ext cx="4143372" cy="3214686"/>
          </a:xfrm>
          <a:prstGeom prst="rect">
            <a:avLst/>
          </a:prstGeom>
          <a:noFill/>
        </p:spPr>
        <p:txBody>
          <a:bodyPr wrap="square" rtlCol="0">
            <a:noAutofit/>
          </a:bodyPr>
          <a:lstStyle/>
          <a:p>
            <a:r>
              <a:rPr lang="ru-RU" sz="1600" b="1" dirty="0" smtClean="0"/>
              <a:t>Запрос клиента </a:t>
            </a:r>
          </a:p>
          <a:p>
            <a:r>
              <a:rPr lang="ru-RU" sz="1600" b="1" dirty="0" smtClean="0"/>
              <a:t>(Директор ЦБ ЯНАО):</a:t>
            </a:r>
          </a:p>
          <a:p>
            <a:pPr marL="180975" lvl="0" indent="-180975">
              <a:buFont typeface="Arial" pitchFamily="34" charset="0"/>
              <a:buChar char="•"/>
            </a:pPr>
            <a:r>
              <a:rPr lang="ru-RU" sz="1600" dirty="0" smtClean="0"/>
              <a:t>«Отладка» бизнес-процессов ЦБ ЯНАО.</a:t>
            </a:r>
          </a:p>
          <a:p>
            <a:pPr marL="180975" lvl="0" indent="-180975">
              <a:buFont typeface="Arial" pitchFamily="34" charset="0"/>
              <a:buChar char="•"/>
            </a:pPr>
            <a:r>
              <a:rPr lang="ru-RU" sz="1600" dirty="0" smtClean="0"/>
              <a:t>Через положительные изменения создать объективную базу для улучшения </a:t>
            </a:r>
            <a:r>
              <a:rPr lang="ru-RU" sz="1600" dirty="0" smtClean="0">
                <a:solidFill>
                  <a:srgbClr val="FF0000"/>
                </a:solidFill>
              </a:rPr>
              <a:t>имиджа</a:t>
            </a:r>
            <a:r>
              <a:rPr lang="ru-RU" sz="1600" dirty="0" smtClean="0"/>
              <a:t> организации, в т.ч. с использованием  подходов устойчивого развития.</a:t>
            </a:r>
            <a:endParaRPr lang="ru-RU" sz="1600" dirty="0" smtClean="0">
              <a:solidFill>
                <a:schemeClr val="tx2"/>
              </a:solidFill>
              <a:latin typeface="+mj-lt"/>
              <a:ea typeface="+mj-ea"/>
              <a:cs typeface="+mj-cs"/>
            </a:endParaRPr>
          </a:p>
          <a:p>
            <a:endParaRPr lang="ru-RU" sz="1600" dirty="0"/>
          </a:p>
          <a:p>
            <a:endParaRPr lang="ru-RU" sz="1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fontScale="92500"/>
          </a:bodyPr>
          <a:lstStyle/>
          <a:p>
            <a:pPr lvl="0">
              <a:lnSpc>
                <a:spcPct val="90000"/>
              </a:lnSpc>
              <a:buClr>
                <a:schemeClr val="dk1"/>
              </a:buClr>
              <a:buSzPts val="6000"/>
              <a:defRPr/>
            </a:pPr>
            <a:r>
              <a:rPr lang="ru-RU" sz="2800" dirty="0" smtClean="0">
                <a:solidFill>
                  <a:schemeClr val="tx1"/>
                </a:solidFill>
                <a:effectLst>
                  <a:outerShdw blurRad="38100" dist="38100" dir="2700000" algn="tl">
                    <a:srgbClr val="FFFFFF"/>
                  </a:outerShdw>
                </a:effectLst>
              </a:rPr>
              <a:t>Методы / инструментарий диагностики организации</a:t>
            </a:r>
            <a:endParaRPr lang="ru-RU" sz="2800" dirty="0">
              <a:solidFill>
                <a:schemeClr val="tx1"/>
              </a:solidFill>
              <a:effectLst>
                <a:outerShdw blurRad="38100" dist="38100" dir="2700000" algn="tl">
                  <a:srgbClr val="FFFFFF"/>
                </a:outerShdw>
              </a:effectLst>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TextBox 5"/>
          <p:cNvSpPr txBox="1"/>
          <p:nvPr/>
        </p:nvSpPr>
        <p:spPr>
          <a:xfrm>
            <a:off x="1452530" y="803378"/>
            <a:ext cx="9787006" cy="5500726"/>
          </a:xfrm>
          <a:prstGeom prst="rect">
            <a:avLst/>
          </a:prstGeom>
          <a:noFill/>
        </p:spPr>
        <p:txBody>
          <a:bodyPr wrap="square" rtlCol="0">
            <a:noAutofit/>
          </a:bodyPr>
          <a:lstStyle/>
          <a:p>
            <a:r>
              <a:rPr lang="ru-RU" sz="1600" b="1" dirty="0" smtClean="0"/>
              <a:t>Методы диагностики:</a:t>
            </a:r>
          </a:p>
          <a:p>
            <a:pPr marL="180975" indent="-180975">
              <a:buFont typeface="Arial" pitchFamily="34" charset="0"/>
              <a:buChar char="•"/>
            </a:pPr>
            <a:r>
              <a:rPr lang="ru-RU" sz="1600" dirty="0" smtClean="0"/>
              <a:t>Групповые и индивидуальные интервью</a:t>
            </a:r>
          </a:p>
          <a:p>
            <a:pPr marL="180975" indent="-180975">
              <a:buFont typeface="Arial" pitchFamily="34" charset="0"/>
              <a:buChar char="•"/>
            </a:pPr>
            <a:r>
              <a:rPr lang="ru-RU" sz="1600" dirty="0" smtClean="0"/>
              <a:t>Анализ документов</a:t>
            </a:r>
          </a:p>
          <a:p>
            <a:pPr marL="180975" indent="-180975">
              <a:buFont typeface="Arial" pitchFamily="34" charset="0"/>
              <a:buChar char="•"/>
            </a:pPr>
            <a:r>
              <a:rPr lang="ru-RU" sz="1600" dirty="0" smtClean="0"/>
              <a:t>Анализ истории и этапа ЖЦО (</a:t>
            </a:r>
            <a:r>
              <a:rPr lang="ru-RU" sz="1600" dirty="0" err="1" smtClean="0"/>
              <a:t>Адизес</a:t>
            </a:r>
            <a:r>
              <a:rPr lang="ru-RU" sz="1600" dirty="0" smtClean="0"/>
              <a:t>, Спиральная динамика)</a:t>
            </a:r>
          </a:p>
          <a:p>
            <a:pPr marL="180975" indent="-180975">
              <a:buFont typeface="Arial" pitchFamily="34" charset="0"/>
              <a:buChar char="•"/>
            </a:pPr>
            <a:r>
              <a:rPr lang="ru-RU" sz="1600" dirty="0" smtClean="0"/>
              <a:t>Авторский контрольный перечень типовых проблем бизнес-процессов</a:t>
            </a:r>
          </a:p>
          <a:p>
            <a:pPr marL="180975" indent="-180975">
              <a:buFont typeface="Arial" pitchFamily="34" charset="0"/>
              <a:buChar char="•"/>
            </a:pPr>
            <a:r>
              <a:rPr lang="ru-RU" sz="1600" dirty="0" smtClean="0"/>
              <a:t>Оценка зрелости процессов по модели </a:t>
            </a:r>
            <a:r>
              <a:rPr lang="en-US" sz="1600" dirty="0" smtClean="0"/>
              <a:t>CMMI</a:t>
            </a:r>
            <a:endParaRPr lang="ru-RU" sz="1600" dirty="0" smtClean="0"/>
          </a:p>
          <a:p>
            <a:endParaRPr lang="ru-RU" sz="2800" b="1" dirty="0" smtClean="0"/>
          </a:p>
          <a:p>
            <a:r>
              <a:rPr lang="ru-RU" sz="1600" b="1" i="1" dirty="0" smtClean="0">
                <a:latin typeface="Arial" pitchFamily="34" charset="0"/>
              </a:rPr>
              <a:t>Проблемы </a:t>
            </a:r>
            <a:r>
              <a:rPr lang="ru-RU" sz="1600" i="1" dirty="0" smtClean="0">
                <a:latin typeface="Arial" pitchFamily="34" charset="0"/>
              </a:rPr>
              <a:t>и резервы для улучшения бизнес-процессов: </a:t>
            </a:r>
            <a:endParaRPr lang="ru-RU" sz="1600" i="1" dirty="0" smtClean="0">
              <a:effectLst>
                <a:outerShdw blurRad="38100" dist="38100" dir="2700000" algn="tl">
                  <a:srgbClr val="FFFFFF"/>
                </a:outerShdw>
              </a:effectLst>
              <a:latin typeface="Arial" pitchFamily="34" charset="0"/>
            </a:endParaRPr>
          </a:p>
          <a:p>
            <a:pPr marL="180975" indent="-180975">
              <a:buFont typeface="Arial" charset="0"/>
              <a:buChar char="•"/>
            </a:pPr>
            <a:r>
              <a:rPr lang="ru-RU" sz="1800" i="1" dirty="0" smtClean="0"/>
              <a:t>дублирования;</a:t>
            </a:r>
          </a:p>
          <a:p>
            <a:pPr marL="180975" indent="-180975">
              <a:buFont typeface="Arial" charset="0"/>
              <a:buChar char="•"/>
            </a:pPr>
            <a:r>
              <a:rPr lang="ru-RU" sz="1800" i="1" dirty="0" smtClean="0"/>
              <a:t>тупики, избыточные и </a:t>
            </a:r>
            <a:r>
              <a:rPr lang="ru-RU" sz="1800" i="1" dirty="0" smtClean="0">
                <a:solidFill>
                  <a:srgbClr val="FF0000"/>
                </a:solidFill>
              </a:rPr>
              <a:t>неэффективные действия</a:t>
            </a:r>
            <a:r>
              <a:rPr lang="ru-RU" sz="1800" i="1" dirty="0" smtClean="0"/>
              <a:t>;</a:t>
            </a:r>
          </a:p>
          <a:p>
            <a:pPr marL="180975" indent="-180975">
              <a:buFont typeface="Arial" charset="0"/>
              <a:buChar char="•"/>
            </a:pPr>
            <a:r>
              <a:rPr lang="ru-RU" sz="1800" i="1" dirty="0" smtClean="0">
                <a:solidFill>
                  <a:srgbClr val="FF0000"/>
                </a:solidFill>
              </a:rPr>
              <a:t>неформализованные участки, зависящие от конкретных исполнителей (качество, полнота, оперативность);</a:t>
            </a:r>
          </a:p>
          <a:p>
            <a:pPr marL="180975" indent="-180975">
              <a:buFont typeface="Arial" charset="0"/>
              <a:buChar char="•"/>
            </a:pPr>
            <a:r>
              <a:rPr lang="ru-RU" sz="1800" i="1" dirty="0" smtClean="0"/>
              <a:t>потери времени / простои:</a:t>
            </a:r>
          </a:p>
          <a:p>
            <a:pPr marL="638175" lvl="1" indent="-180975">
              <a:buFont typeface="Courier New" pitchFamily="49" charset="0"/>
              <a:buChar char="o"/>
            </a:pPr>
            <a:r>
              <a:rPr lang="ru-RU" sz="1800" i="1" dirty="0" smtClean="0"/>
              <a:t>излишние согласования в «колодцах» (избыточный контроль)</a:t>
            </a:r>
          </a:p>
          <a:p>
            <a:pPr marL="638175" lvl="1" indent="-180975">
              <a:buFont typeface="Courier New" pitchFamily="49" charset="0"/>
              <a:buChar char="o"/>
            </a:pPr>
            <a:r>
              <a:rPr lang="ru-RU" sz="1800" i="1" dirty="0" smtClean="0">
                <a:solidFill>
                  <a:srgbClr val="FF0000"/>
                </a:solidFill>
              </a:rPr>
              <a:t>недостаточная синхронизация действий и ожидания; </a:t>
            </a:r>
          </a:p>
          <a:p>
            <a:pPr marL="638175" lvl="1" indent="-180975">
              <a:buFont typeface="Courier New" pitchFamily="49" charset="0"/>
              <a:buChar char="o"/>
            </a:pPr>
            <a:r>
              <a:rPr lang="ru-RU" sz="1800" i="1" dirty="0" smtClean="0">
                <a:solidFill>
                  <a:srgbClr val="FF0000"/>
                </a:solidFill>
              </a:rPr>
              <a:t>ручные переносы данных;</a:t>
            </a:r>
          </a:p>
          <a:p>
            <a:pPr marL="180975" indent="-180975">
              <a:buFont typeface="Arial" charset="0"/>
              <a:buChar char="•"/>
            </a:pPr>
            <a:r>
              <a:rPr lang="ru-RU" sz="1800" i="1" dirty="0" smtClean="0">
                <a:solidFill>
                  <a:srgbClr val="FF0000"/>
                </a:solidFill>
              </a:rPr>
              <a:t>проблемы на стыках</a:t>
            </a:r>
            <a:r>
              <a:rPr lang="ru-RU" sz="1800" i="1" dirty="0" smtClean="0"/>
              <a:t>:</a:t>
            </a:r>
          </a:p>
          <a:p>
            <a:pPr marL="638175" lvl="1" indent="-180975">
              <a:buFont typeface="Courier New" pitchFamily="49" charset="0"/>
              <a:buChar char="o"/>
            </a:pPr>
            <a:r>
              <a:rPr lang="ru-RU" sz="1800" i="1" dirty="0" smtClean="0">
                <a:solidFill>
                  <a:srgbClr val="FF0000"/>
                </a:solidFill>
              </a:rPr>
              <a:t>неясность требований к результатам;</a:t>
            </a:r>
          </a:p>
          <a:p>
            <a:pPr marL="638175" lvl="1" indent="-180975">
              <a:buFont typeface="Courier New" pitchFamily="49" charset="0"/>
              <a:buChar char="o"/>
            </a:pPr>
            <a:r>
              <a:rPr lang="ru-RU" sz="1800" i="1" dirty="0" smtClean="0">
                <a:solidFill>
                  <a:srgbClr val="FF0000"/>
                </a:solidFill>
              </a:rPr>
              <a:t>участки без закрепленной ответственности; </a:t>
            </a:r>
          </a:p>
          <a:p>
            <a:pPr marL="638175" lvl="1" indent="-180975">
              <a:buFont typeface="Courier New" pitchFamily="49" charset="0"/>
              <a:buChar char="o"/>
            </a:pPr>
            <a:r>
              <a:rPr lang="ru-RU" sz="1800" i="1" dirty="0" smtClean="0"/>
              <a:t>участки с двойной подчиненностью;</a:t>
            </a:r>
          </a:p>
          <a:p>
            <a:pPr marL="638175" lvl="1" indent="-180975">
              <a:buFont typeface="Courier New" pitchFamily="49" charset="0"/>
              <a:buChar char="o"/>
            </a:pPr>
            <a:r>
              <a:rPr lang="ru-RU" sz="1800" i="1" dirty="0" smtClean="0"/>
              <a:t>административный футбол и т. д.</a:t>
            </a:r>
          </a:p>
          <a:p>
            <a:endParaRPr lang="ru-RU" sz="1600" b="1" dirty="0" smtClean="0"/>
          </a:p>
          <a:p>
            <a:endParaRPr lang="ru-RU" sz="1600" dirty="0" smtClean="0"/>
          </a:p>
          <a:p>
            <a:endParaRPr lang="ru-RU"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fontScale="92500" lnSpcReduction="20000"/>
          </a:bodyPr>
          <a:lstStyle/>
          <a:p>
            <a:pPr lvl="0">
              <a:lnSpc>
                <a:spcPct val="90000"/>
              </a:lnSpc>
              <a:buClr>
                <a:schemeClr val="dk1"/>
              </a:buClr>
              <a:buSzPts val="6000"/>
              <a:defRPr/>
            </a:pPr>
            <a:r>
              <a:rPr lang="ru-RU" sz="2800" dirty="0" smtClean="0">
                <a:solidFill>
                  <a:schemeClr val="tx1"/>
                </a:solidFill>
                <a:effectLst>
                  <a:outerShdw blurRad="38100" dist="38100" dir="2700000" algn="tl">
                    <a:srgbClr val="FFFFFF"/>
                  </a:outerShdw>
                </a:effectLst>
              </a:rPr>
              <a:t>Уровень зрелости процессов и понимание задачи по результатам диагностики</a:t>
            </a:r>
            <a:endParaRPr lang="ru-RU" sz="2800" dirty="0">
              <a:solidFill>
                <a:schemeClr val="tx1"/>
              </a:solidFill>
              <a:effectLst>
                <a:outerShdw blurRad="38100" dist="38100" dir="2700000" algn="tl">
                  <a:srgbClr val="FFFFFF"/>
                </a:outerShdw>
              </a:effectLst>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graphicFrame>
        <p:nvGraphicFramePr>
          <p:cNvPr id="6" name="Таблица 5"/>
          <p:cNvGraphicFramePr>
            <a:graphicFrameLocks noGrp="1"/>
          </p:cNvGraphicFramePr>
          <p:nvPr/>
        </p:nvGraphicFramePr>
        <p:xfrm>
          <a:off x="1452530" y="2146505"/>
          <a:ext cx="8928990" cy="3896828"/>
        </p:xfrm>
        <a:graphic>
          <a:graphicData uri="http://schemas.openxmlformats.org/drawingml/2006/table">
            <a:tbl>
              <a:tblPr firstRow="1" firstCol="1" bandRow="1">
                <a:tableStyleId>{BDBED569-4797-4DF1-A0F4-6AAB3CD982D8}</a:tableStyleId>
              </a:tblPr>
              <a:tblGrid>
                <a:gridCol w="1275570"/>
                <a:gridCol w="1275570"/>
                <a:gridCol w="1275570"/>
                <a:gridCol w="1275570"/>
                <a:gridCol w="1275570"/>
                <a:gridCol w="1275570"/>
                <a:gridCol w="1275570"/>
              </a:tblGrid>
              <a:tr h="367420">
                <a:tc>
                  <a:txBody>
                    <a:bodyPr/>
                    <a:lstStyle/>
                    <a:p>
                      <a:r>
                        <a:rPr lang="ru-RU" sz="1000" dirty="0" smtClean="0"/>
                        <a:t>Уровень </a:t>
                      </a:r>
                      <a:r>
                        <a:rPr lang="ru-RU" sz="1000" dirty="0"/>
                        <a:t>зрелости управления </a:t>
                      </a:r>
                    </a:p>
                  </a:txBody>
                  <a:tcPr marL="8502" marR="8502" marT="4251" marB="4251" anchor="ctr"/>
                </a:tc>
                <a:tc>
                  <a:txBody>
                    <a:bodyPr/>
                    <a:lstStyle/>
                    <a:p>
                      <a:pPr algn="ctr"/>
                      <a:r>
                        <a:rPr lang="ru-RU" sz="1000" dirty="0" smtClean="0"/>
                        <a:t>Отсутствующий</a:t>
                      </a:r>
                      <a:endParaRPr lang="ru-RU" sz="1000" dirty="0"/>
                    </a:p>
                  </a:txBody>
                  <a:tcPr marL="8502" marR="8502" marT="4251" marB="4251" anchor="ctr"/>
                </a:tc>
                <a:tc>
                  <a:txBody>
                    <a:bodyPr/>
                    <a:lstStyle/>
                    <a:p>
                      <a:pPr algn="ctr"/>
                      <a:r>
                        <a:rPr lang="ru-RU" sz="1000" dirty="0" smtClean="0"/>
                        <a:t>Начальный</a:t>
                      </a:r>
                      <a:endParaRPr lang="ru-RU" sz="1000" dirty="0"/>
                    </a:p>
                  </a:txBody>
                  <a:tcPr marL="8502" marR="8502" marT="4251" marB="4251" anchor="ctr"/>
                </a:tc>
                <a:tc>
                  <a:txBody>
                    <a:bodyPr/>
                    <a:lstStyle/>
                    <a:p>
                      <a:pPr algn="ctr"/>
                      <a:r>
                        <a:rPr lang="ru-RU" sz="1000" dirty="0" smtClean="0"/>
                        <a:t>Управляемый</a:t>
                      </a:r>
                    </a:p>
                    <a:p>
                      <a:pPr algn="ctr"/>
                      <a:r>
                        <a:rPr lang="ru-RU" sz="1000" dirty="0" smtClean="0"/>
                        <a:t>(Повторяемый)</a:t>
                      </a:r>
                      <a:endParaRPr lang="ru-RU" sz="1000" dirty="0"/>
                    </a:p>
                  </a:txBody>
                  <a:tcPr marL="8502" marR="8502" marT="4251" marB="4251" anchor="ctr"/>
                </a:tc>
                <a:tc>
                  <a:txBody>
                    <a:bodyPr/>
                    <a:lstStyle/>
                    <a:p>
                      <a:pPr algn="ctr"/>
                      <a:r>
                        <a:rPr lang="ru-RU" sz="1000" dirty="0" smtClean="0"/>
                        <a:t>Определяемый</a:t>
                      </a:r>
                    </a:p>
                    <a:p>
                      <a:pPr algn="ctr"/>
                      <a:r>
                        <a:rPr lang="ru-RU" sz="1000" dirty="0" smtClean="0"/>
                        <a:t>(Стандартизуемый) </a:t>
                      </a:r>
                      <a:endParaRPr lang="ru-RU" sz="1000" dirty="0"/>
                    </a:p>
                  </a:txBody>
                  <a:tcPr marL="8502" marR="8502" marT="4251" marB="4251" anchor="ctr"/>
                </a:tc>
                <a:tc>
                  <a:txBody>
                    <a:bodyPr/>
                    <a:lstStyle/>
                    <a:p>
                      <a:pPr algn="ctr"/>
                      <a:r>
                        <a:rPr lang="ru-RU" sz="1000" dirty="0" smtClean="0"/>
                        <a:t>Измеряемый</a:t>
                      </a:r>
                      <a:endParaRPr lang="ru-RU" sz="1000" dirty="0"/>
                    </a:p>
                  </a:txBody>
                  <a:tcPr marL="8502" marR="8502" marT="4251" marB="4251" anchor="ctr"/>
                </a:tc>
                <a:tc>
                  <a:txBody>
                    <a:bodyPr/>
                    <a:lstStyle/>
                    <a:p>
                      <a:pPr algn="ctr"/>
                      <a:r>
                        <a:rPr lang="ru-RU" sz="1000" dirty="0" smtClean="0"/>
                        <a:t>Оптимизируемый</a:t>
                      </a:r>
                    </a:p>
                    <a:p>
                      <a:pPr algn="ctr"/>
                      <a:r>
                        <a:rPr lang="ru-RU" sz="1000" dirty="0" smtClean="0"/>
                        <a:t>(Улучшаемый) </a:t>
                      </a:r>
                      <a:endParaRPr lang="ru-RU" sz="1000" dirty="0"/>
                    </a:p>
                  </a:txBody>
                  <a:tcPr marL="8502" marR="8502" marT="4251" marB="4251" anchor="ctr"/>
                </a:tc>
              </a:tr>
              <a:tr h="235470">
                <a:tc>
                  <a:txBody>
                    <a:bodyPr/>
                    <a:lstStyle/>
                    <a:p>
                      <a:endParaRPr lang="ru-RU" sz="900" dirty="0"/>
                    </a:p>
                  </a:txBody>
                  <a:tcPr marL="8502" marR="8502" marT="4251" marB="4251" anchor="ctr"/>
                </a:tc>
                <a:tc>
                  <a:txBody>
                    <a:bodyPr/>
                    <a:lstStyle/>
                    <a:p>
                      <a:pPr algn="ctr"/>
                      <a:r>
                        <a:rPr lang="ru-RU" sz="1200" dirty="0" smtClean="0"/>
                        <a:t>0</a:t>
                      </a:r>
                      <a:endParaRPr lang="ru-RU" sz="1200" b="1" dirty="0"/>
                    </a:p>
                  </a:txBody>
                  <a:tcPr marL="8502" marR="8502" marT="4251" marB="4251" anchor="ctr"/>
                </a:tc>
                <a:tc>
                  <a:txBody>
                    <a:bodyPr/>
                    <a:lstStyle/>
                    <a:p>
                      <a:pPr algn="ctr"/>
                      <a:r>
                        <a:rPr lang="ru-RU" sz="1200" dirty="0" smtClean="0"/>
                        <a:t>1</a:t>
                      </a:r>
                      <a:endParaRPr lang="ru-RU" sz="1200" b="1" dirty="0"/>
                    </a:p>
                  </a:txBody>
                  <a:tcPr marL="8502" marR="8502" marT="4251" marB="4251" anchor="ctr"/>
                </a:tc>
                <a:tc>
                  <a:txBody>
                    <a:bodyPr/>
                    <a:lstStyle/>
                    <a:p>
                      <a:pPr algn="ctr"/>
                      <a:r>
                        <a:rPr lang="ru-RU" sz="1200" dirty="0" smtClean="0"/>
                        <a:t>2</a:t>
                      </a:r>
                      <a:endParaRPr lang="ru-RU" sz="1200" b="1" dirty="0"/>
                    </a:p>
                  </a:txBody>
                  <a:tcPr marL="8502" marR="8502" marT="4251" marB="4251" anchor="ctr"/>
                </a:tc>
                <a:tc>
                  <a:txBody>
                    <a:bodyPr/>
                    <a:lstStyle/>
                    <a:p>
                      <a:pPr algn="ctr"/>
                      <a:r>
                        <a:rPr lang="ru-RU" sz="1200" dirty="0" smtClean="0"/>
                        <a:t>3</a:t>
                      </a:r>
                      <a:endParaRPr lang="ru-RU" sz="1200" b="1" dirty="0" smtClean="0"/>
                    </a:p>
                  </a:txBody>
                  <a:tcPr marL="8502" marR="8502" marT="4251" marB="4251" anchor="ctr"/>
                </a:tc>
                <a:tc>
                  <a:txBody>
                    <a:bodyPr/>
                    <a:lstStyle/>
                    <a:p>
                      <a:pPr algn="ctr"/>
                      <a:r>
                        <a:rPr lang="ru-RU" sz="1200" dirty="0" smtClean="0"/>
                        <a:t>4</a:t>
                      </a:r>
                      <a:endParaRPr lang="ru-RU" sz="1200" b="1" dirty="0"/>
                    </a:p>
                  </a:txBody>
                  <a:tcPr marL="8502" marR="8502" marT="4251" marB="4251" anchor="ctr"/>
                </a:tc>
                <a:tc>
                  <a:txBody>
                    <a:bodyPr/>
                    <a:lstStyle/>
                    <a:p>
                      <a:pPr algn="ctr"/>
                      <a:r>
                        <a:rPr lang="ru-RU" sz="1200" dirty="0" smtClean="0"/>
                        <a:t>5</a:t>
                      </a:r>
                      <a:endParaRPr lang="ru-RU" sz="1200" b="1" dirty="0"/>
                    </a:p>
                  </a:txBody>
                  <a:tcPr marL="8502" marR="8502" marT="4251" marB="4251" anchor="ctr"/>
                </a:tc>
              </a:tr>
              <a:tr h="772642">
                <a:tc>
                  <a:txBody>
                    <a:bodyPr/>
                    <a:lstStyle/>
                    <a:p>
                      <a:r>
                        <a:rPr lang="ru-RU" sz="1000" dirty="0" smtClean="0"/>
                        <a:t>Формализация процессов </a:t>
                      </a:r>
                      <a:endParaRPr lang="ru-RU" sz="1000" dirty="0"/>
                    </a:p>
                  </a:txBody>
                  <a:tcPr marL="8502" marR="8502" marT="4251" marB="4251" anchor="ctr"/>
                </a:tc>
                <a:tc>
                  <a:txBody>
                    <a:bodyPr/>
                    <a:lstStyle/>
                    <a:p>
                      <a:pPr algn="ctr"/>
                      <a:r>
                        <a:rPr lang="ru-RU" sz="1000" dirty="0"/>
                        <a:t>Процессы непредсказуемые, </a:t>
                      </a:r>
                      <a:r>
                        <a:rPr lang="ru-RU" sz="1000" dirty="0" smtClean="0"/>
                        <a:t>неконтролируемые </a:t>
                      </a:r>
                      <a:endParaRPr lang="ru-RU" sz="1000" dirty="0"/>
                    </a:p>
                  </a:txBody>
                  <a:tcPr marL="8502" marR="8502" marT="4251" marB="4251" anchor="ctr"/>
                </a:tc>
                <a:tc>
                  <a:txBody>
                    <a:bodyPr/>
                    <a:lstStyle/>
                    <a:p>
                      <a:pPr algn="ctr"/>
                      <a:r>
                        <a:rPr lang="ru-RU" sz="1000" dirty="0"/>
                        <a:t>Процессы непредсказуемые, слабо </a:t>
                      </a:r>
                      <a:r>
                        <a:rPr lang="ru-RU" sz="1000" dirty="0" smtClean="0"/>
                        <a:t>контролируемые</a:t>
                      </a:r>
                      <a:endParaRPr lang="ru-RU" sz="1000" dirty="0"/>
                    </a:p>
                  </a:txBody>
                  <a:tcPr marL="8502" marR="8502" marT="4251" marB="4251" anchor="ctr"/>
                </a:tc>
                <a:tc>
                  <a:txBody>
                    <a:bodyPr/>
                    <a:lstStyle/>
                    <a:p>
                      <a:pPr algn="ctr"/>
                      <a:r>
                        <a:rPr lang="ru-RU" sz="1000" dirty="0"/>
                        <a:t>Процессы определены на уровне </a:t>
                      </a:r>
                      <a:r>
                        <a:rPr lang="ru-RU" sz="1000" dirty="0" smtClean="0"/>
                        <a:t>частей организации </a:t>
                      </a:r>
                      <a:endParaRPr lang="ru-RU" sz="1000" dirty="0"/>
                    </a:p>
                  </a:txBody>
                  <a:tcPr marL="8502" marR="8502" marT="4251" marB="4251" anchor="ctr"/>
                </a:tc>
                <a:tc>
                  <a:txBody>
                    <a:bodyPr/>
                    <a:lstStyle/>
                    <a:p>
                      <a:pPr algn="ctr"/>
                      <a:r>
                        <a:rPr lang="ru-RU" sz="1000" dirty="0"/>
                        <a:t>Процессы </a:t>
                      </a:r>
                      <a:r>
                        <a:rPr lang="ru-RU" sz="1000" dirty="0" err="1" smtClean="0"/>
                        <a:t>опреде-лены</a:t>
                      </a:r>
                      <a:r>
                        <a:rPr lang="ru-RU" sz="1000" dirty="0" smtClean="0"/>
                        <a:t> </a:t>
                      </a:r>
                      <a:r>
                        <a:rPr lang="ru-RU" sz="1000" dirty="0"/>
                        <a:t>на уровне всей </a:t>
                      </a:r>
                      <a:r>
                        <a:rPr lang="ru-RU" sz="1000" dirty="0" smtClean="0"/>
                        <a:t>организации</a:t>
                      </a:r>
                      <a:r>
                        <a:rPr lang="ru-RU" sz="1000" baseline="0" dirty="0"/>
                        <a:t> </a:t>
                      </a:r>
                      <a:r>
                        <a:rPr lang="ru-RU" sz="1000" baseline="0" dirty="0" smtClean="0"/>
                        <a:t>и</a:t>
                      </a:r>
                      <a:r>
                        <a:rPr lang="ru-RU" sz="1000" dirty="0" smtClean="0"/>
                        <a:t> исполняются своевременно </a:t>
                      </a:r>
                    </a:p>
                  </a:txBody>
                  <a:tcPr marL="8502" marR="8502" marT="4251" marB="4251" anchor="ctr"/>
                </a:tc>
                <a:tc>
                  <a:txBody>
                    <a:bodyPr/>
                    <a:lstStyle/>
                    <a:p>
                      <a:pPr algn="ctr"/>
                      <a:r>
                        <a:rPr lang="ru-RU" sz="1000" dirty="0"/>
                        <a:t>Процессы измеряются и </a:t>
                      </a:r>
                      <a:r>
                        <a:rPr lang="ru-RU" sz="1000" dirty="0" smtClean="0"/>
                        <a:t>контролируются</a:t>
                      </a:r>
                      <a:endParaRPr lang="ru-RU" sz="1000" dirty="0"/>
                    </a:p>
                  </a:txBody>
                  <a:tcPr marL="8502" marR="8502" marT="4251" marB="4251" anchor="ctr"/>
                </a:tc>
                <a:tc>
                  <a:txBody>
                    <a:bodyPr/>
                    <a:lstStyle/>
                    <a:p>
                      <a:pPr algn="ctr"/>
                      <a:r>
                        <a:rPr lang="ru-RU" sz="1000" dirty="0"/>
                        <a:t>Фокус на совершенствование процессов </a:t>
                      </a:r>
                    </a:p>
                  </a:txBody>
                  <a:tcPr marL="8502" marR="8502" marT="4251" marB="4251" anchor="ctr"/>
                </a:tc>
              </a:tr>
              <a:tr h="799197">
                <a:tc>
                  <a:txBody>
                    <a:bodyPr/>
                    <a:lstStyle/>
                    <a:p>
                      <a:r>
                        <a:rPr lang="ru-RU" sz="1000" dirty="0" smtClean="0"/>
                        <a:t>Появление процессов</a:t>
                      </a:r>
                      <a:endParaRPr lang="ru-RU" sz="1000" dirty="0"/>
                    </a:p>
                  </a:txBody>
                  <a:tcPr marL="8502" marR="8502" marT="4251" marB="4251" anchor="ctr"/>
                </a:tc>
                <a:tc>
                  <a:txBody>
                    <a:bodyPr/>
                    <a:lstStyle/>
                    <a:p>
                      <a:pPr algn="ctr"/>
                      <a:r>
                        <a:rPr lang="ru-RU" sz="1000" dirty="0" smtClean="0"/>
                        <a:t>Процессы не </a:t>
                      </a:r>
                      <a:r>
                        <a:rPr lang="ru-RU" sz="1000" dirty="0" err="1" smtClean="0"/>
                        <a:t>появ-ляются</a:t>
                      </a:r>
                      <a:r>
                        <a:rPr lang="ru-RU" sz="1000" dirty="0" smtClean="0"/>
                        <a:t> в ответ на определенные события  (уроки не извлекаются)</a:t>
                      </a:r>
                      <a:endParaRPr lang="ru-RU" sz="1000" dirty="0"/>
                    </a:p>
                  </a:txBody>
                  <a:tcPr marL="8502" marR="8502" marT="4251" marB="4251" anchor="ctr"/>
                </a:tc>
                <a:tc>
                  <a:txBody>
                    <a:bodyPr/>
                    <a:lstStyle/>
                    <a:p>
                      <a:pPr algn="ctr"/>
                      <a:r>
                        <a:rPr lang="ru-RU" sz="1000" dirty="0" smtClean="0"/>
                        <a:t>Процессы появляются в ответ на определенные события </a:t>
                      </a:r>
                      <a:endParaRPr lang="ru-RU" sz="1000" dirty="0"/>
                    </a:p>
                  </a:txBody>
                  <a:tcPr marL="8502" marR="8502" marT="4251" marB="4251" anchor="ctr"/>
                </a:tc>
                <a:tc>
                  <a:txBody>
                    <a:bodyPr/>
                    <a:lstStyle/>
                    <a:p>
                      <a:pPr algn="ctr"/>
                      <a:r>
                        <a:rPr lang="ru-RU" sz="1000" dirty="0" smtClean="0"/>
                        <a:t>Зачастую процессы появляются в ответ на определенные события </a:t>
                      </a:r>
                      <a:endParaRPr lang="ru-RU" sz="1000" dirty="0"/>
                    </a:p>
                  </a:txBody>
                  <a:tcPr marL="8502" marR="8502" marT="4251" marB="425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smtClean="0"/>
                        <a:t>Процессы конструируются от начала к результату</a:t>
                      </a:r>
                      <a:endParaRPr lang="ru-RU" sz="1000" dirty="0"/>
                    </a:p>
                  </a:txBody>
                  <a:tcPr marL="8502" marR="8502" marT="4251" marB="4251" anchor="ctr"/>
                </a:tc>
                <a:tc>
                  <a:txBody>
                    <a:bodyPr/>
                    <a:lstStyle/>
                    <a:p>
                      <a:pPr algn="ctr"/>
                      <a:r>
                        <a:rPr lang="ru-RU" sz="1000" dirty="0" smtClean="0"/>
                        <a:t>Процессы конструируются от ожидаемого результата к началу</a:t>
                      </a:r>
                      <a:endParaRPr lang="ru-RU" sz="1000" dirty="0"/>
                    </a:p>
                  </a:txBody>
                  <a:tcPr marL="8502" marR="8502" marT="4251" marB="4251" anchor="ctr"/>
                </a:tc>
                <a:tc>
                  <a:txBody>
                    <a:bodyPr/>
                    <a:lstStyle/>
                    <a:p>
                      <a:pPr algn="ctr"/>
                      <a:endParaRPr lang="ru-RU" sz="1000" dirty="0"/>
                    </a:p>
                  </a:txBody>
                  <a:tcPr marL="8502" marR="8502" marT="4251" marB="4251" anchor="ctr"/>
                </a:tc>
              </a:tr>
              <a:tr h="799197">
                <a:tc>
                  <a:txBody>
                    <a:bodyPr/>
                    <a:lstStyle/>
                    <a:p>
                      <a:r>
                        <a:rPr lang="ru-RU" sz="1000" dirty="0"/>
                        <a:t>Предсказуемость результата </a:t>
                      </a:r>
                    </a:p>
                  </a:txBody>
                  <a:tcPr marL="8502" marR="8502" marT="4251" marB="4251" anchor="ctr"/>
                </a:tc>
                <a:tc>
                  <a:txBody>
                    <a:bodyPr/>
                    <a:lstStyle/>
                    <a:p>
                      <a:pPr algn="ctr"/>
                      <a:r>
                        <a:rPr lang="ru-RU" sz="1000" dirty="0"/>
                        <a:t>Не может достичь результата </a:t>
                      </a:r>
                    </a:p>
                  </a:txBody>
                  <a:tcPr marL="8502" marR="8502" marT="4251" marB="4251" anchor="ctr"/>
                </a:tc>
                <a:tc>
                  <a:txBody>
                    <a:bodyPr/>
                    <a:lstStyle/>
                    <a:p>
                      <a:pPr algn="ctr"/>
                      <a:r>
                        <a:rPr lang="ru-RU" sz="1000" dirty="0"/>
                        <a:t>Может достичь результата </a:t>
                      </a:r>
                    </a:p>
                  </a:txBody>
                  <a:tcPr marL="8502" marR="8502" marT="4251" marB="4251" anchor="ctr"/>
                </a:tc>
                <a:tc>
                  <a:txBody>
                    <a:bodyPr/>
                    <a:lstStyle/>
                    <a:p>
                      <a:pPr algn="ctr"/>
                      <a:r>
                        <a:rPr lang="ru-RU" sz="1000" dirty="0"/>
                        <a:t>Может достичь результата в срок </a:t>
                      </a:r>
                    </a:p>
                  </a:txBody>
                  <a:tcPr marL="8502" marR="8502" marT="4251" marB="4251" anchor="ctr"/>
                </a:tc>
                <a:tc>
                  <a:txBody>
                    <a:bodyPr/>
                    <a:lstStyle/>
                    <a:p>
                      <a:pPr algn="ctr"/>
                      <a:r>
                        <a:rPr lang="ru-RU" sz="1000" dirty="0"/>
                        <a:t>Может достичь результата в срок и качественно </a:t>
                      </a:r>
                    </a:p>
                  </a:txBody>
                  <a:tcPr marL="8502" marR="8502" marT="4251" marB="4251" anchor="ctr"/>
                </a:tc>
                <a:tc>
                  <a:txBody>
                    <a:bodyPr/>
                    <a:lstStyle/>
                    <a:p>
                      <a:pPr algn="ctr"/>
                      <a:r>
                        <a:rPr lang="ru-RU" sz="1000" dirty="0" smtClean="0"/>
                        <a:t>+ в </a:t>
                      </a:r>
                      <a:r>
                        <a:rPr lang="ru-RU" sz="1000" dirty="0"/>
                        <a:t>рамках заранее определяемого бюджета </a:t>
                      </a:r>
                    </a:p>
                  </a:txBody>
                  <a:tcPr marL="8502" marR="8502" marT="4251" marB="4251" anchor="ctr"/>
                </a:tc>
                <a:tc>
                  <a:txBody>
                    <a:bodyPr/>
                    <a:lstStyle/>
                    <a:p>
                      <a:pPr algn="ctr"/>
                      <a:r>
                        <a:rPr lang="ru-RU" sz="1000" dirty="0" smtClean="0"/>
                        <a:t>+ </a:t>
                      </a:r>
                      <a:r>
                        <a:rPr lang="ru-RU" sz="1000" dirty="0"/>
                        <a:t>с долгосрочным </a:t>
                      </a:r>
                      <a:r>
                        <a:rPr lang="ru-RU" sz="1000" dirty="0" smtClean="0"/>
                        <a:t>инновационным </a:t>
                      </a:r>
                      <a:r>
                        <a:rPr lang="ru-RU" sz="1000" dirty="0"/>
                        <a:t>лидерством </a:t>
                      </a:r>
                      <a:r>
                        <a:rPr lang="ru-RU" sz="1000" dirty="0" smtClean="0"/>
                        <a:t>организации</a:t>
                      </a:r>
                      <a:endParaRPr lang="ru-RU" sz="1000" dirty="0"/>
                    </a:p>
                  </a:txBody>
                  <a:tcPr marL="8502" marR="8502" marT="4251" marB="4251" anchor="ctr"/>
                </a:tc>
              </a:tr>
              <a:tr h="544134">
                <a:tc>
                  <a:txBody>
                    <a:bodyPr/>
                    <a:lstStyle/>
                    <a:p>
                      <a:r>
                        <a:rPr lang="ru-RU" sz="1000" dirty="0"/>
                        <a:t>Возможные риски </a:t>
                      </a:r>
                    </a:p>
                  </a:txBody>
                  <a:tcPr marL="8502" marR="8502" marT="4251" marB="4251" anchor="ctr"/>
                </a:tc>
                <a:tc>
                  <a:txBody>
                    <a:bodyPr/>
                    <a:lstStyle/>
                    <a:p>
                      <a:pPr algn="ctr"/>
                      <a:r>
                        <a:rPr lang="ru-RU" sz="1000" dirty="0"/>
                        <a:t>Максимальный риск </a:t>
                      </a:r>
                    </a:p>
                  </a:txBody>
                  <a:tcPr marL="8502" marR="8502" marT="4251" marB="4251" anchor="ctr"/>
                </a:tc>
                <a:tc>
                  <a:txBody>
                    <a:bodyPr/>
                    <a:lstStyle/>
                    <a:p>
                      <a:pPr algn="ctr"/>
                      <a:r>
                        <a:rPr lang="ru-RU" sz="1000" dirty="0"/>
                        <a:t>Возможно не в срок, некачественно, с превышением бюджета </a:t>
                      </a:r>
                    </a:p>
                  </a:txBody>
                  <a:tcPr marL="8502" marR="8502" marT="4251" marB="4251" anchor="ctr"/>
                </a:tc>
                <a:tc>
                  <a:txBody>
                    <a:bodyPr/>
                    <a:lstStyle/>
                    <a:p>
                      <a:pPr algn="ctr"/>
                      <a:r>
                        <a:rPr lang="ru-RU" sz="1000" dirty="0"/>
                        <a:t>Возможно некачественно, с превышением бюджета </a:t>
                      </a:r>
                    </a:p>
                  </a:txBody>
                  <a:tcPr marL="8502" marR="8502" marT="4251" marB="4251" anchor="ctr"/>
                </a:tc>
                <a:tc>
                  <a:txBody>
                    <a:bodyPr/>
                    <a:lstStyle/>
                    <a:p>
                      <a:pPr algn="ctr"/>
                      <a:r>
                        <a:rPr lang="ru-RU" sz="1000" dirty="0"/>
                        <a:t>Возможно с превышением бюджета </a:t>
                      </a:r>
                    </a:p>
                  </a:txBody>
                  <a:tcPr marL="8502" marR="8502" marT="4251" marB="4251" anchor="ctr"/>
                </a:tc>
                <a:tc>
                  <a:txBody>
                    <a:bodyPr/>
                    <a:lstStyle/>
                    <a:p>
                      <a:pPr algn="ctr"/>
                      <a:r>
                        <a:rPr lang="ru-RU" sz="1000" dirty="0"/>
                        <a:t>Минимальные риски в тактической перспективе. Возможны риски в стратегической перспективе </a:t>
                      </a:r>
                    </a:p>
                  </a:txBody>
                  <a:tcPr marL="8502" marR="8502" marT="4251" marB="4251" anchor="ctr"/>
                </a:tc>
                <a:tc>
                  <a:txBody>
                    <a:bodyPr/>
                    <a:lstStyle/>
                    <a:p>
                      <a:pPr algn="ctr"/>
                      <a:r>
                        <a:rPr lang="ru-RU" sz="1000" dirty="0"/>
                        <a:t>Минимальные риски в тактической и стратегической перспективах </a:t>
                      </a:r>
                    </a:p>
                  </a:txBody>
                  <a:tcPr marL="8502" marR="8502" marT="4251" marB="4251" anchor="ctr"/>
                </a:tc>
              </a:tr>
            </a:tbl>
          </a:graphicData>
        </a:graphic>
      </p:graphicFrame>
      <p:sp>
        <p:nvSpPr>
          <p:cNvPr id="7" name="Прямоугольник 6"/>
          <p:cNvSpPr>
            <a:spLocks noChangeArrowheads="1"/>
          </p:cNvSpPr>
          <p:nvPr/>
        </p:nvSpPr>
        <p:spPr bwMode="auto">
          <a:xfrm>
            <a:off x="1523209" y="6147033"/>
            <a:ext cx="7929618" cy="461665"/>
          </a:xfrm>
          <a:prstGeom prst="rect">
            <a:avLst/>
          </a:prstGeom>
          <a:noFill/>
          <a:ln w="9525">
            <a:noFill/>
            <a:miter lim="800000"/>
            <a:headEnd/>
            <a:tailEnd/>
          </a:ln>
        </p:spPr>
        <p:txBody>
          <a:bodyPr wrap="square">
            <a:spAutoFit/>
          </a:bodyPr>
          <a:lstStyle/>
          <a:p>
            <a:r>
              <a:rPr lang="ru-RU" sz="1200" b="1" dirty="0" err="1"/>
              <a:t>Capability</a:t>
            </a:r>
            <a:r>
              <a:rPr lang="ru-RU" sz="1200" b="1" dirty="0"/>
              <a:t> </a:t>
            </a:r>
            <a:r>
              <a:rPr lang="ru-RU" sz="1200" b="1" dirty="0" err="1"/>
              <a:t>Maturity</a:t>
            </a:r>
            <a:r>
              <a:rPr lang="ru-RU" sz="1200" b="1" dirty="0"/>
              <a:t> </a:t>
            </a:r>
            <a:r>
              <a:rPr lang="ru-RU" sz="1200" b="1" dirty="0" err="1"/>
              <a:t>Model</a:t>
            </a:r>
            <a:r>
              <a:rPr lang="ru-RU" sz="1200" b="1" dirty="0"/>
              <a:t> </a:t>
            </a:r>
            <a:r>
              <a:rPr lang="ru-RU" sz="1200" b="1" dirty="0" err="1"/>
              <a:t>Integration</a:t>
            </a:r>
            <a:r>
              <a:rPr lang="ru-RU" sz="1200" dirty="0"/>
              <a:t> (</a:t>
            </a:r>
            <a:r>
              <a:rPr lang="ru-RU" sz="1200" b="1" dirty="0"/>
              <a:t>CMMI</a:t>
            </a:r>
            <a:r>
              <a:rPr lang="ru-RU" sz="1200" dirty="0"/>
              <a:t>) — набор моделей (методологий) совершенствования процессов в организациях разных размеров и видов деятельности. </a:t>
            </a:r>
            <a:r>
              <a:rPr lang="en-US" sz="1200" dirty="0" smtClean="0"/>
              <a:t>CMMI Institute</a:t>
            </a:r>
            <a:r>
              <a:rPr lang="ru-RU" sz="1200" dirty="0" smtClean="0"/>
              <a:t>, </a:t>
            </a:r>
            <a:r>
              <a:rPr lang="ru-RU" sz="1200" dirty="0"/>
              <a:t>2002-2018</a:t>
            </a:r>
          </a:p>
        </p:txBody>
      </p:sp>
      <p:sp>
        <p:nvSpPr>
          <p:cNvPr id="8" name="Стрелка вправо 7"/>
          <p:cNvSpPr/>
          <p:nvPr/>
        </p:nvSpPr>
        <p:spPr>
          <a:xfrm>
            <a:off x="5335798" y="1289249"/>
            <a:ext cx="2571768" cy="500066"/>
          </a:xfrm>
          <a:prstGeom prst="rightArrow">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3737786" y="1146373"/>
            <a:ext cx="1500198" cy="785818"/>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7996588" y="1146373"/>
            <a:ext cx="224208" cy="785818"/>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6"/>
          <p:cNvSpPr>
            <a:spLocks noChangeArrowheads="1"/>
          </p:cNvSpPr>
          <p:nvPr/>
        </p:nvSpPr>
        <p:spPr bwMode="auto">
          <a:xfrm>
            <a:off x="5237984" y="785794"/>
            <a:ext cx="2500330" cy="646331"/>
          </a:xfrm>
          <a:prstGeom prst="rect">
            <a:avLst/>
          </a:prstGeom>
          <a:noFill/>
          <a:ln w="9525">
            <a:noFill/>
            <a:miter lim="800000"/>
            <a:headEnd/>
            <a:tailEnd/>
          </a:ln>
        </p:spPr>
        <p:txBody>
          <a:bodyPr wrap="square">
            <a:spAutoFit/>
          </a:bodyPr>
          <a:lstStyle/>
          <a:p>
            <a:pPr algn="ctr"/>
            <a:r>
              <a:rPr lang="ru-RU" sz="1200" b="1" i="1" dirty="0" smtClean="0">
                <a:solidFill>
                  <a:srgbClr val="FF0000"/>
                </a:solidFill>
              </a:rPr>
              <a:t>воздействия на руководство, персонал и организационную систему</a:t>
            </a:r>
            <a:endParaRPr lang="ru-RU" sz="1200" b="1" i="1" dirty="0">
              <a:solidFill>
                <a:srgbClr val="FF0000"/>
              </a:solidFill>
            </a:endParaRPr>
          </a:p>
        </p:txBody>
      </p:sp>
      <p:sp>
        <p:nvSpPr>
          <p:cNvPr id="12" name="Прямоугольник 6"/>
          <p:cNvSpPr>
            <a:spLocks noChangeArrowheads="1"/>
          </p:cNvSpPr>
          <p:nvPr/>
        </p:nvSpPr>
        <p:spPr bwMode="auto">
          <a:xfrm>
            <a:off x="3737786" y="1289249"/>
            <a:ext cx="1567199" cy="461665"/>
          </a:xfrm>
          <a:prstGeom prst="rect">
            <a:avLst/>
          </a:prstGeom>
          <a:noFill/>
          <a:ln w="9525">
            <a:noFill/>
            <a:miter lim="800000"/>
            <a:headEnd/>
            <a:tailEnd/>
          </a:ln>
        </p:spPr>
        <p:txBody>
          <a:bodyPr wrap="square">
            <a:spAutoFit/>
          </a:bodyPr>
          <a:lstStyle/>
          <a:p>
            <a:pPr algn="ctr"/>
            <a:r>
              <a:rPr lang="ru-RU" sz="1200" dirty="0" smtClean="0"/>
              <a:t>исходное состояние</a:t>
            </a:r>
            <a:endParaRPr lang="ru-RU"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6434"/>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pPr>
            <a:r>
              <a:rPr lang="ru-RU" sz="2800" dirty="0" smtClean="0">
                <a:solidFill>
                  <a:schemeClr val="tx1"/>
                </a:solidFill>
                <a:effectLst>
                  <a:outerShdw blurRad="38100" dist="38100" dir="2700000" algn="tl">
                    <a:srgbClr val="FFFFFF"/>
                  </a:outerShdw>
                </a:effectLst>
                <a:sym typeface="Calibri"/>
              </a:rPr>
              <a:t>Тимофеев Тимофей Витольдович, к. э. н., СМС</a:t>
            </a:r>
            <a:endParaRPr lang="ru-RU" sz="2800" dirty="0">
              <a:solidFill>
                <a:schemeClr val="tx1"/>
              </a:solidFill>
              <a:effectLst>
                <a:outerShdw blurRad="38100" dist="38100" dir="2700000" algn="tl">
                  <a:srgbClr val="FFFFFF"/>
                </a:outerShdw>
              </a:effectLst>
              <a:sym typeface="Calibri"/>
            </a:endParaRPr>
          </a:p>
        </p:txBody>
      </p:sp>
      <p:sp>
        <p:nvSpPr>
          <p:cNvPr id="5" name="Line 4"/>
          <p:cNvSpPr>
            <a:spLocks noChangeShapeType="1"/>
          </p:cNvSpPr>
          <p:nvPr/>
        </p:nvSpPr>
        <p:spPr bwMode="auto">
          <a:xfrm>
            <a:off x="1482155" y="764704"/>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1027" name="Picture 3"/>
          <p:cNvPicPr>
            <a:picLocks noChangeAspect="1" noChangeArrowheads="1"/>
          </p:cNvPicPr>
          <p:nvPr/>
        </p:nvPicPr>
        <p:blipFill>
          <a:blip r:embed="rId5"/>
          <a:srcRect/>
          <a:stretch>
            <a:fillRect/>
          </a:stretch>
        </p:blipFill>
        <p:spPr bwMode="auto">
          <a:xfrm>
            <a:off x="7680176" y="1340768"/>
            <a:ext cx="4053643" cy="3816424"/>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p:spPr>
      </p:pic>
      <p:sp>
        <p:nvSpPr>
          <p:cNvPr id="10" name="Прямоугольник 9"/>
          <p:cNvSpPr/>
          <p:nvPr/>
        </p:nvSpPr>
        <p:spPr>
          <a:xfrm>
            <a:off x="1271464" y="1340768"/>
            <a:ext cx="6192688" cy="3970318"/>
          </a:xfrm>
          <a:prstGeom prst="rect">
            <a:avLst/>
          </a:prstGeom>
        </p:spPr>
        <p:txBody>
          <a:bodyPr wrap="square">
            <a:spAutoFit/>
          </a:bodyPr>
          <a:lstStyle/>
          <a:p>
            <a:pPr marL="180975" lvl="1" indent="-180975">
              <a:buFont typeface="Arial" pitchFamily="34" charset="0"/>
              <a:buChar char="•"/>
            </a:pPr>
            <a:r>
              <a:rPr lang="ru-RU" sz="1800" smtClean="0"/>
              <a:t>Кандидат экономических наук, </a:t>
            </a:r>
            <a:r>
              <a:rPr lang="ru-RU" sz="1800" b="1" smtClean="0"/>
              <a:t>сертифицированный консультант по управлению </a:t>
            </a:r>
            <a:r>
              <a:rPr lang="ru-RU" sz="1800" smtClean="0"/>
              <a:t>(стандарт </a:t>
            </a:r>
            <a:r>
              <a:rPr lang="en-US" sz="1800" smtClean="0"/>
              <a:t>ICMCI)</a:t>
            </a:r>
            <a:r>
              <a:rPr lang="ru-RU" sz="1800" smtClean="0"/>
              <a:t>, член Национального института сертифицированных консультантов по управлению).</a:t>
            </a:r>
          </a:p>
          <a:p>
            <a:pPr marL="180975" lvl="1" indent="-180975">
              <a:buFont typeface="Arial" pitchFamily="34" charset="0"/>
              <a:buChar char="•"/>
            </a:pPr>
            <a:r>
              <a:rPr lang="ru-RU" sz="1800" smtClean="0"/>
              <a:t>Управляющий партнер </a:t>
            </a:r>
            <a:r>
              <a:rPr lang="en-US" sz="1800" b="1" smtClean="0">
                <a:solidFill>
                  <a:srgbClr val="2B4D89"/>
                </a:solidFill>
              </a:rPr>
              <a:t>CMC-Partners</a:t>
            </a:r>
            <a:r>
              <a:rPr lang="en-US" sz="1800" smtClean="0"/>
              <a:t>.</a:t>
            </a:r>
            <a:endParaRPr lang="ru-RU" sz="1800" smtClean="0"/>
          </a:p>
          <a:p>
            <a:pPr marL="180975" lvl="1" indent="-180975">
              <a:buFont typeface="Arial" pitchFamily="34" charset="0"/>
              <a:buChar char="•"/>
            </a:pPr>
            <a:r>
              <a:rPr lang="ru-RU" sz="1800" smtClean="0"/>
              <a:t>Специализация — стратегия, системы управления и проектное управление.</a:t>
            </a:r>
          </a:p>
          <a:p>
            <a:pPr marL="180975" lvl="1" indent="-180975">
              <a:buFont typeface="Arial" pitchFamily="34" charset="0"/>
              <a:buChar char="•"/>
            </a:pPr>
            <a:r>
              <a:rPr lang="ru-RU" sz="1800" smtClean="0"/>
              <a:t>В консалтинге с 1997 г.</a:t>
            </a:r>
          </a:p>
          <a:p>
            <a:pPr marL="180975" lvl="1" indent="-180975">
              <a:buFont typeface="Arial" pitchFamily="34" charset="0"/>
              <a:buChar char="•"/>
            </a:pPr>
            <a:r>
              <a:rPr lang="ru-RU" sz="1800" smtClean="0"/>
              <a:t>Выполнил более </a:t>
            </a:r>
            <a:r>
              <a:rPr lang="ru-RU" sz="1800" b="1" smtClean="0"/>
              <a:t>70 консультационных проектов</a:t>
            </a:r>
            <a:r>
              <a:rPr lang="ru-RU" sz="1800" smtClean="0"/>
              <a:t>, обосновал свыше 7,2 млрд. руб. инвестиций в промышленные проекты.</a:t>
            </a:r>
          </a:p>
          <a:p>
            <a:pPr marL="180975" lvl="1" indent="-180975">
              <a:buFont typeface="Arial" pitchFamily="34" charset="0"/>
              <a:buChar char="•"/>
            </a:pPr>
            <a:r>
              <a:rPr lang="ru-RU" sz="1800" smtClean="0"/>
              <a:t>Тренер-преподаватель программ MBA РАНХиГС. Автор 3 монографий, нескольких статей и более 10 образовательных курсов.</a:t>
            </a:r>
            <a:endParaRPr lang="ru-RU" sz="1800"/>
          </a:p>
        </p:txBody>
      </p:sp>
      <p:sp>
        <p:nvSpPr>
          <p:cNvPr id="8" name="Прямоугольник 7"/>
          <p:cNvSpPr/>
          <p:nvPr/>
        </p:nvSpPr>
        <p:spPr>
          <a:xfrm>
            <a:off x="1631504" y="5949280"/>
            <a:ext cx="10043134" cy="523220"/>
          </a:xfrm>
          <a:prstGeom prst="rect">
            <a:avLst/>
          </a:prstGeom>
        </p:spPr>
        <p:txBody>
          <a:bodyPr wrap="none">
            <a:spAutoFit/>
          </a:bodyPr>
          <a:lstStyle/>
          <a:p>
            <a:r>
              <a:rPr lang="ru-RU" sz="2800" smtClean="0">
                <a:effectLst>
                  <a:outerShdw blurRad="38100" dist="38100" dir="2700000" algn="tl">
                    <a:srgbClr val="FFFFFF"/>
                  </a:outerShdw>
                </a:effectLst>
              </a:rPr>
              <a:t>Проектное и процессное управление - ближе, чем кажется</a:t>
            </a:r>
            <a:endParaRPr lang="ru-RU" sz="28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dirty="0" smtClean="0">
                <a:solidFill>
                  <a:schemeClr val="tx1"/>
                </a:solidFill>
                <a:effectLst>
                  <a:outerShdw blurRad="38100" dist="38100" dir="2700000" algn="tl">
                    <a:srgbClr val="FFFFFF"/>
                  </a:outerShdw>
                </a:effectLst>
              </a:rPr>
              <a:t>Результаты диагностики организации</a:t>
            </a:r>
            <a:endParaRPr lang="ru-RU" sz="2800" dirty="0">
              <a:solidFill>
                <a:schemeClr val="tx1"/>
              </a:solidFill>
              <a:effectLst>
                <a:outerShdw blurRad="38100" dist="38100" dir="2700000" algn="tl">
                  <a:srgbClr val="FFFFFF"/>
                </a:outerShdw>
              </a:effectLst>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TextBox 5"/>
          <p:cNvSpPr txBox="1"/>
          <p:nvPr/>
        </p:nvSpPr>
        <p:spPr>
          <a:xfrm>
            <a:off x="1452530" y="1000108"/>
            <a:ext cx="8858280" cy="5072098"/>
          </a:xfrm>
          <a:prstGeom prst="rect">
            <a:avLst/>
          </a:prstGeom>
          <a:noFill/>
        </p:spPr>
        <p:txBody>
          <a:bodyPr wrap="square" rtlCol="0">
            <a:noAutofit/>
          </a:bodyPr>
          <a:lstStyle/>
          <a:p>
            <a:endParaRPr lang="ru-RU" sz="1600" b="1" dirty="0" smtClean="0"/>
          </a:p>
          <a:p>
            <a:r>
              <a:rPr lang="ru-RU" sz="1600" b="1" dirty="0" smtClean="0"/>
              <a:t>Выявленные корневые проблемы:</a:t>
            </a:r>
          </a:p>
          <a:p>
            <a:pPr marL="180975" lvl="0" indent="-180975">
              <a:buFont typeface="Arial" pitchFamily="34" charset="0"/>
              <a:buChar char="•"/>
            </a:pPr>
            <a:r>
              <a:rPr lang="ru-RU" sz="1600" dirty="0" smtClean="0"/>
              <a:t>неконструктивное разнообразие и незрелость процессов (1 уровень по </a:t>
            </a:r>
            <a:r>
              <a:rPr lang="en-US" sz="1600" dirty="0" smtClean="0"/>
              <a:t>CMMI</a:t>
            </a:r>
            <a:r>
              <a:rPr lang="ru-RU" sz="1600" dirty="0" smtClean="0"/>
              <a:t>);</a:t>
            </a:r>
          </a:p>
          <a:p>
            <a:pPr marL="180975" indent="-180975">
              <a:buFont typeface="Arial" pitchFamily="34" charset="0"/>
              <a:buChar char="•"/>
            </a:pPr>
            <a:r>
              <a:rPr lang="ru-RU" sz="1600" dirty="0" smtClean="0"/>
              <a:t>нежелание бухгалтеров меняться: «встреча привычек», работа «компьютер – бумага – компьютер»;</a:t>
            </a:r>
          </a:p>
          <a:p>
            <a:pPr marL="180975" lvl="0" indent="-180975">
              <a:buFont typeface="Arial" pitchFamily="34" charset="0"/>
              <a:buChar char="•"/>
            </a:pPr>
            <a:r>
              <a:rPr lang="ru-RU" sz="1600" dirty="0" smtClean="0"/>
              <a:t>( неполная укомплектованность кадрами ЦБ ЯНАО ).</a:t>
            </a:r>
          </a:p>
          <a:p>
            <a:pPr marL="180975" lvl="0" indent="-180975">
              <a:buFont typeface="Arial" pitchFamily="34" charset="0"/>
              <a:buChar char="•"/>
            </a:pPr>
            <a:endParaRPr lang="ru-RU" sz="1600" dirty="0" smtClean="0"/>
          </a:p>
          <a:p>
            <a:pPr marL="180975" lvl="0" indent="-180975"/>
            <a:r>
              <a:rPr lang="ru-RU" sz="1600" b="1" dirty="0" smtClean="0"/>
              <a:t>Проблемы-следствия:</a:t>
            </a:r>
            <a:endParaRPr lang="ru-RU" sz="1600" dirty="0" smtClean="0"/>
          </a:p>
          <a:p>
            <a:pPr marL="180975" indent="-180975">
              <a:buFont typeface="Arial" pitchFamily="34" charset="0"/>
              <a:buChar char="•"/>
            </a:pPr>
            <a:r>
              <a:rPr lang="ru-RU" sz="1600" dirty="0" smtClean="0"/>
              <a:t>низкое качество обслуживания ОИВ: большой объем ошибок, срывы нормативных сроков обслуживания;</a:t>
            </a:r>
          </a:p>
          <a:p>
            <a:pPr marL="180975" indent="-180975">
              <a:buFont typeface="Arial" pitchFamily="34" charset="0"/>
              <a:buChar char="•"/>
            </a:pPr>
            <a:r>
              <a:rPr lang="ru-RU" sz="1600" dirty="0" smtClean="0"/>
              <a:t>саботаж ОИВ: желание ОИВ держать свою бухгалтерию при себе, непривычность, </a:t>
            </a:r>
            <a:r>
              <a:rPr lang="ru-RU" sz="1600" dirty="0" err="1" smtClean="0"/>
              <a:t>неотлаженность</a:t>
            </a:r>
            <a:r>
              <a:rPr lang="ru-RU" sz="1600" dirty="0" smtClean="0"/>
              <a:t> процесса внешнего обслуживания;</a:t>
            </a:r>
          </a:p>
          <a:p>
            <a:pPr marL="180975" lvl="0" indent="-180975">
              <a:buFont typeface="Arial" pitchFamily="34" charset="0"/>
              <a:buChar char="•"/>
            </a:pPr>
            <a:r>
              <a:rPr lang="ru-RU" sz="1600" dirty="0" smtClean="0"/>
              <a:t>накопившийся стресс, переработки, внутренние и внешние конфликты.</a:t>
            </a:r>
          </a:p>
          <a:p>
            <a:pPr marL="180975" lvl="0" indent="-180975">
              <a:buFont typeface="Arial" pitchFamily="34" charset="0"/>
              <a:buChar char="•"/>
            </a:pPr>
            <a:endParaRPr lang="ru-RU" sz="1600" dirty="0" smtClean="0"/>
          </a:p>
          <a:p>
            <a:r>
              <a:rPr lang="ru-RU" sz="1600" b="1" dirty="0" smtClean="0"/>
              <a:t>Иные обстоятельства:</a:t>
            </a:r>
          </a:p>
          <a:p>
            <a:pPr marL="180975" lvl="0" indent="-180975">
              <a:buFont typeface="Arial" pitchFamily="34" charset="0"/>
              <a:buChar char="•"/>
            </a:pPr>
            <a:r>
              <a:rPr lang="ru-RU" sz="1600" dirty="0" smtClean="0"/>
              <a:t>потери работы бухгалтерами в ОИВ;</a:t>
            </a:r>
          </a:p>
          <a:p>
            <a:pPr marL="180975" lvl="0" indent="-180975">
              <a:buFont typeface="Arial" pitchFamily="34" charset="0"/>
              <a:buChar char="•"/>
            </a:pPr>
            <a:r>
              <a:rPr lang="ru-RU" sz="1600" dirty="0" smtClean="0"/>
              <a:t>подрыв репутации ЦБ ЯНАО и ее руководства.</a:t>
            </a:r>
          </a:p>
          <a:p>
            <a:endParaRPr lang="ru-RU" sz="1600" dirty="0" smtClean="0"/>
          </a:p>
          <a:p>
            <a:endParaRPr lang="ru-RU" sz="1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dirty="0" smtClean="0">
                <a:solidFill>
                  <a:schemeClr val="tx1"/>
                </a:solidFill>
                <a:effectLst>
                  <a:outerShdw blurRad="38100" dist="38100" dir="2700000" algn="tl">
                    <a:srgbClr val="FFFFFF"/>
                  </a:outerShdw>
                </a:effectLst>
              </a:rPr>
              <a:t>Содержание контракта</a:t>
            </a:r>
            <a:endParaRPr lang="ru-RU" sz="2800" dirty="0">
              <a:solidFill>
                <a:schemeClr val="tx1"/>
              </a:solidFill>
              <a:effectLst>
                <a:outerShdw blurRad="38100" dist="38100" dir="2700000" algn="tl">
                  <a:srgbClr val="FFFFFF"/>
                </a:outerShdw>
              </a:effectLst>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TextBox 5"/>
          <p:cNvSpPr txBox="1"/>
          <p:nvPr/>
        </p:nvSpPr>
        <p:spPr>
          <a:xfrm>
            <a:off x="1452530" y="1000108"/>
            <a:ext cx="8501122" cy="1643074"/>
          </a:xfrm>
          <a:prstGeom prst="rect">
            <a:avLst/>
          </a:prstGeom>
          <a:noFill/>
        </p:spPr>
        <p:txBody>
          <a:bodyPr wrap="square" rtlCol="0">
            <a:noAutofit/>
          </a:bodyPr>
          <a:lstStyle/>
          <a:p>
            <a:r>
              <a:rPr lang="ru-RU" sz="1600" b="1" dirty="0" smtClean="0"/>
              <a:t>Цель проекта</a:t>
            </a:r>
            <a:r>
              <a:rPr lang="ru-RU" sz="1600" dirty="0" smtClean="0"/>
              <a:t>: разработка системы процессов ведения бухгалтерского (бюджетного) учета и формирования бухгалтерской (бюджетной) отчетности в Государственном казенном учреждении Ямало-Ненецкого автономного округа «Централизованная бухгалтерия органов государственной власти Ямало-Ненецкого автономного округа».</a:t>
            </a:r>
            <a:endParaRPr lang="ru-RU" sz="1600" dirty="0"/>
          </a:p>
          <a:p>
            <a:endParaRPr lang="ru-RU" sz="1600" dirty="0"/>
          </a:p>
        </p:txBody>
      </p:sp>
      <p:sp>
        <p:nvSpPr>
          <p:cNvPr id="7" name="TextBox 6"/>
          <p:cNvSpPr txBox="1"/>
          <p:nvPr/>
        </p:nvSpPr>
        <p:spPr>
          <a:xfrm>
            <a:off x="1452530" y="2714620"/>
            <a:ext cx="8286808" cy="1643074"/>
          </a:xfrm>
          <a:prstGeom prst="rect">
            <a:avLst/>
          </a:prstGeom>
          <a:noFill/>
        </p:spPr>
        <p:txBody>
          <a:bodyPr wrap="square" rtlCol="0">
            <a:noAutofit/>
          </a:bodyPr>
          <a:lstStyle/>
          <a:p>
            <a:r>
              <a:rPr lang="ru-RU" sz="1600" b="1" dirty="0" smtClean="0"/>
              <a:t>Предполагаемые результаты:</a:t>
            </a:r>
          </a:p>
          <a:p>
            <a:pPr marL="180975" lvl="0" indent="-180975">
              <a:buFont typeface="Arial" pitchFamily="34" charset="0"/>
              <a:buChar char="•"/>
            </a:pPr>
            <a:r>
              <a:rPr lang="ru-RU" sz="1600" dirty="0" smtClean="0">
                <a:solidFill>
                  <a:srgbClr val="FF0000"/>
                </a:solidFill>
              </a:rPr>
              <a:t>Функционирующая система бизнес-процессов как основной инструмент </a:t>
            </a:r>
            <a:r>
              <a:rPr lang="ru-RU" sz="1600" dirty="0" smtClean="0"/>
              <a:t>для обеспечения качественного выполнения ЦБ ЯНАО программы централизации бухучета.</a:t>
            </a:r>
          </a:p>
          <a:p>
            <a:pPr marL="180975" indent="-180975">
              <a:buFont typeface="Arial" pitchFamily="34" charset="0"/>
              <a:buChar char="•"/>
            </a:pPr>
            <a:r>
              <a:rPr lang="ru-RU" sz="1600" dirty="0" smtClean="0"/>
              <a:t>( База для изменения имиджа организации. )</a:t>
            </a:r>
          </a:p>
          <a:p>
            <a:endParaRPr lang="ru-RU" sz="1600" dirty="0" smtClean="0"/>
          </a:p>
          <a:p>
            <a:endParaRPr lang="ru-RU" sz="1600" dirty="0" smtClean="0">
              <a:solidFill>
                <a:schemeClr val="tx2"/>
              </a:solidFill>
              <a:latin typeface="+mj-lt"/>
              <a:ea typeface="+mj-ea"/>
              <a:cs typeface="+mj-cs"/>
            </a:endParaRPr>
          </a:p>
          <a:p>
            <a:endParaRPr lang="ru-RU" sz="1600" dirty="0"/>
          </a:p>
          <a:p>
            <a:endParaRPr lang="ru-RU" sz="1600" dirty="0"/>
          </a:p>
        </p:txBody>
      </p:sp>
      <p:sp>
        <p:nvSpPr>
          <p:cNvPr id="8" name="TextBox 7"/>
          <p:cNvSpPr txBox="1"/>
          <p:nvPr/>
        </p:nvSpPr>
        <p:spPr>
          <a:xfrm>
            <a:off x="1452530" y="5000636"/>
            <a:ext cx="8786874" cy="1643074"/>
          </a:xfrm>
          <a:prstGeom prst="rect">
            <a:avLst/>
          </a:prstGeom>
          <a:noFill/>
        </p:spPr>
        <p:txBody>
          <a:bodyPr wrap="square" rtlCol="0">
            <a:noAutofit/>
          </a:bodyPr>
          <a:lstStyle/>
          <a:p>
            <a:r>
              <a:rPr lang="ru-RU" sz="1600" b="1" dirty="0" smtClean="0"/>
              <a:t>Особенности контрактации:</a:t>
            </a:r>
          </a:p>
          <a:p>
            <a:pPr marL="180975" lvl="0" indent="-180975">
              <a:buFont typeface="Arial" pitchFamily="34" charset="0"/>
              <a:buChar char="•"/>
            </a:pPr>
            <a:r>
              <a:rPr lang="ru-RU" sz="1600" dirty="0" smtClean="0"/>
              <a:t>Конкурс по 44-ФЗ, </a:t>
            </a:r>
            <a:r>
              <a:rPr lang="ru-RU" sz="1600" dirty="0" err="1" smtClean="0"/>
              <a:t>госконтракт</a:t>
            </a:r>
            <a:r>
              <a:rPr lang="ru-RU" sz="1600" dirty="0" smtClean="0"/>
              <a:t>.</a:t>
            </a:r>
          </a:p>
          <a:p>
            <a:pPr marL="180975" lvl="0" indent="-180975">
              <a:buFont typeface="Arial" pitchFamily="34" charset="0"/>
              <a:buChar char="•"/>
            </a:pPr>
            <a:r>
              <a:rPr lang="ru-RU" sz="1600" dirty="0" smtClean="0"/>
              <a:t>Проект выполнялся в сфере ответственности Проектного офиса Правительства ЯНАО</a:t>
            </a:r>
          </a:p>
          <a:p>
            <a:endParaRPr lang="ru-RU" sz="1600" dirty="0" smtClean="0"/>
          </a:p>
          <a:p>
            <a:endParaRPr lang="ru-RU" sz="1600" dirty="0" smtClean="0">
              <a:solidFill>
                <a:schemeClr val="tx2"/>
              </a:solidFill>
              <a:latin typeface="+mj-lt"/>
              <a:ea typeface="+mj-ea"/>
              <a:cs typeface="+mj-cs"/>
            </a:endParaRPr>
          </a:p>
          <a:p>
            <a:endParaRPr lang="ru-RU" sz="1600" dirty="0"/>
          </a:p>
          <a:p>
            <a:endParaRPr lang="ru-RU" sz="1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dirty="0" smtClean="0">
                <a:solidFill>
                  <a:schemeClr val="tx1"/>
                </a:solidFill>
                <a:effectLst>
                  <a:outerShdw blurRad="38100" dist="38100" dir="2700000" algn="tl">
                    <a:srgbClr val="FFFFFF"/>
                  </a:outerShdw>
                </a:effectLst>
              </a:rPr>
              <a:t>Содержание консультационной работы</a:t>
            </a:r>
            <a:endParaRPr lang="ru-RU" sz="2800" dirty="0">
              <a:solidFill>
                <a:schemeClr val="tx1"/>
              </a:solidFill>
              <a:effectLst>
                <a:outerShdw blurRad="38100" dist="38100" dir="2700000" algn="tl">
                  <a:srgbClr val="FFFFFF"/>
                </a:outerShdw>
              </a:effectLst>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AutoShape 5"/>
          <p:cNvSpPr>
            <a:spLocks noChangeArrowheads="1"/>
          </p:cNvSpPr>
          <p:nvPr/>
        </p:nvSpPr>
        <p:spPr bwMode="auto">
          <a:xfrm>
            <a:off x="5692426" y="2275135"/>
            <a:ext cx="5118482" cy="1010989"/>
          </a:xfrm>
          <a:prstGeom prst="homePlate">
            <a:avLst>
              <a:gd name="adj" fmla="val 46729"/>
            </a:avLst>
          </a:prstGeom>
          <a:solidFill>
            <a:srgbClr val="FFFF99"/>
          </a:solidFill>
          <a:ln w="12700">
            <a:solidFill>
              <a:schemeClr val="tx1"/>
            </a:solidFill>
            <a:miter lim="800000"/>
            <a:headEnd/>
            <a:tailEnd/>
          </a:ln>
          <a:effectLst>
            <a:outerShdw dist="71842" dir="2700000" algn="ctr" rotWithShape="0">
              <a:schemeClr val="bg2"/>
            </a:outerShdw>
          </a:effectLst>
        </p:spPr>
        <p:txBody>
          <a:bodyPr wrap="none" anchor="ctr"/>
          <a:lstStyle/>
          <a:p>
            <a:pPr algn="ctr">
              <a:defRPr/>
            </a:pPr>
            <a:r>
              <a:rPr lang="ru-RU" sz="1600" b="1" dirty="0" smtClean="0"/>
              <a:t>Этап 2. Описание и оптимизация</a:t>
            </a:r>
          </a:p>
          <a:p>
            <a:pPr algn="ctr">
              <a:defRPr/>
            </a:pPr>
            <a:r>
              <a:rPr lang="ru-RU" sz="1600" b="1" dirty="0" smtClean="0"/>
              <a:t> бизнес-процессов (6 мес.)</a:t>
            </a:r>
            <a:endParaRPr lang="ru-RU" altLang="ru-RU" b="1" dirty="0">
              <a:latin typeface="Arial" pitchFamily="34" charset="0"/>
            </a:endParaRPr>
          </a:p>
        </p:txBody>
      </p:sp>
      <p:sp>
        <p:nvSpPr>
          <p:cNvPr id="7" name="Text Box 6"/>
          <p:cNvSpPr txBox="1">
            <a:spLocks noChangeArrowheads="1"/>
          </p:cNvSpPr>
          <p:nvPr/>
        </p:nvSpPr>
        <p:spPr bwMode="auto">
          <a:xfrm>
            <a:off x="2203578" y="3415320"/>
            <a:ext cx="3000396" cy="1728191"/>
          </a:xfrm>
          <a:prstGeom prst="rect">
            <a:avLst/>
          </a:prstGeom>
          <a:noFill/>
          <a:ln w="12700">
            <a:noFill/>
            <a:miter lim="800000"/>
            <a:headEnd/>
            <a:tailEnd/>
          </a:ln>
        </p:spPr>
        <p:txBody>
          <a:bodyPr lIns="90488" tIns="44450" rIns="90488" bIns="44450"/>
          <a:lstStyle/>
          <a:p>
            <a:pPr marL="179388" indent="-179388">
              <a:lnSpc>
                <a:spcPct val="80000"/>
              </a:lnSpc>
              <a:spcBef>
                <a:spcPct val="50000"/>
              </a:spcBef>
              <a:buFont typeface="Arial" charset="0"/>
              <a:buChar char="•"/>
            </a:pPr>
            <a:r>
              <a:rPr lang="ru-RU" sz="1600" dirty="0" smtClean="0"/>
              <a:t>Начальное обучение УП</a:t>
            </a:r>
          </a:p>
          <a:p>
            <a:pPr marL="179388" indent="-179388">
              <a:lnSpc>
                <a:spcPct val="80000"/>
              </a:lnSpc>
              <a:spcBef>
                <a:spcPct val="50000"/>
              </a:spcBef>
              <a:buFont typeface="Arial" charset="0"/>
              <a:buChar char="•"/>
            </a:pPr>
            <a:r>
              <a:rPr lang="ru-RU" sz="1600" dirty="0" smtClean="0"/>
              <a:t>Планирование проекта описания БП</a:t>
            </a:r>
          </a:p>
        </p:txBody>
      </p:sp>
      <p:sp>
        <p:nvSpPr>
          <p:cNvPr id="8" name="AutoShape 7"/>
          <p:cNvSpPr>
            <a:spLocks noChangeArrowheads="1"/>
          </p:cNvSpPr>
          <p:nvPr/>
        </p:nvSpPr>
        <p:spPr bwMode="auto">
          <a:xfrm>
            <a:off x="2203578" y="2275135"/>
            <a:ext cx="3178042" cy="1010989"/>
          </a:xfrm>
          <a:prstGeom prst="homePlate">
            <a:avLst>
              <a:gd name="adj" fmla="val 46729"/>
            </a:avLst>
          </a:prstGeom>
          <a:solidFill>
            <a:srgbClr val="FFFF99"/>
          </a:solidFill>
          <a:ln w="12700">
            <a:solidFill>
              <a:schemeClr val="tx1"/>
            </a:solidFill>
            <a:miter lim="800000"/>
            <a:headEnd/>
            <a:tailEnd/>
          </a:ln>
          <a:effectLst>
            <a:outerShdw dist="71842" dir="2700000" algn="ctr" rotWithShape="0">
              <a:schemeClr val="bg2"/>
            </a:outerShdw>
          </a:effectLst>
        </p:spPr>
        <p:txBody>
          <a:bodyPr wrap="none" anchor="ctr"/>
          <a:lstStyle/>
          <a:p>
            <a:pPr algn="ctr">
              <a:defRPr/>
            </a:pPr>
            <a:r>
              <a:rPr lang="ru-RU" sz="1400" b="1" dirty="0" smtClean="0"/>
              <a:t>Этап 1. Разработка и </a:t>
            </a:r>
          </a:p>
          <a:p>
            <a:pPr algn="ctr">
              <a:defRPr/>
            </a:pPr>
            <a:r>
              <a:rPr lang="ru-RU" sz="1400" b="1" dirty="0" smtClean="0"/>
              <a:t>планирование проекта</a:t>
            </a:r>
          </a:p>
          <a:p>
            <a:pPr algn="ctr">
              <a:defRPr/>
            </a:pPr>
            <a:r>
              <a:rPr lang="ru-RU" sz="1400" b="1" dirty="0" smtClean="0"/>
              <a:t>централизации </a:t>
            </a:r>
          </a:p>
          <a:p>
            <a:pPr algn="ctr">
              <a:defRPr/>
            </a:pPr>
            <a:r>
              <a:rPr lang="ru-RU" sz="1400" b="1" dirty="0" smtClean="0"/>
              <a:t> бухгалтерского учета (1 мес.)</a:t>
            </a:r>
            <a:endParaRPr lang="ru-RU" altLang="ru-RU" sz="1400" b="1" dirty="0">
              <a:latin typeface="Arial" pitchFamily="34" charset="0"/>
            </a:endParaRPr>
          </a:p>
        </p:txBody>
      </p:sp>
      <p:sp>
        <p:nvSpPr>
          <p:cNvPr id="9" name="Text Box 6"/>
          <p:cNvSpPr txBox="1">
            <a:spLocks noChangeArrowheads="1"/>
          </p:cNvSpPr>
          <p:nvPr/>
        </p:nvSpPr>
        <p:spPr bwMode="auto">
          <a:xfrm>
            <a:off x="5667372" y="3418196"/>
            <a:ext cx="5286414" cy="2082506"/>
          </a:xfrm>
          <a:prstGeom prst="rect">
            <a:avLst/>
          </a:prstGeom>
          <a:noFill/>
          <a:ln w="12700">
            <a:noFill/>
            <a:miter lim="800000"/>
            <a:headEnd/>
            <a:tailEnd/>
          </a:ln>
        </p:spPr>
        <p:txBody>
          <a:bodyPr lIns="90488" tIns="44450" rIns="90488" bIns="44450"/>
          <a:lstStyle/>
          <a:p>
            <a:pPr marL="179388" indent="-179388">
              <a:lnSpc>
                <a:spcPct val="80000"/>
              </a:lnSpc>
              <a:spcBef>
                <a:spcPct val="50000"/>
              </a:spcBef>
              <a:buFont typeface="Arial" charset="0"/>
              <a:buChar char="•"/>
            </a:pPr>
            <a:r>
              <a:rPr lang="ru-RU" sz="1600" dirty="0" smtClean="0"/>
              <a:t>Обучение процессному подходу</a:t>
            </a:r>
          </a:p>
          <a:p>
            <a:pPr marL="179388" lvl="0" indent="-179388">
              <a:lnSpc>
                <a:spcPct val="80000"/>
              </a:lnSpc>
              <a:spcBef>
                <a:spcPct val="50000"/>
              </a:spcBef>
              <a:buFont typeface="Arial" charset="0"/>
              <a:buChar char="•"/>
            </a:pPr>
            <a:r>
              <a:rPr lang="ru-RU" sz="1600" dirty="0" smtClean="0"/>
              <a:t>Стратегическая процессная модель ГКУ ЦБ ЯНАО </a:t>
            </a:r>
          </a:p>
          <a:p>
            <a:pPr marL="179388" lvl="0" indent="-179388">
              <a:lnSpc>
                <a:spcPct val="80000"/>
              </a:lnSpc>
              <a:spcBef>
                <a:spcPct val="50000"/>
              </a:spcBef>
              <a:buFont typeface="Arial" charset="0"/>
              <a:buChar char="•"/>
            </a:pPr>
            <a:r>
              <a:rPr lang="ru-RU" sz="1600" dirty="0" smtClean="0"/>
              <a:t>Реестр процессов, матрица ответственности</a:t>
            </a:r>
          </a:p>
          <a:p>
            <a:pPr marL="179388" lvl="0" indent="-179388">
              <a:lnSpc>
                <a:spcPct val="80000"/>
              </a:lnSpc>
              <a:spcBef>
                <a:spcPct val="50000"/>
              </a:spcBef>
              <a:buFont typeface="Arial" charset="0"/>
              <a:buChar char="•"/>
            </a:pPr>
            <a:r>
              <a:rPr lang="ru-RU" sz="1600" dirty="0" smtClean="0"/>
              <a:t>Описания 16 бизнес-процессов (7 основных, 4 вспомогательных, 5 процессов управления)</a:t>
            </a:r>
          </a:p>
          <a:p>
            <a:pPr marL="179388" lvl="0" indent="-179388">
              <a:lnSpc>
                <a:spcPct val="80000"/>
              </a:lnSpc>
              <a:spcBef>
                <a:spcPct val="50000"/>
              </a:spcBef>
              <a:buFont typeface="Arial" charset="0"/>
              <a:buChar char="•"/>
            </a:pPr>
            <a:r>
              <a:rPr lang="ru-RU" sz="1600" dirty="0" smtClean="0"/>
              <a:t>Документы второго уровня</a:t>
            </a:r>
          </a:p>
          <a:p>
            <a:pPr marL="179388" lvl="0" indent="-179388">
              <a:lnSpc>
                <a:spcPct val="80000"/>
              </a:lnSpc>
              <a:spcBef>
                <a:spcPct val="50000"/>
              </a:spcBef>
              <a:buFont typeface="Arial" charset="0"/>
              <a:buChar char="•"/>
            </a:pPr>
            <a:r>
              <a:rPr lang="ru-RU" sz="1600" dirty="0" smtClean="0"/>
              <a:t>Показатели качества процессов</a:t>
            </a:r>
          </a:p>
        </p:txBody>
      </p:sp>
      <p:sp>
        <p:nvSpPr>
          <p:cNvPr id="10" name="AutoShape 8"/>
          <p:cNvSpPr>
            <a:spLocks noChangeArrowheads="1"/>
          </p:cNvSpPr>
          <p:nvPr/>
        </p:nvSpPr>
        <p:spPr bwMode="auto">
          <a:xfrm>
            <a:off x="8990188" y="5643578"/>
            <a:ext cx="2535100" cy="1010989"/>
          </a:xfrm>
          <a:prstGeom prst="homePlate">
            <a:avLst>
              <a:gd name="adj" fmla="val 41391"/>
            </a:avLst>
          </a:prstGeom>
          <a:solidFill>
            <a:srgbClr val="FFFF99"/>
          </a:solidFill>
          <a:ln w="12700">
            <a:solidFill>
              <a:schemeClr val="tx1"/>
            </a:solidFill>
            <a:miter lim="800000"/>
            <a:headEnd/>
            <a:tailEnd/>
          </a:ln>
          <a:effectLst>
            <a:outerShdw dist="71842" dir="2700000" algn="ctr" rotWithShape="0">
              <a:schemeClr val="bg2"/>
            </a:outerShdw>
          </a:effectLst>
        </p:spPr>
        <p:txBody>
          <a:bodyPr wrap="none" anchor="ctr"/>
          <a:lstStyle/>
          <a:p>
            <a:pPr algn="ctr">
              <a:defRPr/>
            </a:pPr>
            <a:r>
              <a:rPr lang="ru-RU" sz="1600" b="1" dirty="0" smtClean="0"/>
              <a:t>Этап 3. Серия</a:t>
            </a:r>
          </a:p>
          <a:p>
            <a:pPr algn="ctr">
              <a:defRPr/>
            </a:pPr>
            <a:r>
              <a:rPr lang="ru-RU" sz="1600" b="1" dirty="0" smtClean="0"/>
              <a:t>поддерживающих </a:t>
            </a:r>
          </a:p>
          <a:p>
            <a:pPr algn="ctr">
              <a:defRPr/>
            </a:pPr>
            <a:r>
              <a:rPr lang="ru-RU" sz="1600" b="1" dirty="0" smtClean="0"/>
              <a:t>сессий (2 мес.)</a:t>
            </a:r>
            <a:endParaRPr lang="ru-RU" altLang="ru-RU" sz="1600" b="1" dirty="0"/>
          </a:p>
        </p:txBody>
      </p:sp>
      <p:sp>
        <p:nvSpPr>
          <p:cNvPr id="11" name="AutoShape 7"/>
          <p:cNvSpPr>
            <a:spLocks noChangeArrowheads="1"/>
          </p:cNvSpPr>
          <p:nvPr/>
        </p:nvSpPr>
        <p:spPr bwMode="auto">
          <a:xfrm>
            <a:off x="1381124" y="928670"/>
            <a:ext cx="2928926" cy="1010989"/>
          </a:xfrm>
          <a:prstGeom prst="homePlate">
            <a:avLst>
              <a:gd name="adj" fmla="val 46729"/>
            </a:avLst>
          </a:prstGeom>
          <a:solidFill>
            <a:srgbClr val="FFFF99"/>
          </a:solidFill>
          <a:ln w="12700">
            <a:solidFill>
              <a:schemeClr val="tx1"/>
            </a:solidFill>
            <a:miter lim="800000"/>
            <a:headEnd/>
            <a:tailEnd/>
          </a:ln>
          <a:effectLst>
            <a:outerShdw dist="71842" dir="2700000" algn="ctr" rotWithShape="0">
              <a:schemeClr val="bg2"/>
            </a:outerShdw>
          </a:effectLst>
        </p:spPr>
        <p:txBody>
          <a:bodyPr wrap="none" anchor="ctr"/>
          <a:lstStyle/>
          <a:p>
            <a:pPr algn="ctr">
              <a:defRPr/>
            </a:pPr>
            <a:r>
              <a:rPr lang="ru-RU" sz="1600" b="1" dirty="0" smtClean="0"/>
              <a:t>Этап 0. Организационная</a:t>
            </a:r>
          </a:p>
          <a:p>
            <a:pPr algn="ctr">
              <a:defRPr/>
            </a:pPr>
            <a:r>
              <a:rPr lang="ru-RU" sz="1600" b="1" dirty="0" smtClean="0"/>
              <a:t> диагностика</a:t>
            </a:r>
            <a:endParaRPr lang="ru-RU" altLang="ru-RU" sz="1600" b="1" dirty="0">
              <a:latin typeface="Arial" pitchFamily="34" charset="0"/>
            </a:endParaRPr>
          </a:p>
        </p:txBody>
      </p:sp>
      <p:sp>
        <p:nvSpPr>
          <p:cNvPr id="12" name="TextBox 11"/>
          <p:cNvSpPr txBox="1"/>
          <p:nvPr/>
        </p:nvSpPr>
        <p:spPr>
          <a:xfrm>
            <a:off x="4952992" y="857232"/>
            <a:ext cx="6286544" cy="1214446"/>
          </a:xfrm>
          <a:prstGeom prst="rect">
            <a:avLst/>
          </a:prstGeom>
          <a:noFill/>
        </p:spPr>
        <p:txBody>
          <a:bodyPr wrap="square" rtlCol="0">
            <a:noAutofit/>
          </a:bodyPr>
          <a:lstStyle/>
          <a:p>
            <a:pPr marL="179388" indent="-179388">
              <a:lnSpc>
                <a:spcPct val="80000"/>
              </a:lnSpc>
              <a:spcBef>
                <a:spcPts val="0"/>
              </a:spcBef>
              <a:spcAft>
                <a:spcPts val="300"/>
              </a:spcAft>
            </a:pPr>
            <a:r>
              <a:rPr lang="ru-RU" sz="1600" b="1" i="1" dirty="0" smtClean="0"/>
              <a:t>Подход: </a:t>
            </a:r>
          </a:p>
          <a:p>
            <a:pPr marL="179388" indent="-179388">
              <a:lnSpc>
                <a:spcPct val="80000"/>
              </a:lnSpc>
              <a:spcBef>
                <a:spcPts val="300"/>
              </a:spcBef>
              <a:buFont typeface="Arial" charset="0"/>
              <a:buChar char="•"/>
            </a:pPr>
            <a:r>
              <a:rPr lang="ru-RU" sz="1600" i="1" dirty="0" smtClean="0"/>
              <a:t>Развитие управленческой команды</a:t>
            </a:r>
          </a:p>
          <a:p>
            <a:pPr marL="179388" indent="-179388">
              <a:lnSpc>
                <a:spcPct val="80000"/>
              </a:lnSpc>
              <a:spcBef>
                <a:spcPts val="300"/>
              </a:spcBef>
              <a:buFont typeface="Arial" charset="0"/>
              <a:buChar char="•"/>
            </a:pPr>
            <a:r>
              <a:rPr lang="ru-RU" sz="1600" b="1" i="1" dirty="0" smtClean="0">
                <a:solidFill>
                  <a:srgbClr val="FF0000"/>
                </a:solidFill>
              </a:rPr>
              <a:t>Будущие владельцы процессов – исполнители схем, регламентов и иных документов: «под руководством консультантов, но сами».</a:t>
            </a:r>
          </a:p>
          <a:p>
            <a:endParaRPr lang="ru-RU" dirty="0"/>
          </a:p>
          <a:p>
            <a:endParaRPr lang="ru-RU" dirty="0"/>
          </a:p>
        </p:txBody>
      </p:sp>
      <p:sp>
        <p:nvSpPr>
          <p:cNvPr id="14" name="TextBox 13"/>
          <p:cNvSpPr txBox="1"/>
          <p:nvPr/>
        </p:nvSpPr>
        <p:spPr>
          <a:xfrm>
            <a:off x="1309654" y="5500702"/>
            <a:ext cx="5500726" cy="1214446"/>
          </a:xfrm>
          <a:prstGeom prst="rect">
            <a:avLst/>
          </a:prstGeom>
          <a:noFill/>
        </p:spPr>
        <p:txBody>
          <a:bodyPr wrap="square" rtlCol="0">
            <a:noAutofit/>
          </a:bodyPr>
          <a:lstStyle/>
          <a:p>
            <a:pPr marL="179388" indent="-179388">
              <a:lnSpc>
                <a:spcPct val="80000"/>
              </a:lnSpc>
              <a:spcBef>
                <a:spcPts val="0"/>
              </a:spcBef>
              <a:spcAft>
                <a:spcPts val="300"/>
              </a:spcAft>
            </a:pPr>
            <a:r>
              <a:rPr lang="ru-RU" sz="1600" b="1" i="1" dirty="0" smtClean="0"/>
              <a:t>Процесс, еженедельно: </a:t>
            </a:r>
          </a:p>
          <a:p>
            <a:pPr marL="176213" indent="-176213">
              <a:lnSpc>
                <a:spcPct val="80000"/>
              </a:lnSpc>
              <a:spcBef>
                <a:spcPts val="300"/>
              </a:spcBef>
              <a:buFont typeface="Arial" pitchFamily="34" charset="0"/>
              <a:buChar char="•"/>
            </a:pPr>
            <a:r>
              <a:rPr lang="ru-RU" sz="1600" i="1" dirty="0" smtClean="0"/>
              <a:t>выкладка администратором ДЗ</a:t>
            </a:r>
            <a:r>
              <a:rPr lang="en-US" sz="1600" i="1" baseline="-25000" dirty="0" smtClean="0"/>
              <a:t>i-1</a:t>
            </a:r>
            <a:r>
              <a:rPr lang="ru-RU" sz="1600" i="1" dirty="0" smtClean="0"/>
              <a:t> от команды, </a:t>
            </a:r>
          </a:p>
          <a:p>
            <a:pPr marL="176213" indent="-176213">
              <a:lnSpc>
                <a:spcPct val="80000"/>
              </a:lnSpc>
              <a:spcBef>
                <a:spcPts val="300"/>
              </a:spcBef>
              <a:buFont typeface="Arial" pitchFamily="34" charset="0"/>
              <a:buChar char="•"/>
            </a:pPr>
            <a:r>
              <a:rPr lang="ru-RU" sz="1600" i="1" dirty="0" smtClean="0"/>
              <a:t>проверка и письменная ОС по ДЗ</a:t>
            </a:r>
            <a:r>
              <a:rPr lang="en-US" sz="1600" i="1" baseline="-25000" dirty="0" smtClean="0"/>
              <a:t>i-1</a:t>
            </a:r>
            <a:r>
              <a:rPr lang="ru-RU" sz="1600" i="1" dirty="0" smtClean="0"/>
              <a:t> (все видят всё)</a:t>
            </a:r>
          </a:p>
          <a:p>
            <a:pPr marL="176213" indent="-176213">
              <a:lnSpc>
                <a:spcPct val="80000"/>
              </a:lnSpc>
              <a:spcBef>
                <a:spcPts val="300"/>
              </a:spcBef>
              <a:buFont typeface="Arial" pitchFamily="34" charset="0"/>
              <a:buChar char="•"/>
            </a:pPr>
            <a:r>
              <a:rPr lang="ru-RU" sz="1600" i="1" dirty="0" smtClean="0"/>
              <a:t>РЕГУЛЯРНАЯ рабочая сессия с ДЗ</a:t>
            </a:r>
            <a:r>
              <a:rPr lang="en-US" sz="1600" i="1" baseline="-25000" dirty="0" err="1" smtClean="0"/>
              <a:t>i</a:t>
            </a:r>
            <a:endParaRPr lang="ru-RU" sz="1600" i="1" baseline="-25000" dirty="0" smtClean="0"/>
          </a:p>
          <a:p>
            <a:pPr marL="176213" indent="-176213">
              <a:lnSpc>
                <a:spcPct val="80000"/>
              </a:lnSpc>
              <a:spcBef>
                <a:spcPts val="300"/>
              </a:spcBef>
              <a:buFont typeface="Arial" pitchFamily="34" charset="0"/>
              <a:buChar char="•"/>
            </a:pPr>
            <a:r>
              <a:rPr lang="ru-RU" sz="1600" i="1" dirty="0" smtClean="0"/>
              <a:t>выполнение командой ДЗ</a:t>
            </a:r>
            <a:r>
              <a:rPr lang="en-US" sz="1600" i="1" baseline="-25000" dirty="0" err="1" smtClean="0"/>
              <a:t>i</a:t>
            </a:r>
            <a:r>
              <a:rPr lang="ru-RU" sz="1600" i="1" dirty="0" smtClean="0"/>
              <a:t> (включая свои совещания)</a:t>
            </a:r>
            <a:endParaRPr lang="ru-RU" dirty="0"/>
          </a:p>
          <a:p>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dirty="0" smtClean="0">
                <a:solidFill>
                  <a:schemeClr val="tx1"/>
                </a:solidFill>
                <a:effectLst>
                  <a:outerShdw blurRad="38100" dist="38100" dir="2700000" algn="tl">
                    <a:srgbClr val="FFFFFF"/>
                  </a:outerShdw>
                </a:effectLst>
              </a:rPr>
              <a:t>Методы, использованные при выполнении проекта</a:t>
            </a:r>
            <a:endParaRPr lang="ru-RU" sz="2800" dirty="0">
              <a:solidFill>
                <a:schemeClr val="tx1"/>
              </a:solidFill>
              <a:effectLst>
                <a:outerShdw blurRad="38100" dist="38100" dir="2700000" algn="tl">
                  <a:srgbClr val="FFFFFF"/>
                </a:outerShdw>
              </a:effectLst>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TextBox 5"/>
          <p:cNvSpPr txBox="1"/>
          <p:nvPr/>
        </p:nvSpPr>
        <p:spPr>
          <a:xfrm>
            <a:off x="1379994" y="983578"/>
            <a:ext cx="5287510" cy="4214842"/>
          </a:xfrm>
          <a:prstGeom prst="rect">
            <a:avLst/>
          </a:prstGeom>
          <a:noFill/>
        </p:spPr>
        <p:txBody>
          <a:bodyPr wrap="square" rtlCol="0">
            <a:noAutofit/>
          </a:bodyPr>
          <a:lstStyle/>
          <a:p>
            <a:r>
              <a:rPr lang="ru-RU" sz="1600" b="1" dirty="0" smtClean="0"/>
              <a:t>Конструирование бизнес-процессов сотрудниками самостоятельно при сопровождении консультантами:</a:t>
            </a:r>
          </a:p>
          <a:p>
            <a:pPr marL="180975" indent="-180975">
              <a:buFont typeface="Arial" pitchFamily="34" charset="0"/>
              <a:buChar char="•"/>
            </a:pPr>
            <a:r>
              <a:rPr lang="ru-RU" sz="1600" dirty="0" smtClean="0"/>
              <a:t>Процессный подход, обучение</a:t>
            </a:r>
          </a:p>
          <a:p>
            <a:pPr marL="180975" indent="-180975">
              <a:buFont typeface="Arial" pitchFamily="34" charset="0"/>
              <a:buChar char="•"/>
            </a:pPr>
            <a:r>
              <a:rPr lang="ru-RU" sz="1600" dirty="0" smtClean="0"/>
              <a:t>Стратегическая процессная модель</a:t>
            </a:r>
          </a:p>
          <a:p>
            <a:pPr marL="180975" indent="-180975">
              <a:buFont typeface="Arial" pitchFamily="34" charset="0"/>
              <a:buChar char="•"/>
            </a:pPr>
            <a:r>
              <a:rPr lang="ru-RU" sz="1600" dirty="0" smtClean="0"/>
              <a:t>Метод </a:t>
            </a:r>
            <a:r>
              <a:rPr lang="en-US" sz="1600" dirty="0" smtClean="0"/>
              <a:t>SIPOC (Supplier, Input, Process, Output, Customer)</a:t>
            </a:r>
            <a:endParaRPr lang="ru-RU" sz="1600" dirty="0" smtClean="0"/>
          </a:p>
          <a:p>
            <a:pPr marL="180975" indent="-180975">
              <a:buFont typeface="Arial" pitchFamily="34" charset="0"/>
              <a:buChar char="•"/>
            </a:pPr>
            <a:r>
              <a:rPr lang="ru-RU" sz="1600" dirty="0" err="1" smtClean="0"/>
              <a:t>Фасилитация</a:t>
            </a:r>
            <a:r>
              <a:rPr lang="ru-RU" sz="1600" dirty="0" smtClean="0"/>
              <a:t> групповых обсуждений (разработка, стыковка / согласование требований, сквозной просмотр, защита)</a:t>
            </a:r>
          </a:p>
          <a:p>
            <a:endParaRPr lang="ru-RU" sz="1600" dirty="0" smtClean="0"/>
          </a:p>
          <a:p>
            <a:r>
              <a:rPr lang="ru-RU" sz="1600" b="1" dirty="0" smtClean="0"/>
              <a:t>Управление проектом:</a:t>
            </a:r>
          </a:p>
          <a:p>
            <a:pPr marL="180975" indent="-180975">
              <a:buFont typeface="Arial" pitchFamily="34" charset="0"/>
              <a:buChar char="•"/>
            </a:pPr>
            <a:r>
              <a:rPr lang="ru-RU" sz="1600" dirty="0" smtClean="0"/>
              <a:t>Методы планирования: СДР, календарное планирование и диаграмма </a:t>
            </a:r>
            <a:r>
              <a:rPr lang="ru-RU" sz="1600" dirty="0" err="1" smtClean="0"/>
              <a:t>Гантта</a:t>
            </a:r>
            <a:r>
              <a:rPr lang="ru-RU" sz="1600" dirty="0" smtClean="0"/>
              <a:t>, анализ участников, анализ рисков, планирование коммуникаций</a:t>
            </a:r>
          </a:p>
          <a:p>
            <a:endParaRPr lang="ru-RU" sz="1600" dirty="0" smtClean="0"/>
          </a:p>
          <a:p>
            <a:endParaRPr lang="ru-RU" sz="1600" dirty="0"/>
          </a:p>
          <a:p>
            <a:endParaRPr lang="ru-RU" sz="1600" dirty="0"/>
          </a:p>
        </p:txBody>
      </p:sp>
      <p:pic>
        <p:nvPicPr>
          <p:cNvPr id="7" name="Picture 2"/>
          <p:cNvPicPr>
            <a:picLocks noChangeAspect="1" noChangeArrowheads="1"/>
          </p:cNvPicPr>
          <p:nvPr/>
        </p:nvPicPr>
        <p:blipFill>
          <a:blip r:embed="rId5"/>
          <a:srcRect/>
          <a:stretch>
            <a:fillRect/>
          </a:stretch>
        </p:blipFill>
        <p:spPr bwMode="auto">
          <a:xfrm>
            <a:off x="6977092" y="1025444"/>
            <a:ext cx="3476626" cy="3903754"/>
          </a:xfrm>
          <a:prstGeom prst="rect">
            <a:avLst/>
          </a:prstGeom>
          <a:noFill/>
          <a:ln w="9525">
            <a:noFill/>
            <a:miter lim="800000"/>
            <a:headEnd/>
            <a:tailEnd/>
          </a:ln>
          <a:effectLst>
            <a:softEdge rad="63500"/>
          </a:effectLst>
        </p:spPr>
      </p:pic>
      <p:sp>
        <p:nvSpPr>
          <p:cNvPr id="8" name="TextBox 7"/>
          <p:cNvSpPr txBox="1"/>
          <p:nvPr/>
        </p:nvSpPr>
        <p:spPr>
          <a:xfrm>
            <a:off x="1379993" y="5341296"/>
            <a:ext cx="10145295" cy="873786"/>
          </a:xfrm>
          <a:prstGeom prst="rect">
            <a:avLst/>
          </a:prstGeom>
          <a:noFill/>
        </p:spPr>
        <p:txBody>
          <a:bodyPr wrap="square" rtlCol="0">
            <a:noAutofit/>
          </a:bodyPr>
          <a:lstStyle/>
          <a:p>
            <a:pPr marL="180975" indent="-180975">
              <a:buFont typeface="Arial" pitchFamily="34" charset="0"/>
              <a:buChar char="•"/>
            </a:pPr>
            <a:r>
              <a:rPr lang="ru-RU" sz="1600" dirty="0" smtClean="0"/>
              <a:t>Мониторинг и </a:t>
            </a:r>
            <a:r>
              <a:rPr lang="ru-RU" sz="1600" dirty="0" err="1" smtClean="0"/>
              <a:t>план-фактный</a:t>
            </a:r>
            <a:r>
              <a:rPr lang="ru-RU" sz="1600" dirty="0" smtClean="0"/>
              <a:t> анализ: сверка по вехам, квартальная отчетность Директора в ПО ЯНАО</a:t>
            </a:r>
          </a:p>
          <a:p>
            <a:pPr marL="180975" indent="-180975">
              <a:buFont typeface="Arial" pitchFamily="34" charset="0"/>
              <a:buChar char="•"/>
            </a:pPr>
            <a:r>
              <a:rPr lang="ru-RU" sz="1600" dirty="0" smtClean="0"/>
              <a:t>Планирование проекта с использованием методологии УП ПО Правительства ЯНАО</a:t>
            </a:r>
          </a:p>
          <a:p>
            <a:endParaRPr lang="ru-RU" sz="1600" dirty="0" smtClean="0"/>
          </a:p>
          <a:p>
            <a:endParaRPr lang="ru-RU" sz="1600" dirty="0"/>
          </a:p>
          <a:p>
            <a:endParaRPr lang="ru-RU" sz="1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i="1" dirty="0" smtClean="0"/>
              <a:t>Стратегическая процессная модель ЦБ ЯНАО</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6" name="Picture 2"/>
          <p:cNvPicPr>
            <a:picLocks noChangeAspect="1" noChangeArrowheads="1"/>
          </p:cNvPicPr>
          <p:nvPr/>
        </p:nvPicPr>
        <p:blipFill>
          <a:blip r:embed="rId5"/>
          <a:srcRect/>
          <a:stretch>
            <a:fillRect/>
          </a:stretch>
        </p:blipFill>
        <p:spPr bwMode="auto">
          <a:xfrm>
            <a:off x="1509742" y="928668"/>
            <a:ext cx="9391174" cy="56707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i="1" dirty="0" smtClean="0"/>
              <a:t>Нотация </a:t>
            </a:r>
            <a:r>
              <a:rPr lang="en-US" sz="2800" i="1" dirty="0" smtClean="0"/>
              <a:t>SIPOC</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graphicFrame>
        <p:nvGraphicFramePr>
          <p:cNvPr id="6" name="Таблица 5"/>
          <p:cNvGraphicFramePr>
            <a:graphicFrameLocks noGrp="1"/>
          </p:cNvGraphicFramePr>
          <p:nvPr/>
        </p:nvGraphicFramePr>
        <p:xfrm>
          <a:off x="2385401" y="1150616"/>
          <a:ext cx="8496945" cy="1706880"/>
        </p:xfrm>
        <a:graphic>
          <a:graphicData uri="http://schemas.openxmlformats.org/drawingml/2006/table">
            <a:tbl>
              <a:tblPr bandRow="1">
                <a:tableStyleId>{5FD0F851-EC5A-4D38-B0AD-8093EC10F338}</a:tableStyleId>
              </a:tblPr>
              <a:tblGrid>
                <a:gridCol w="1353145"/>
                <a:gridCol w="1643074"/>
                <a:gridCol w="2101948"/>
                <a:gridCol w="1699389"/>
                <a:gridCol w="1699389"/>
              </a:tblGrid>
              <a:tr h="370840">
                <a:tc>
                  <a:txBody>
                    <a:bodyPr/>
                    <a:lstStyle/>
                    <a:p>
                      <a:pPr algn="ctr"/>
                      <a:r>
                        <a:rPr lang="en-US" dirty="0" smtClean="0"/>
                        <a:t>Supplier</a:t>
                      </a:r>
                      <a:endParaRPr lang="ru-RU" dirty="0"/>
                    </a:p>
                  </a:txBody>
                  <a:tcPr anchor="ctr"/>
                </a:tc>
                <a:tc>
                  <a:txBody>
                    <a:bodyPr/>
                    <a:lstStyle/>
                    <a:p>
                      <a:pPr algn="ctr"/>
                      <a:r>
                        <a:rPr lang="en-US" dirty="0" smtClean="0"/>
                        <a:t>Input</a:t>
                      </a:r>
                      <a:endParaRPr lang="ru-RU" dirty="0"/>
                    </a:p>
                  </a:txBody>
                  <a:tcPr anchor="ctr"/>
                </a:tc>
                <a:tc>
                  <a:txBody>
                    <a:bodyPr/>
                    <a:lstStyle/>
                    <a:p>
                      <a:pPr algn="ctr"/>
                      <a:r>
                        <a:rPr lang="en-US" dirty="0" smtClean="0"/>
                        <a:t>Process</a:t>
                      </a:r>
                    </a:p>
                    <a:p>
                      <a:pPr algn="ctr"/>
                      <a:r>
                        <a:rPr lang="en-US" dirty="0" smtClean="0"/>
                        <a:t>Owner</a:t>
                      </a:r>
                      <a:endParaRPr lang="ru-RU" dirty="0"/>
                    </a:p>
                  </a:txBody>
                  <a:tcPr anchor="ctr"/>
                </a:tc>
                <a:tc>
                  <a:txBody>
                    <a:bodyPr/>
                    <a:lstStyle/>
                    <a:p>
                      <a:pPr algn="ctr"/>
                      <a:r>
                        <a:rPr lang="en-US" dirty="0" smtClean="0"/>
                        <a:t>Output</a:t>
                      </a:r>
                      <a:endParaRPr lang="ru-RU" dirty="0"/>
                    </a:p>
                  </a:txBody>
                  <a:tcPr anchor="ctr"/>
                </a:tc>
                <a:tc>
                  <a:txBody>
                    <a:bodyPr/>
                    <a:lstStyle/>
                    <a:p>
                      <a:pPr algn="ctr"/>
                      <a:r>
                        <a:rPr lang="en-US" dirty="0" smtClean="0"/>
                        <a:t>Customer</a:t>
                      </a:r>
                      <a:endParaRPr lang="ru-RU" dirty="0"/>
                    </a:p>
                  </a:txBody>
                  <a:tcPr anchor="ctr"/>
                </a:tc>
              </a:tr>
              <a:tr h="370840">
                <a:tc>
                  <a:txBody>
                    <a:bodyPr/>
                    <a:lstStyle/>
                    <a:p>
                      <a:pPr algn="ctr"/>
                      <a:r>
                        <a:rPr lang="en-US" sz="2400" b="1" dirty="0" smtClean="0"/>
                        <a:t>S</a:t>
                      </a:r>
                      <a:endParaRPr lang="ru-RU" sz="2400" b="1" dirty="0"/>
                    </a:p>
                  </a:txBody>
                  <a:tcPr anchor="ctr"/>
                </a:tc>
                <a:tc>
                  <a:txBody>
                    <a:bodyPr/>
                    <a:lstStyle/>
                    <a:p>
                      <a:pPr algn="ctr"/>
                      <a:r>
                        <a:rPr lang="en-US" sz="2400" b="1" dirty="0" smtClean="0"/>
                        <a:t>I</a:t>
                      </a:r>
                      <a:endParaRPr lang="ru-RU" sz="2400" b="1" dirty="0"/>
                    </a:p>
                  </a:txBody>
                  <a:tcPr anchor="ctr"/>
                </a:tc>
                <a:tc>
                  <a:txBody>
                    <a:bodyPr/>
                    <a:lstStyle/>
                    <a:p>
                      <a:pPr algn="ctr"/>
                      <a:r>
                        <a:rPr lang="en-US" sz="2400" b="1" dirty="0" smtClean="0"/>
                        <a:t>P</a:t>
                      </a:r>
                      <a:endParaRPr lang="ru-RU" sz="2400" b="1" dirty="0"/>
                    </a:p>
                  </a:txBody>
                  <a:tcPr anchor="ctr"/>
                </a:tc>
                <a:tc>
                  <a:txBody>
                    <a:bodyPr/>
                    <a:lstStyle/>
                    <a:p>
                      <a:pPr algn="ctr"/>
                      <a:r>
                        <a:rPr lang="en-US" sz="2400" b="1" dirty="0" smtClean="0"/>
                        <a:t>O</a:t>
                      </a:r>
                      <a:endParaRPr lang="ru-RU" sz="2400" b="1" dirty="0"/>
                    </a:p>
                  </a:txBody>
                  <a:tcPr anchor="ctr"/>
                </a:tc>
                <a:tc>
                  <a:txBody>
                    <a:bodyPr/>
                    <a:lstStyle/>
                    <a:p>
                      <a:pPr algn="ctr"/>
                      <a:r>
                        <a:rPr lang="en-US" sz="2400" b="1" dirty="0" smtClean="0"/>
                        <a:t>C</a:t>
                      </a:r>
                      <a:endParaRPr lang="ru-RU" sz="2400" b="1" dirty="0"/>
                    </a:p>
                  </a:txBody>
                  <a:tcPr anchor="ctr"/>
                </a:tc>
              </a:tr>
              <a:tr h="370840">
                <a:tc>
                  <a:txBody>
                    <a:bodyPr/>
                    <a:lstStyle/>
                    <a:p>
                      <a:pPr algn="ctr"/>
                      <a:r>
                        <a:rPr lang="ru-RU" dirty="0" smtClean="0"/>
                        <a:t>Поставщик</a:t>
                      </a:r>
                      <a:endParaRPr lang="ru-RU" dirty="0"/>
                    </a:p>
                  </a:txBody>
                  <a:tcPr anchor="ctr"/>
                </a:tc>
                <a:tc>
                  <a:txBody>
                    <a:bodyPr/>
                    <a:lstStyle/>
                    <a:p>
                      <a:pPr algn="ctr"/>
                      <a:r>
                        <a:rPr lang="ru-RU" dirty="0" smtClean="0"/>
                        <a:t>Вход</a:t>
                      </a:r>
                    </a:p>
                    <a:p>
                      <a:pPr algn="ctr"/>
                      <a:r>
                        <a:rPr lang="ru-RU" dirty="0" smtClean="0"/>
                        <a:t>Требования к нему</a:t>
                      </a:r>
                      <a:endParaRPr lang="ru-RU" dirty="0"/>
                    </a:p>
                  </a:txBody>
                  <a:tcPr anchor="ctr"/>
                </a:tc>
                <a:tc>
                  <a:txBody>
                    <a:bodyPr/>
                    <a:lstStyle/>
                    <a:p>
                      <a:pPr algn="ctr"/>
                      <a:r>
                        <a:rPr lang="ru-RU" dirty="0" smtClean="0"/>
                        <a:t>Процесс</a:t>
                      </a:r>
                    </a:p>
                    <a:p>
                      <a:pPr algn="ctr"/>
                      <a:r>
                        <a:rPr lang="ru-RU" dirty="0" smtClean="0"/>
                        <a:t>Владелец</a:t>
                      </a:r>
                      <a:endParaRPr lang="ru-RU" dirty="0"/>
                    </a:p>
                  </a:txBody>
                  <a:tcPr anchor="ctr"/>
                </a:tc>
                <a:tc>
                  <a:txBody>
                    <a:bodyPr/>
                    <a:lstStyle/>
                    <a:p>
                      <a:pPr algn="ctr"/>
                      <a:r>
                        <a:rPr lang="ru-RU" dirty="0" smtClean="0"/>
                        <a:t>Выход</a:t>
                      </a:r>
                    </a:p>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Требования к нему</a:t>
                      </a:r>
                    </a:p>
                  </a:txBody>
                  <a:tcPr anchor="ctr"/>
                </a:tc>
                <a:tc>
                  <a:txBody>
                    <a:bodyPr/>
                    <a:lstStyle/>
                    <a:p>
                      <a:pPr algn="ctr"/>
                      <a:r>
                        <a:rPr lang="ru-RU" dirty="0" smtClean="0"/>
                        <a:t>Клиент</a:t>
                      </a:r>
                      <a:endParaRPr lang="ru-RU" dirty="0"/>
                    </a:p>
                  </a:txBody>
                  <a:tcPr anchor="ctr"/>
                </a:tc>
              </a:tr>
            </a:tbl>
          </a:graphicData>
        </a:graphic>
      </p:graphicFrame>
      <p:sp>
        <p:nvSpPr>
          <p:cNvPr id="7" name="Text Box 5"/>
          <p:cNvSpPr txBox="1">
            <a:spLocks noChangeArrowheads="1"/>
          </p:cNvSpPr>
          <p:nvPr/>
        </p:nvSpPr>
        <p:spPr bwMode="auto">
          <a:xfrm>
            <a:off x="2529863" y="3673457"/>
            <a:ext cx="1081087" cy="400050"/>
          </a:xfrm>
          <a:prstGeom prst="rect">
            <a:avLst/>
          </a:prstGeom>
          <a:noFill/>
          <a:ln w="9525">
            <a:noFill/>
            <a:miter lim="800000"/>
            <a:headEnd/>
            <a:tailEnd/>
          </a:ln>
        </p:spPr>
        <p:txBody>
          <a:bodyPr>
            <a:spAutoFit/>
          </a:bodyPr>
          <a:lstStyle/>
          <a:p>
            <a:pPr algn="ctr"/>
            <a:r>
              <a:rPr lang="ru-RU" sz="2000" b="1"/>
              <a:t>Кто</a:t>
            </a:r>
          </a:p>
        </p:txBody>
      </p:sp>
      <p:cxnSp>
        <p:nvCxnSpPr>
          <p:cNvPr id="8" name="Прямая со стрелкой 7"/>
          <p:cNvCxnSpPr/>
          <p:nvPr/>
        </p:nvCxnSpPr>
        <p:spPr>
          <a:xfrm flipV="1">
            <a:off x="7066938" y="4816457"/>
            <a:ext cx="719137" cy="287338"/>
          </a:xfrm>
          <a:prstGeom prst="straightConnector1">
            <a:avLst/>
          </a:prstGeom>
          <a:ln w="158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9" name="Text Box 5"/>
          <p:cNvSpPr txBox="1">
            <a:spLocks noChangeArrowheads="1"/>
          </p:cNvSpPr>
          <p:nvPr/>
        </p:nvSpPr>
        <p:spPr bwMode="auto">
          <a:xfrm>
            <a:off x="5842975" y="3695682"/>
            <a:ext cx="1295400" cy="400050"/>
          </a:xfrm>
          <a:prstGeom prst="rect">
            <a:avLst/>
          </a:prstGeom>
          <a:noFill/>
          <a:ln w="9525">
            <a:noFill/>
            <a:miter lim="800000"/>
            <a:headEnd/>
            <a:tailEnd/>
          </a:ln>
        </p:spPr>
        <p:txBody>
          <a:bodyPr>
            <a:spAutoFit/>
          </a:bodyPr>
          <a:lstStyle/>
          <a:p>
            <a:pPr algn="ctr"/>
            <a:r>
              <a:rPr lang="ru-RU" sz="2000" b="1"/>
              <a:t>Шаг 1</a:t>
            </a:r>
          </a:p>
        </p:txBody>
      </p:sp>
      <p:cxnSp>
        <p:nvCxnSpPr>
          <p:cNvPr id="10" name="Прямая со стрелкой 9"/>
          <p:cNvCxnSpPr/>
          <p:nvPr/>
        </p:nvCxnSpPr>
        <p:spPr>
          <a:xfrm>
            <a:off x="6490675" y="4251307"/>
            <a:ext cx="0" cy="576263"/>
          </a:xfrm>
          <a:prstGeom prst="straightConnector1">
            <a:avLst/>
          </a:prstGeom>
          <a:ln w="158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1" name="Text Box 5"/>
          <p:cNvSpPr txBox="1">
            <a:spLocks noChangeArrowheads="1"/>
          </p:cNvSpPr>
          <p:nvPr/>
        </p:nvSpPr>
        <p:spPr bwMode="auto">
          <a:xfrm>
            <a:off x="5842975" y="4981557"/>
            <a:ext cx="1295400" cy="400050"/>
          </a:xfrm>
          <a:prstGeom prst="rect">
            <a:avLst/>
          </a:prstGeom>
          <a:noFill/>
          <a:ln w="9525">
            <a:noFill/>
            <a:miter lim="800000"/>
            <a:headEnd/>
            <a:tailEnd/>
          </a:ln>
        </p:spPr>
        <p:txBody>
          <a:bodyPr>
            <a:spAutoFit/>
          </a:bodyPr>
          <a:lstStyle/>
          <a:p>
            <a:pPr algn="ctr"/>
            <a:r>
              <a:rPr lang="ru-RU" sz="2000" b="1"/>
              <a:t>Шаг 2</a:t>
            </a:r>
          </a:p>
        </p:txBody>
      </p:sp>
      <p:cxnSp>
        <p:nvCxnSpPr>
          <p:cNvPr id="12" name="Прямая со стрелкой 11"/>
          <p:cNvCxnSpPr/>
          <p:nvPr/>
        </p:nvCxnSpPr>
        <p:spPr>
          <a:xfrm>
            <a:off x="6490675" y="5535595"/>
            <a:ext cx="0" cy="576262"/>
          </a:xfrm>
          <a:prstGeom prst="straightConnector1">
            <a:avLst/>
          </a:prstGeom>
          <a:ln w="158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5338150" y="3592495"/>
            <a:ext cx="576263" cy="287337"/>
          </a:xfrm>
          <a:prstGeom prst="straightConnector1">
            <a:avLst/>
          </a:prstGeom>
          <a:ln w="158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V="1">
            <a:off x="5338150" y="4095732"/>
            <a:ext cx="576263" cy="215900"/>
          </a:xfrm>
          <a:prstGeom prst="straightConnector1">
            <a:avLst/>
          </a:prstGeom>
          <a:ln w="158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7066938" y="3879832"/>
            <a:ext cx="863600" cy="0"/>
          </a:xfrm>
          <a:prstGeom prst="straightConnector1">
            <a:avLst/>
          </a:prstGeom>
          <a:ln w="158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7066938" y="5248257"/>
            <a:ext cx="719137" cy="215900"/>
          </a:xfrm>
          <a:prstGeom prst="straightConnector1">
            <a:avLst/>
          </a:prstGeom>
          <a:ln w="158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3753825" y="3673457"/>
            <a:ext cx="1296988" cy="892175"/>
          </a:xfrm>
          <a:prstGeom prst="rect">
            <a:avLst/>
          </a:prstGeom>
          <a:noFill/>
          <a:ln w="9525">
            <a:noFill/>
            <a:miter lim="800000"/>
            <a:headEnd/>
            <a:tailEnd/>
          </a:ln>
        </p:spPr>
        <p:txBody>
          <a:bodyPr>
            <a:spAutoFit/>
          </a:bodyPr>
          <a:lstStyle/>
          <a:p>
            <a:pPr algn="ctr"/>
            <a:r>
              <a:rPr lang="ru-RU" sz="2000" b="1" dirty="0"/>
              <a:t>Что</a:t>
            </a:r>
          </a:p>
          <a:p>
            <a:pPr algn="ctr"/>
            <a:r>
              <a:rPr lang="ru-RU" sz="1600" dirty="0"/>
              <a:t>когда, в каком виде</a:t>
            </a:r>
          </a:p>
        </p:txBody>
      </p:sp>
      <p:sp>
        <p:nvSpPr>
          <p:cNvPr id="18" name="Text Box 5"/>
          <p:cNvSpPr txBox="1">
            <a:spLocks noChangeArrowheads="1"/>
          </p:cNvSpPr>
          <p:nvPr/>
        </p:nvSpPr>
        <p:spPr bwMode="auto">
          <a:xfrm>
            <a:off x="9514863" y="3673457"/>
            <a:ext cx="1079500" cy="400050"/>
          </a:xfrm>
          <a:prstGeom prst="rect">
            <a:avLst/>
          </a:prstGeom>
          <a:noFill/>
          <a:ln w="9525">
            <a:noFill/>
            <a:miter lim="800000"/>
            <a:headEnd/>
            <a:tailEnd/>
          </a:ln>
        </p:spPr>
        <p:txBody>
          <a:bodyPr>
            <a:spAutoFit/>
          </a:bodyPr>
          <a:lstStyle/>
          <a:p>
            <a:pPr algn="ctr"/>
            <a:r>
              <a:rPr lang="ru-RU" sz="2000" b="1"/>
              <a:t>Кому</a:t>
            </a:r>
          </a:p>
        </p:txBody>
      </p:sp>
      <p:cxnSp>
        <p:nvCxnSpPr>
          <p:cNvPr id="19" name="Прямая со стрелкой 18"/>
          <p:cNvCxnSpPr/>
          <p:nvPr/>
        </p:nvCxnSpPr>
        <p:spPr>
          <a:xfrm>
            <a:off x="5122250" y="5176820"/>
            <a:ext cx="863600" cy="0"/>
          </a:xfrm>
          <a:prstGeom prst="straightConnector1">
            <a:avLst/>
          </a:prstGeom>
          <a:ln w="158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20" name="Text Box 5"/>
          <p:cNvSpPr txBox="1">
            <a:spLocks noChangeArrowheads="1"/>
          </p:cNvSpPr>
          <p:nvPr/>
        </p:nvSpPr>
        <p:spPr bwMode="auto">
          <a:xfrm>
            <a:off x="7767025" y="3673457"/>
            <a:ext cx="1296988" cy="892175"/>
          </a:xfrm>
          <a:prstGeom prst="rect">
            <a:avLst/>
          </a:prstGeom>
          <a:noFill/>
          <a:ln w="9525">
            <a:noFill/>
            <a:miter lim="800000"/>
            <a:headEnd/>
            <a:tailEnd/>
          </a:ln>
        </p:spPr>
        <p:txBody>
          <a:bodyPr>
            <a:spAutoFit/>
          </a:bodyPr>
          <a:lstStyle/>
          <a:p>
            <a:pPr algn="ctr"/>
            <a:r>
              <a:rPr lang="ru-RU" sz="2000" b="1"/>
              <a:t>Что</a:t>
            </a:r>
          </a:p>
          <a:p>
            <a:pPr algn="ctr"/>
            <a:r>
              <a:rPr lang="ru-RU" sz="1600"/>
              <a:t>когда, в каком виде</a:t>
            </a:r>
          </a:p>
        </p:txBody>
      </p:sp>
      <p:sp>
        <p:nvSpPr>
          <p:cNvPr id="21" name="Text Box 5"/>
          <p:cNvSpPr txBox="1">
            <a:spLocks noChangeArrowheads="1"/>
          </p:cNvSpPr>
          <p:nvPr/>
        </p:nvSpPr>
        <p:spPr bwMode="auto">
          <a:xfrm>
            <a:off x="5842975" y="6189645"/>
            <a:ext cx="1295400" cy="400050"/>
          </a:xfrm>
          <a:prstGeom prst="rect">
            <a:avLst/>
          </a:prstGeom>
          <a:noFill/>
          <a:ln w="9525">
            <a:noFill/>
            <a:miter lim="800000"/>
            <a:headEnd/>
            <a:tailEnd/>
          </a:ln>
        </p:spPr>
        <p:txBody>
          <a:bodyPr>
            <a:spAutoFit/>
          </a:bodyPr>
          <a:lstStyle/>
          <a:p>
            <a:pPr algn="ctr"/>
            <a:r>
              <a:rPr lang="ru-RU" sz="2000" b="1"/>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fontScale="92500" lnSpcReduction="20000"/>
          </a:bodyPr>
          <a:lstStyle/>
          <a:p>
            <a:pPr lvl="0">
              <a:lnSpc>
                <a:spcPct val="90000"/>
              </a:lnSpc>
              <a:buClr>
                <a:schemeClr val="dk1"/>
              </a:buClr>
              <a:buSzPts val="6000"/>
              <a:defRPr/>
            </a:pPr>
            <a:r>
              <a:rPr lang="ru-RU" sz="2800" i="1" dirty="0" smtClean="0"/>
              <a:t>Пример: </a:t>
            </a:r>
            <a:r>
              <a:rPr lang="en-US" sz="2800" i="1" dirty="0" smtClean="0"/>
              <a:t>SIPOC</a:t>
            </a:r>
            <a:r>
              <a:rPr lang="ru-RU" sz="2800" i="1" dirty="0" smtClean="0"/>
              <a:t> Графическая карточка (паспорт) процесса</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6" name="Picture 2"/>
          <p:cNvPicPr>
            <a:picLocks noChangeAspect="1" noChangeArrowheads="1"/>
          </p:cNvPicPr>
          <p:nvPr/>
        </p:nvPicPr>
        <p:blipFill>
          <a:blip r:embed="rId5"/>
          <a:srcRect/>
          <a:stretch>
            <a:fillRect/>
          </a:stretch>
        </p:blipFill>
        <p:spPr bwMode="auto">
          <a:xfrm>
            <a:off x="1523968" y="1057498"/>
            <a:ext cx="9677400" cy="5010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i="1" dirty="0" smtClean="0"/>
              <a:t>Пример: </a:t>
            </a:r>
            <a:r>
              <a:rPr lang="en-US" sz="2800" i="1" dirty="0" smtClean="0"/>
              <a:t>SIPOC</a:t>
            </a:r>
            <a:r>
              <a:rPr lang="ru-RU" sz="2800" i="1" dirty="0" smtClean="0"/>
              <a:t> графическая модель (фрагмент)</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6" name="Picture 2"/>
          <p:cNvPicPr>
            <a:picLocks noChangeAspect="1" noChangeArrowheads="1"/>
          </p:cNvPicPr>
          <p:nvPr/>
        </p:nvPicPr>
        <p:blipFill>
          <a:blip r:embed="rId5"/>
          <a:srcRect/>
          <a:stretch>
            <a:fillRect/>
          </a:stretch>
        </p:blipFill>
        <p:spPr bwMode="auto">
          <a:xfrm>
            <a:off x="1309654" y="873466"/>
            <a:ext cx="9313164" cy="59131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i="1" dirty="0" smtClean="0"/>
              <a:t>Пример: </a:t>
            </a:r>
            <a:r>
              <a:rPr lang="en-US" sz="2800" i="1" dirty="0" smtClean="0"/>
              <a:t>SIPOC</a:t>
            </a:r>
            <a:r>
              <a:rPr lang="ru-RU" sz="2800" i="1" dirty="0" smtClean="0"/>
              <a:t> табличное описание (фрагмент)</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6" name="Picture 2"/>
          <p:cNvPicPr>
            <a:picLocks noChangeAspect="1" noChangeArrowheads="1"/>
          </p:cNvPicPr>
          <p:nvPr/>
        </p:nvPicPr>
        <p:blipFill>
          <a:blip r:embed="rId5"/>
          <a:srcRect/>
          <a:stretch>
            <a:fillRect/>
          </a:stretch>
        </p:blipFill>
        <p:spPr bwMode="auto">
          <a:xfrm>
            <a:off x="1309653" y="928668"/>
            <a:ext cx="10046208" cy="52879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fontScale="77500" lnSpcReduction="20000"/>
          </a:bodyPr>
          <a:lstStyle/>
          <a:p>
            <a:pPr lvl="0">
              <a:lnSpc>
                <a:spcPct val="90000"/>
              </a:lnSpc>
              <a:buClr>
                <a:schemeClr val="dk1"/>
              </a:buClr>
              <a:buSzPts val="6000"/>
              <a:defRPr/>
            </a:pPr>
            <a:r>
              <a:rPr lang="ru-RU" sz="3600" i="1" dirty="0" smtClean="0"/>
              <a:t>«Эх, раз, да еще раз…» </a:t>
            </a:r>
            <a:r>
              <a:rPr lang="ru-RU" sz="3200" i="1" dirty="0" smtClean="0"/>
              <a:t/>
            </a:r>
            <a:br>
              <a:rPr lang="ru-RU" sz="3200" i="1" dirty="0" smtClean="0"/>
            </a:br>
            <a:r>
              <a:rPr lang="ru-RU" sz="2800" i="1" dirty="0" smtClean="0"/>
              <a:t>(комментарии к </a:t>
            </a:r>
            <a:r>
              <a:rPr lang="ru-RU" sz="2800" i="1" dirty="0" err="1" smtClean="0"/>
              <a:t>межтактовым</a:t>
            </a:r>
            <a:r>
              <a:rPr lang="ru-RU" sz="2800" i="1" dirty="0" smtClean="0"/>
              <a:t> заданиям, 20+ итераций )</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6" name="Picture 5"/>
          <p:cNvPicPr>
            <a:picLocks noChangeAspect="1" noChangeArrowheads="1"/>
          </p:cNvPicPr>
          <p:nvPr/>
        </p:nvPicPr>
        <p:blipFill>
          <a:blip r:embed="rId5"/>
          <a:srcRect/>
          <a:stretch>
            <a:fillRect/>
          </a:stretch>
        </p:blipFill>
        <p:spPr bwMode="auto">
          <a:xfrm>
            <a:off x="1238216" y="3840466"/>
            <a:ext cx="7858180" cy="258893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 name="Picture 3"/>
          <p:cNvPicPr>
            <a:picLocks noChangeAspect="1" noChangeArrowheads="1"/>
          </p:cNvPicPr>
          <p:nvPr/>
        </p:nvPicPr>
        <p:blipFill>
          <a:blip r:embed="rId6"/>
          <a:srcRect/>
          <a:stretch>
            <a:fillRect/>
          </a:stretch>
        </p:blipFill>
        <p:spPr bwMode="auto">
          <a:xfrm>
            <a:off x="3167042" y="928691"/>
            <a:ext cx="8383587" cy="30003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smtClean="0">
                <a:solidFill>
                  <a:schemeClr val="tx1"/>
                </a:solidFill>
                <a:effectLst>
                  <a:outerShdw blurRad="38100" dist="38100" dir="2700000" algn="tl">
                    <a:srgbClr val="FFFFFF"/>
                  </a:outerShdw>
                </a:effectLst>
              </a:rPr>
              <a:t>Ура!  Мы живем в интересном мире…</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6" name="Picture 2"/>
          <p:cNvPicPr>
            <a:picLocks noChangeAspect="1" noChangeArrowheads="1"/>
          </p:cNvPicPr>
          <p:nvPr/>
        </p:nvPicPr>
        <p:blipFill>
          <a:blip r:embed="rId5" cstate="print"/>
          <a:srcRect/>
          <a:stretch>
            <a:fillRect/>
          </a:stretch>
        </p:blipFill>
        <p:spPr bwMode="auto">
          <a:xfrm>
            <a:off x="5161268" y="1098029"/>
            <a:ext cx="2693892" cy="3691105"/>
          </a:xfrm>
          <a:prstGeom prst="rect">
            <a:avLst/>
          </a:prstGeom>
          <a:noFill/>
          <a:ln w="9525">
            <a:noFill/>
            <a:miter lim="800000"/>
            <a:headEnd/>
            <a:tailEnd/>
          </a:ln>
        </p:spPr>
      </p:pic>
      <p:sp>
        <p:nvSpPr>
          <p:cNvPr id="7" name="TextBox 6"/>
          <p:cNvSpPr txBox="1"/>
          <p:nvPr/>
        </p:nvSpPr>
        <p:spPr>
          <a:xfrm>
            <a:off x="1199456" y="928670"/>
            <a:ext cx="4039288" cy="3754874"/>
          </a:xfrm>
          <a:prstGeom prst="rect">
            <a:avLst/>
          </a:prstGeom>
          <a:noFill/>
        </p:spPr>
        <p:txBody>
          <a:bodyPr wrap="square" rtlCol="0">
            <a:spAutoFit/>
          </a:bodyPr>
          <a:lstStyle/>
          <a:p>
            <a:r>
              <a:rPr lang="ru-RU" sz="1700" dirty="0"/>
              <a:t>Деловая среда </a:t>
            </a:r>
            <a:r>
              <a:rPr lang="ru-RU" sz="1700" dirty="0" smtClean="0"/>
              <a:t>наращивает </a:t>
            </a:r>
          </a:p>
          <a:p>
            <a:r>
              <a:rPr lang="ru-RU" sz="1700" b="1" dirty="0" smtClean="0"/>
              <a:t>темп изменений</a:t>
            </a:r>
            <a:r>
              <a:rPr lang="ru-RU" sz="1700" dirty="0" smtClean="0"/>
              <a:t>:</a:t>
            </a:r>
          </a:p>
          <a:p>
            <a:endParaRPr lang="ru-RU" sz="1700" dirty="0" smtClean="0"/>
          </a:p>
          <a:p>
            <a:pPr marL="342900" indent="-342900">
              <a:buFont typeface="Arial" pitchFamily="34" charset="0"/>
              <a:buChar char="•"/>
            </a:pPr>
            <a:r>
              <a:rPr lang="ru-RU" sz="1700" dirty="0" smtClean="0"/>
              <a:t>Сокращается жизненный цикл всего</a:t>
            </a:r>
          </a:p>
          <a:p>
            <a:pPr marL="342900" indent="-342900">
              <a:buFont typeface="Arial" pitchFamily="34" charset="0"/>
              <a:buChar char="•"/>
            </a:pPr>
            <a:r>
              <a:rPr lang="ru-RU" sz="1700" dirty="0" smtClean="0"/>
              <a:t>Размываются границы всего (организаций, технологий)</a:t>
            </a:r>
          </a:p>
          <a:p>
            <a:pPr marL="342900" indent="-342900">
              <a:buFont typeface="Arial" pitchFamily="34" charset="0"/>
              <a:buChar char="•"/>
            </a:pPr>
            <a:r>
              <a:rPr lang="ru-RU" sz="1700" dirty="0" smtClean="0"/>
              <a:t>Возникают новые сущности (продукты, технологии, </a:t>
            </a:r>
            <a:r>
              <a:rPr lang="ru-RU" sz="1700" dirty="0" err="1" smtClean="0"/>
              <a:t>бизнес-модели</a:t>
            </a:r>
            <a:r>
              <a:rPr lang="ru-RU" sz="1700" dirty="0" smtClean="0"/>
              <a:t>, модели сотрудничества, идеи, иные артефакты)</a:t>
            </a:r>
          </a:p>
          <a:p>
            <a:pPr marL="342900" indent="-342900">
              <a:buFont typeface="Arial" pitchFamily="34" charset="0"/>
              <a:buChar char="•"/>
            </a:pPr>
            <a:r>
              <a:rPr lang="ru-RU" sz="1700" dirty="0" smtClean="0"/>
              <a:t>То, что раньше было </a:t>
            </a:r>
            <a:r>
              <a:rPr lang="ru-RU" sz="1700" dirty="0" err="1" smtClean="0"/>
              <a:t>едино-образным</a:t>
            </a:r>
            <a:r>
              <a:rPr lang="ru-RU" sz="1700" dirty="0" smtClean="0"/>
              <a:t>, </a:t>
            </a:r>
            <a:r>
              <a:rPr lang="ru-RU" sz="1700" dirty="0" err="1" smtClean="0"/>
              <a:t>кастомизируется</a:t>
            </a:r>
            <a:r>
              <a:rPr lang="ru-RU" sz="1700" dirty="0" smtClean="0"/>
              <a:t> </a:t>
            </a:r>
            <a:r>
              <a:rPr lang="ru-RU" sz="1700" smtClean="0"/>
              <a:t>и приобретает </a:t>
            </a:r>
            <a:r>
              <a:rPr lang="ru-RU" sz="1700" dirty="0" smtClean="0"/>
              <a:t>индивидуальность </a:t>
            </a:r>
          </a:p>
        </p:txBody>
      </p:sp>
      <p:sp>
        <p:nvSpPr>
          <p:cNvPr id="8" name="TextBox 7"/>
          <p:cNvSpPr txBox="1"/>
          <p:nvPr/>
        </p:nvSpPr>
        <p:spPr>
          <a:xfrm>
            <a:off x="1234226" y="4842445"/>
            <a:ext cx="10478398" cy="1846659"/>
          </a:xfrm>
          <a:prstGeom prst="rect">
            <a:avLst/>
          </a:prstGeom>
          <a:noFill/>
        </p:spPr>
        <p:txBody>
          <a:bodyPr wrap="square" rtlCol="0">
            <a:spAutoFit/>
          </a:bodyPr>
          <a:lstStyle/>
          <a:p>
            <a:pPr>
              <a:spcAft>
                <a:spcPts val="1200"/>
              </a:spcAft>
            </a:pPr>
            <a:r>
              <a:rPr lang="ru-RU" sz="1600" b="1" dirty="0" smtClean="0">
                <a:solidFill>
                  <a:schemeClr val="tx1"/>
                </a:solidFill>
                <a:latin typeface="+mj-lt"/>
                <a:ea typeface="+mj-ea"/>
                <a:cs typeface="+mj-cs"/>
              </a:rPr>
              <a:t>СЛЕДСТВИЯ</a:t>
            </a:r>
            <a:r>
              <a:rPr lang="ru-RU" sz="1600" b="1" dirty="0" smtClean="0"/>
              <a:t>: </a:t>
            </a:r>
          </a:p>
          <a:p>
            <a:pPr marL="342900" indent="-342900">
              <a:buAutoNum type="arabicPeriod"/>
            </a:pPr>
            <a:r>
              <a:rPr lang="ru-RU" sz="1600" dirty="0" smtClean="0"/>
              <a:t>Все большая </a:t>
            </a:r>
            <a:r>
              <a:rPr lang="ru-RU" sz="1600" dirty="0"/>
              <a:t>часть деятельности человечества приобретает </a:t>
            </a:r>
            <a:r>
              <a:rPr lang="ru-RU" sz="2000" b="1" dirty="0">
                <a:solidFill>
                  <a:srgbClr val="0070C0"/>
                </a:solidFill>
              </a:rPr>
              <a:t>проектный</a:t>
            </a:r>
            <a:r>
              <a:rPr lang="ru-RU" sz="1600" dirty="0"/>
              <a:t> </a:t>
            </a:r>
            <a:r>
              <a:rPr lang="ru-RU" sz="1600" dirty="0" smtClean="0"/>
              <a:t>характер: </a:t>
            </a:r>
          </a:p>
          <a:p>
            <a:pPr marL="342900" indent="12700"/>
            <a:r>
              <a:rPr lang="ru-RU" sz="2000" b="1" dirty="0" smtClean="0">
                <a:solidFill>
                  <a:srgbClr val="0070C0"/>
                </a:solidFill>
              </a:rPr>
              <a:t>«начало </a:t>
            </a:r>
            <a:r>
              <a:rPr lang="en-US" sz="2000" b="1" dirty="0" smtClean="0">
                <a:solidFill>
                  <a:srgbClr val="0070C0"/>
                </a:solidFill>
              </a:rPr>
              <a:t>&gt;</a:t>
            </a:r>
            <a:r>
              <a:rPr lang="ru-RU" sz="2000" b="1" dirty="0" smtClean="0">
                <a:solidFill>
                  <a:srgbClr val="0070C0"/>
                </a:solidFill>
              </a:rPr>
              <a:t> уникальный </a:t>
            </a:r>
            <a:r>
              <a:rPr lang="en-US" sz="2000" b="1" dirty="0" smtClean="0">
                <a:solidFill>
                  <a:srgbClr val="0070C0"/>
                </a:solidFill>
              </a:rPr>
              <a:t>(</a:t>
            </a:r>
            <a:r>
              <a:rPr lang="ru-RU" sz="2000" b="1" dirty="0" smtClean="0">
                <a:solidFill>
                  <a:srgbClr val="0070C0"/>
                </a:solidFill>
              </a:rPr>
              <a:t>большой</a:t>
            </a:r>
            <a:r>
              <a:rPr lang="en-US" sz="2000" b="1" dirty="0" smtClean="0">
                <a:solidFill>
                  <a:srgbClr val="0070C0"/>
                </a:solidFill>
              </a:rPr>
              <a:t>)</a:t>
            </a:r>
            <a:r>
              <a:rPr lang="ru-RU" sz="2000" b="1" dirty="0" smtClean="0">
                <a:solidFill>
                  <a:srgbClr val="0070C0"/>
                </a:solidFill>
              </a:rPr>
              <a:t> результат </a:t>
            </a:r>
            <a:r>
              <a:rPr lang="en-US" sz="2000" b="1" dirty="0" smtClean="0">
                <a:solidFill>
                  <a:srgbClr val="0070C0"/>
                </a:solidFill>
              </a:rPr>
              <a:t>&gt;</a:t>
            </a:r>
            <a:r>
              <a:rPr lang="ru-RU" sz="2000" b="1" dirty="0" smtClean="0">
                <a:solidFill>
                  <a:srgbClr val="0070C0"/>
                </a:solidFill>
              </a:rPr>
              <a:t> завершение»</a:t>
            </a:r>
            <a:r>
              <a:rPr lang="ru-RU" sz="1600" dirty="0" smtClean="0"/>
              <a:t> </a:t>
            </a:r>
          </a:p>
          <a:p>
            <a:pPr marL="342900" indent="-342900">
              <a:buAutoNum type="arabicPeriod"/>
            </a:pPr>
            <a:endParaRPr lang="ru-RU" sz="1600" dirty="0" smtClean="0"/>
          </a:p>
          <a:p>
            <a:pPr marL="355600" indent="-355600"/>
            <a:r>
              <a:rPr lang="ru-RU" sz="1600" dirty="0" smtClean="0"/>
              <a:t>2.   Вариативность проникает в стационарные процессы, что сопровождается появлением соответствующих технологий управления.</a:t>
            </a:r>
            <a:endParaRPr lang="ru-RU" sz="1600" dirty="0"/>
          </a:p>
        </p:txBody>
      </p:sp>
      <p:sp>
        <p:nvSpPr>
          <p:cNvPr id="9" name="TextBox 8"/>
          <p:cNvSpPr txBox="1"/>
          <p:nvPr/>
        </p:nvSpPr>
        <p:spPr>
          <a:xfrm>
            <a:off x="8130082" y="908720"/>
            <a:ext cx="3109454" cy="3939540"/>
          </a:xfrm>
          <a:prstGeom prst="rect">
            <a:avLst/>
          </a:prstGeom>
          <a:noFill/>
        </p:spPr>
        <p:txBody>
          <a:bodyPr wrap="square" lIns="0" rIns="0" rtlCol="0">
            <a:spAutoFit/>
          </a:bodyPr>
          <a:lstStyle/>
          <a:p>
            <a:r>
              <a:rPr lang="ru-RU" sz="1800" dirty="0" smtClean="0"/>
              <a:t>Мир </a:t>
            </a:r>
            <a:r>
              <a:rPr lang="en-US" sz="1800" b="1" dirty="0" smtClean="0"/>
              <a:t>SPOD</a:t>
            </a:r>
            <a:r>
              <a:rPr lang="ru-RU" sz="1800" dirty="0" smtClean="0"/>
              <a:t>:</a:t>
            </a:r>
          </a:p>
          <a:p>
            <a:pPr marL="180975" lvl="1" indent="-180975">
              <a:buFont typeface="Arial" pitchFamily="34" charset="0"/>
              <a:buChar char="•"/>
            </a:pPr>
            <a:r>
              <a:rPr lang="en-US" dirty="0" smtClean="0"/>
              <a:t>steady (</a:t>
            </a:r>
            <a:r>
              <a:rPr lang="ru-RU" dirty="0" smtClean="0"/>
              <a:t>устойчивый), </a:t>
            </a:r>
          </a:p>
          <a:p>
            <a:pPr marL="180975" lvl="1" indent="-180975">
              <a:buFont typeface="Arial" pitchFamily="34" charset="0"/>
              <a:buChar char="•"/>
            </a:pPr>
            <a:r>
              <a:rPr lang="en-US" dirty="0" smtClean="0"/>
              <a:t>predictable (</a:t>
            </a:r>
            <a:r>
              <a:rPr lang="ru-RU" dirty="0" smtClean="0"/>
              <a:t>предсказуемый), </a:t>
            </a:r>
          </a:p>
          <a:p>
            <a:pPr marL="180975" lvl="1" indent="-180975">
              <a:buFont typeface="Arial" pitchFamily="34" charset="0"/>
              <a:buChar char="•"/>
            </a:pPr>
            <a:r>
              <a:rPr lang="en-US" dirty="0" smtClean="0"/>
              <a:t>ordinary (</a:t>
            </a:r>
            <a:r>
              <a:rPr lang="ru-RU" dirty="0" smtClean="0"/>
              <a:t>простой), </a:t>
            </a:r>
          </a:p>
          <a:p>
            <a:pPr marL="180975" lvl="1" indent="-180975">
              <a:buFont typeface="Arial" pitchFamily="34" charset="0"/>
              <a:buChar char="•"/>
            </a:pPr>
            <a:r>
              <a:rPr lang="en-US" dirty="0" smtClean="0"/>
              <a:t>definite (</a:t>
            </a:r>
            <a:r>
              <a:rPr lang="ru-RU" dirty="0" smtClean="0"/>
              <a:t>определенный).</a:t>
            </a:r>
          </a:p>
          <a:p>
            <a:endParaRPr lang="ru-RU" b="1" dirty="0" smtClean="0"/>
          </a:p>
          <a:p>
            <a:r>
              <a:rPr lang="ru-RU" sz="1800" dirty="0" smtClean="0"/>
              <a:t>Мир </a:t>
            </a:r>
            <a:r>
              <a:rPr lang="en-US" sz="1800" b="1" dirty="0" smtClean="0"/>
              <a:t>VUCA</a:t>
            </a:r>
            <a:r>
              <a:rPr lang="en-US" sz="1800" dirty="0" smtClean="0"/>
              <a:t> </a:t>
            </a:r>
            <a:r>
              <a:rPr lang="ru-RU" sz="1800" dirty="0" smtClean="0"/>
              <a:t>(1980 / 2001):</a:t>
            </a:r>
          </a:p>
          <a:p>
            <a:pPr marL="180975" lvl="1" indent="-180975">
              <a:buFont typeface="Arial" pitchFamily="34" charset="0"/>
              <a:buChar char="•"/>
            </a:pPr>
            <a:r>
              <a:rPr lang="en-US" dirty="0" smtClean="0"/>
              <a:t>volatility (</a:t>
            </a:r>
            <a:r>
              <a:rPr lang="ru-RU" dirty="0" smtClean="0"/>
              <a:t>нестабильность),</a:t>
            </a:r>
          </a:p>
          <a:p>
            <a:pPr marL="180975" lvl="1" indent="-180975">
              <a:buFont typeface="Arial" pitchFamily="34" charset="0"/>
              <a:buChar char="•"/>
            </a:pPr>
            <a:r>
              <a:rPr lang="en-US" dirty="0" smtClean="0"/>
              <a:t>uncertainty(</a:t>
            </a:r>
            <a:r>
              <a:rPr lang="ru-RU" dirty="0" smtClean="0"/>
              <a:t>неопределенность), </a:t>
            </a:r>
          </a:p>
          <a:p>
            <a:pPr marL="180975" lvl="1" indent="-180975">
              <a:buFont typeface="Arial" pitchFamily="34" charset="0"/>
              <a:buChar char="•"/>
            </a:pPr>
            <a:r>
              <a:rPr lang="en-US" dirty="0" smtClean="0"/>
              <a:t>complexity (</a:t>
            </a:r>
            <a:r>
              <a:rPr lang="ru-RU" dirty="0" smtClean="0"/>
              <a:t>сложность)</a:t>
            </a:r>
          </a:p>
          <a:p>
            <a:pPr marL="180975" lvl="1" indent="-180975">
              <a:buFont typeface="Arial" pitchFamily="34" charset="0"/>
              <a:buChar char="•"/>
            </a:pPr>
            <a:r>
              <a:rPr lang="en-US" dirty="0" smtClean="0"/>
              <a:t>ambiguity (</a:t>
            </a:r>
            <a:r>
              <a:rPr lang="ru-RU" dirty="0" smtClean="0"/>
              <a:t>неоднозначность).</a:t>
            </a:r>
          </a:p>
          <a:p>
            <a:endParaRPr lang="ru-RU" b="1" dirty="0" smtClean="0"/>
          </a:p>
          <a:p>
            <a:r>
              <a:rPr lang="ru-RU" sz="1800" dirty="0" smtClean="0"/>
              <a:t>Мир </a:t>
            </a:r>
            <a:r>
              <a:rPr lang="ru-RU" sz="1800" b="1" dirty="0" smtClean="0"/>
              <a:t>BANI</a:t>
            </a:r>
            <a:r>
              <a:rPr lang="ru-RU" sz="1800" dirty="0" smtClean="0"/>
              <a:t> (2020):</a:t>
            </a:r>
          </a:p>
          <a:p>
            <a:pPr marL="180975" lvl="1" indent="-180975">
              <a:buFont typeface="Arial" pitchFamily="34" charset="0"/>
              <a:buChar char="•"/>
            </a:pPr>
            <a:r>
              <a:rPr lang="en-US" dirty="0" smtClean="0"/>
              <a:t>brittle (</a:t>
            </a:r>
            <a:r>
              <a:rPr lang="ru-RU" dirty="0" smtClean="0"/>
              <a:t>хрупкий), </a:t>
            </a:r>
          </a:p>
          <a:p>
            <a:pPr marL="180975" lvl="1" indent="-180975">
              <a:buFont typeface="Arial" pitchFamily="34" charset="0"/>
              <a:buChar char="•"/>
            </a:pPr>
            <a:r>
              <a:rPr lang="en-US" dirty="0" smtClean="0"/>
              <a:t>anxious (</a:t>
            </a:r>
            <a:r>
              <a:rPr lang="ru-RU" dirty="0" smtClean="0"/>
              <a:t>тревожный), </a:t>
            </a:r>
          </a:p>
          <a:p>
            <a:pPr marL="180975" lvl="1" indent="-180975">
              <a:buFont typeface="Arial" pitchFamily="34" charset="0"/>
              <a:buChar char="•"/>
            </a:pPr>
            <a:r>
              <a:rPr lang="en-US" dirty="0" smtClean="0"/>
              <a:t>nonlinear (</a:t>
            </a:r>
            <a:r>
              <a:rPr lang="ru-RU" dirty="0" smtClean="0"/>
              <a:t>нелинейный), </a:t>
            </a:r>
          </a:p>
          <a:p>
            <a:pPr marL="180975" lvl="1" indent="-180975">
              <a:buFont typeface="Arial" pitchFamily="34" charset="0"/>
              <a:buChar char="•"/>
            </a:pPr>
            <a:r>
              <a:rPr lang="en-US" dirty="0" smtClean="0"/>
              <a:t>incomprehensible</a:t>
            </a:r>
            <a:r>
              <a:rPr lang="ru-RU" dirty="0" smtClean="0"/>
              <a:t> </a:t>
            </a:r>
            <a:r>
              <a:rPr lang="en-US" dirty="0" smtClean="0"/>
              <a:t>(</a:t>
            </a:r>
            <a:r>
              <a:rPr lang="ru-RU" dirty="0" smtClean="0"/>
              <a:t>непостижимый).</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dirty="0" smtClean="0">
                <a:solidFill>
                  <a:schemeClr val="tx1"/>
                </a:solidFill>
                <a:effectLst>
                  <a:outerShdw blurRad="38100" dist="38100" dir="2700000" algn="tl">
                    <a:srgbClr val="FFFFFF"/>
                  </a:outerShdw>
                </a:effectLst>
              </a:rPr>
              <a:t>Организационные изменения</a:t>
            </a:r>
            <a:endParaRPr lang="ru-RU" sz="2800" dirty="0">
              <a:solidFill>
                <a:schemeClr val="tx1"/>
              </a:solidFill>
              <a:effectLst>
                <a:outerShdw blurRad="38100" dist="38100" dir="2700000" algn="tl">
                  <a:srgbClr val="FFFFFF"/>
                </a:outerShdw>
              </a:effectLst>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6" name="Picture 2"/>
          <p:cNvPicPr>
            <a:picLocks noChangeAspect="1" noChangeArrowheads="1"/>
          </p:cNvPicPr>
          <p:nvPr/>
        </p:nvPicPr>
        <p:blipFill>
          <a:blip r:embed="rId5"/>
          <a:srcRect/>
          <a:stretch>
            <a:fillRect/>
          </a:stretch>
        </p:blipFill>
        <p:spPr bwMode="auto">
          <a:xfrm>
            <a:off x="1523968" y="857231"/>
            <a:ext cx="8143932" cy="5877065"/>
          </a:xfrm>
          <a:prstGeom prst="rect">
            <a:avLst/>
          </a:prstGeom>
          <a:noFill/>
          <a:ln w="9525">
            <a:noFill/>
            <a:miter lim="800000"/>
            <a:headEnd/>
            <a:tailEnd/>
          </a:ln>
          <a:effectLst/>
        </p:spPr>
      </p:pic>
      <p:sp>
        <p:nvSpPr>
          <p:cNvPr id="7" name="Прямоугольник 6"/>
          <p:cNvSpPr/>
          <p:nvPr/>
        </p:nvSpPr>
        <p:spPr>
          <a:xfrm>
            <a:off x="6596066" y="6286520"/>
            <a:ext cx="4714908" cy="369332"/>
          </a:xfrm>
          <a:prstGeom prst="rect">
            <a:avLst/>
          </a:prstGeom>
        </p:spPr>
        <p:txBody>
          <a:bodyPr wrap="square">
            <a:spAutoFit/>
          </a:bodyPr>
          <a:lstStyle/>
          <a:p>
            <a:r>
              <a:rPr lang="en-US" dirty="0" smtClean="0">
                <a:hlinkClick r:id="rId6"/>
              </a:rPr>
              <a:t>https://cb.yanao.ru/documents/active/86845/</a:t>
            </a:r>
            <a:endParaRPr lang="ru-RU" dirty="0"/>
          </a:p>
        </p:txBody>
      </p:sp>
      <p:sp>
        <p:nvSpPr>
          <p:cNvPr id="8" name="Прямоугольник 7"/>
          <p:cNvSpPr/>
          <p:nvPr/>
        </p:nvSpPr>
        <p:spPr>
          <a:xfrm>
            <a:off x="6596066" y="3502414"/>
            <a:ext cx="4857784" cy="1569660"/>
          </a:xfrm>
          <a:prstGeom prst="rect">
            <a:avLst/>
          </a:prstGeom>
        </p:spPr>
        <p:txBody>
          <a:bodyPr wrap="square">
            <a:spAutoFit/>
          </a:bodyPr>
          <a:lstStyle/>
          <a:p>
            <a:pPr marL="174625" lvl="1" indent="-174625" eaLnBrk="0" hangingPunct="0">
              <a:buFont typeface="Arial" pitchFamily="34" charset="0"/>
              <a:buChar char="•"/>
            </a:pPr>
            <a:r>
              <a:rPr lang="ru-RU" sz="1600" dirty="0" smtClean="0"/>
              <a:t>Система управления БП была введена приказом</a:t>
            </a:r>
          </a:p>
          <a:p>
            <a:pPr marL="174625" lvl="1" indent="-174625" eaLnBrk="0" hangingPunct="0">
              <a:buFont typeface="Arial" pitchFamily="34" charset="0"/>
              <a:buChar char="•"/>
            </a:pPr>
            <a:r>
              <a:rPr lang="ru-RU" sz="1600" dirty="0" smtClean="0"/>
              <a:t>ДИ дополнены ссылками на регламенты БП</a:t>
            </a:r>
          </a:p>
          <a:p>
            <a:pPr marL="174625" lvl="1" indent="-174625" eaLnBrk="0" hangingPunct="0">
              <a:buFont typeface="Arial" pitchFamily="34" charset="0"/>
              <a:buChar char="•"/>
            </a:pPr>
            <a:r>
              <a:rPr lang="ru-RU" sz="1600" dirty="0" smtClean="0"/>
              <a:t>Введена должность Директора по качеству</a:t>
            </a:r>
          </a:p>
          <a:p>
            <a:pPr marL="174625" lvl="1" indent="-174625" eaLnBrk="0" hangingPunct="0">
              <a:buFont typeface="Arial" pitchFamily="34" charset="0"/>
              <a:buChar char="•"/>
            </a:pPr>
            <a:r>
              <a:rPr lang="ru-RU" sz="1600" dirty="0" smtClean="0"/>
              <a:t>Запущен мониторинг степени удовлетворенности ОИВ сервисом</a:t>
            </a:r>
          </a:p>
        </p:txBody>
      </p:sp>
      <p:sp>
        <p:nvSpPr>
          <p:cNvPr id="9" name="Прямоугольник 8"/>
          <p:cNvSpPr/>
          <p:nvPr/>
        </p:nvSpPr>
        <p:spPr>
          <a:xfrm>
            <a:off x="6381752" y="1571612"/>
            <a:ext cx="3857652" cy="646331"/>
          </a:xfrm>
          <a:prstGeom prst="rect">
            <a:avLst/>
          </a:prstGeom>
        </p:spPr>
        <p:txBody>
          <a:bodyPr wrap="square">
            <a:spAutoFit/>
          </a:bodyPr>
          <a:lstStyle/>
          <a:p>
            <a:pPr marL="0" lvl="1" eaLnBrk="0" hangingPunct="0"/>
            <a:r>
              <a:rPr lang="ru-RU" b="1" dirty="0" smtClean="0"/>
              <a:t>Описания БП на </a:t>
            </a:r>
          </a:p>
          <a:p>
            <a:pPr marL="0" lvl="1" eaLnBrk="0" hangingPunct="0"/>
            <a:r>
              <a:rPr lang="ru-RU" b="1" dirty="0" smtClean="0"/>
              <a:t>официальном сайте ЦБ ЯНАО</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lvl="0">
              <a:lnSpc>
                <a:spcPct val="90000"/>
              </a:lnSpc>
              <a:buClr>
                <a:schemeClr val="dk1"/>
              </a:buClr>
              <a:buSzPts val="6000"/>
              <a:defRPr/>
            </a:pPr>
            <a:r>
              <a:rPr lang="ru-RU" sz="2800" dirty="0" smtClean="0">
                <a:solidFill>
                  <a:schemeClr val="tx1"/>
                </a:solidFill>
                <a:effectLst>
                  <a:outerShdw blurRad="38100" dist="38100" dir="2700000" algn="tl">
                    <a:srgbClr val="FFFFFF"/>
                  </a:outerShdw>
                </a:effectLst>
              </a:rPr>
              <a:t>Результаты проекта</a:t>
            </a:r>
            <a:endParaRPr lang="ru-RU" sz="2800" dirty="0">
              <a:solidFill>
                <a:schemeClr val="tx1"/>
              </a:solidFill>
              <a:effectLst>
                <a:outerShdw blurRad="38100" dist="38100" dir="2700000" algn="tl">
                  <a:srgbClr val="FFFFFF"/>
                </a:outerShdw>
              </a:effectLst>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TextBox 5"/>
          <p:cNvSpPr txBox="1"/>
          <p:nvPr/>
        </p:nvSpPr>
        <p:spPr>
          <a:xfrm>
            <a:off x="1381092" y="857232"/>
            <a:ext cx="5929354" cy="2786082"/>
          </a:xfrm>
          <a:prstGeom prst="rect">
            <a:avLst/>
          </a:prstGeom>
          <a:noFill/>
        </p:spPr>
        <p:txBody>
          <a:bodyPr wrap="square" rtlCol="0">
            <a:noAutofit/>
          </a:bodyPr>
          <a:lstStyle/>
          <a:p>
            <a:pPr marL="180975" lvl="0" indent="-180975">
              <a:buFont typeface="Arial" pitchFamily="34" charset="0"/>
              <a:buChar char="•"/>
            </a:pPr>
            <a:r>
              <a:rPr lang="ru-RU" sz="1500" dirty="0" smtClean="0"/>
              <a:t>Обеспечение возможности для качественного выполнения ЦБ ЯНАО программы централизации бухучета: функционирующая формализованная </a:t>
            </a:r>
            <a:r>
              <a:rPr lang="ru-RU" sz="1500" b="1" dirty="0" smtClean="0"/>
              <a:t>система бизнес-процессов</a:t>
            </a:r>
            <a:r>
              <a:rPr lang="ru-RU" sz="1500" dirty="0" smtClean="0"/>
              <a:t>.</a:t>
            </a:r>
          </a:p>
          <a:p>
            <a:pPr marL="638175" lvl="1" indent="-180975">
              <a:buFont typeface="Arial" pitchFamily="34" charset="0"/>
              <a:buChar char="-"/>
            </a:pPr>
            <a:r>
              <a:rPr lang="ru-RU" sz="1500" dirty="0" smtClean="0"/>
              <a:t>Разработаны и описаны 16 бизнес-процессов с документами второго уровня и показателями качества процессов;</a:t>
            </a:r>
          </a:p>
          <a:p>
            <a:pPr marL="638175" lvl="1" indent="-180975" eaLnBrk="0" hangingPunct="0">
              <a:buFont typeface="Arial" pitchFamily="34" charset="0"/>
              <a:buChar char="-"/>
            </a:pPr>
            <a:r>
              <a:rPr lang="ru-RU" sz="1500" dirty="0" smtClean="0"/>
              <a:t>Обученный персонал, владеющий процессами, т.е. являющийся их авторами, документаторами и исполнителями;</a:t>
            </a:r>
          </a:p>
          <a:p>
            <a:pPr marL="638175" lvl="1" indent="-180975" eaLnBrk="0" hangingPunct="0">
              <a:buFont typeface="Arial" pitchFamily="34" charset="0"/>
              <a:buChar char="-"/>
            </a:pPr>
            <a:r>
              <a:rPr lang="ru-RU" sz="1500" dirty="0" smtClean="0"/>
              <a:t>Возможность использования для обучения новых сотрудников.</a:t>
            </a:r>
          </a:p>
          <a:p>
            <a:pPr marL="180975" lvl="1" indent="-180975" eaLnBrk="0" hangingPunct="0">
              <a:buFont typeface="Arial" pitchFamily="34" charset="0"/>
              <a:buChar char="•"/>
            </a:pPr>
            <a:r>
              <a:rPr lang="ru-RU" sz="1500" b="1" dirty="0" smtClean="0"/>
              <a:t>Организационные изменения</a:t>
            </a:r>
            <a:r>
              <a:rPr lang="ru-RU" sz="1500" dirty="0" smtClean="0"/>
              <a:t>.</a:t>
            </a:r>
          </a:p>
          <a:p>
            <a:pPr marL="180975" lvl="0" indent="-180975">
              <a:buFont typeface="Arial" pitchFamily="34" charset="0"/>
              <a:buChar char="•"/>
            </a:pPr>
            <a:endParaRPr lang="ru-RU" sz="1500" dirty="0" smtClean="0"/>
          </a:p>
        </p:txBody>
      </p:sp>
      <p:pic>
        <p:nvPicPr>
          <p:cNvPr id="7" name="Picture 3"/>
          <p:cNvPicPr>
            <a:picLocks noChangeAspect="1" noChangeArrowheads="1"/>
          </p:cNvPicPr>
          <p:nvPr/>
        </p:nvPicPr>
        <p:blipFill>
          <a:blip r:embed="rId5"/>
          <a:srcRect/>
          <a:stretch>
            <a:fillRect/>
          </a:stretch>
        </p:blipFill>
        <p:spPr bwMode="auto">
          <a:xfrm>
            <a:off x="1331386" y="3929066"/>
            <a:ext cx="4693176" cy="2800348"/>
          </a:xfrm>
          <a:prstGeom prst="rect">
            <a:avLst/>
          </a:prstGeom>
          <a:noFill/>
          <a:ln w="9525">
            <a:noFill/>
            <a:miter lim="800000"/>
            <a:headEnd/>
            <a:tailEnd/>
          </a:ln>
          <a:effectLst>
            <a:softEdge rad="127000"/>
          </a:effectLst>
        </p:spPr>
      </p:pic>
      <p:pic>
        <p:nvPicPr>
          <p:cNvPr id="8" name="Picture 2"/>
          <p:cNvPicPr>
            <a:picLocks noChangeAspect="1" noChangeArrowheads="1"/>
          </p:cNvPicPr>
          <p:nvPr/>
        </p:nvPicPr>
        <p:blipFill>
          <a:blip r:embed="rId6"/>
          <a:srcRect/>
          <a:stretch>
            <a:fillRect/>
          </a:stretch>
        </p:blipFill>
        <p:spPr bwMode="auto">
          <a:xfrm>
            <a:off x="7024694" y="857232"/>
            <a:ext cx="4660383" cy="3643338"/>
          </a:xfrm>
          <a:prstGeom prst="rect">
            <a:avLst/>
          </a:prstGeom>
          <a:noFill/>
          <a:ln w="9525">
            <a:noFill/>
            <a:miter lim="800000"/>
            <a:headEnd/>
            <a:tailEnd/>
          </a:ln>
          <a:effectLst>
            <a:softEdge rad="127000"/>
          </a:effectLst>
        </p:spPr>
      </p:pic>
      <p:sp>
        <p:nvSpPr>
          <p:cNvPr id="9" name="TextBox 8"/>
          <p:cNvSpPr txBox="1"/>
          <p:nvPr/>
        </p:nvSpPr>
        <p:spPr>
          <a:xfrm>
            <a:off x="6381752" y="4429132"/>
            <a:ext cx="5715040" cy="2357430"/>
          </a:xfrm>
          <a:prstGeom prst="rect">
            <a:avLst/>
          </a:prstGeom>
          <a:noFill/>
        </p:spPr>
        <p:txBody>
          <a:bodyPr wrap="square" rtlCol="0">
            <a:noAutofit/>
          </a:bodyPr>
          <a:lstStyle/>
          <a:p>
            <a:pPr marL="180975" lvl="0" indent="-180975">
              <a:buFont typeface="Arial" pitchFamily="34" charset="0"/>
              <a:buChar char="•"/>
            </a:pPr>
            <a:endParaRPr lang="ru-RU" sz="1500" dirty="0" smtClean="0"/>
          </a:p>
          <a:p>
            <a:pPr marL="180975" indent="-180975">
              <a:buFont typeface="Arial" pitchFamily="34" charset="0"/>
              <a:buChar char="•"/>
            </a:pPr>
            <a:r>
              <a:rPr lang="ru-RU" sz="1500" b="1" dirty="0" smtClean="0"/>
              <a:t>База для изменения имиджа </a:t>
            </a:r>
            <a:r>
              <a:rPr lang="ru-RU" sz="1500" dirty="0" smtClean="0"/>
              <a:t>организации.</a:t>
            </a:r>
          </a:p>
          <a:p>
            <a:pPr marL="638175" lvl="1" indent="-180975">
              <a:buFont typeface="Arial" pitchFamily="34" charset="0"/>
              <a:buChar char="-"/>
            </a:pPr>
            <a:r>
              <a:rPr lang="ru-RU" sz="1500" dirty="0" smtClean="0"/>
              <a:t>Внедрение процессного подхода.</a:t>
            </a:r>
          </a:p>
          <a:p>
            <a:pPr marL="638175" lvl="1" indent="-180975">
              <a:buFont typeface="Arial" pitchFamily="34" charset="0"/>
              <a:buChar char="-"/>
            </a:pPr>
            <a:r>
              <a:rPr lang="ru-RU" sz="1500" dirty="0" smtClean="0"/>
              <a:t>Программа централизации бухучета выполняется.</a:t>
            </a:r>
          </a:p>
          <a:p>
            <a:pPr marL="638175" lvl="1" indent="-180975">
              <a:buFont typeface="Arial" pitchFamily="34" charset="0"/>
              <a:buChar char="-"/>
            </a:pPr>
            <a:r>
              <a:rPr lang="ru-RU" sz="1500" dirty="0" smtClean="0"/>
              <a:t>Проектный опыт освещен Директором в ряде докладов и публикаций.</a:t>
            </a:r>
          </a:p>
          <a:p>
            <a:pPr marL="180975" lvl="0" indent="-180975">
              <a:buFont typeface="Arial" pitchFamily="34" charset="0"/>
              <a:buChar char="•"/>
            </a:pPr>
            <a:r>
              <a:rPr lang="ru-RU" sz="1500" dirty="0" smtClean="0"/>
              <a:t>Изменение риторики в обсуждениях группы и квалификации участников. </a:t>
            </a:r>
            <a:r>
              <a:rPr lang="ru-RU" sz="1500" b="1" dirty="0" smtClean="0"/>
              <a:t>Культурный сдвиг</a:t>
            </a:r>
            <a:r>
              <a:rPr lang="ru-RU" sz="1500" dirty="0" smtClean="0"/>
              <a:t>. Сотрудники почувствовали </a:t>
            </a:r>
            <a:r>
              <a:rPr lang="ru-RU" sz="1500" b="1" dirty="0" smtClean="0"/>
              <a:t>хозяевами процессов</a:t>
            </a:r>
            <a:r>
              <a:rPr lang="ru-RU" sz="1500" dirty="0" smtClean="0"/>
              <a:t>.</a:t>
            </a:r>
          </a:p>
          <a:p>
            <a:pPr marL="180975" indent="-180975"/>
            <a:endParaRPr lang="ru-RU" sz="1500" dirty="0" smtClean="0"/>
          </a:p>
          <a:p>
            <a:endParaRPr lang="ru-RU" sz="1500" dirty="0" smtClean="0"/>
          </a:p>
          <a:p>
            <a:endParaRPr lang="ru-RU" sz="1500" dirty="0" smtClean="0">
              <a:solidFill>
                <a:schemeClr val="tx2"/>
              </a:solidFill>
              <a:latin typeface="+mj-lt"/>
              <a:ea typeface="+mj-ea"/>
              <a:cs typeface="+mj-cs"/>
            </a:endParaRPr>
          </a:p>
          <a:p>
            <a:endParaRPr lang="ru-RU" sz="1500" dirty="0"/>
          </a:p>
          <a:p>
            <a:endParaRPr lang="ru-RU" sz="15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n-lt"/>
                <a:ea typeface="Calibri"/>
                <a:cs typeface="Calibri"/>
                <a:sym typeface="Calibri"/>
              </a:rPr>
              <a:t>Проект и процесс – первая итерация</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Прямоугольник 5"/>
          <p:cNvSpPr/>
          <p:nvPr/>
        </p:nvSpPr>
        <p:spPr>
          <a:xfrm>
            <a:off x="3412206" y="1124744"/>
            <a:ext cx="2952328" cy="2880320"/>
          </a:xfrm>
          <a:prstGeom prst="rect">
            <a:avLst/>
          </a:prstGeom>
          <a:solidFill>
            <a:schemeClr val="bg1"/>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ru-RU" dirty="0" smtClean="0">
                <a:solidFill>
                  <a:schemeClr val="bg1">
                    <a:lumMod val="50000"/>
                  </a:schemeClr>
                </a:solidFill>
              </a:rPr>
              <a:t>Портфели проектов</a:t>
            </a:r>
          </a:p>
          <a:p>
            <a:pPr algn="r"/>
            <a:endParaRPr lang="ru-RU" dirty="0">
              <a:solidFill>
                <a:schemeClr val="tx1"/>
              </a:solidFill>
            </a:endParaRPr>
          </a:p>
        </p:txBody>
      </p:sp>
      <p:sp>
        <p:nvSpPr>
          <p:cNvPr id="7" name="Прямоугольник 6"/>
          <p:cNvSpPr/>
          <p:nvPr/>
        </p:nvSpPr>
        <p:spPr>
          <a:xfrm>
            <a:off x="3648550" y="1484784"/>
            <a:ext cx="2376264" cy="2304256"/>
          </a:xfrm>
          <a:prstGeom prst="rect">
            <a:avLst/>
          </a:prstGeom>
          <a:solidFill>
            <a:schemeClr val="bg1"/>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ru-RU" dirty="0" smtClean="0">
                <a:solidFill>
                  <a:schemeClr val="bg1">
                    <a:lumMod val="50000"/>
                  </a:schemeClr>
                </a:solidFill>
              </a:rPr>
              <a:t>Программы проектов</a:t>
            </a:r>
          </a:p>
        </p:txBody>
      </p:sp>
      <p:sp>
        <p:nvSpPr>
          <p:cNvPr id="8" name="Прямоугольник 7"/>
          <p:cNvSpPr/>
          <p:nvPr/>
        </p:nvSpPr>
        <p:spPr>
          <a:xfrm>
            <a:off x="3414636" y="3999682"/>
            <a:ext cx="2287782" cy="1571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sz="1400" dirty="0" smtClean="0">
              <a:solidFill>
                <a:schemeClr val="tx1"/>
              </a:solidFill>
            </a:endParaRPr>
          </a:p>
          <a:p>
            <a:pPr algn="ctr"/>
            <a:r>
              <a:rPr lang="ru-RU" dirty="0" smtClean="0">
                <a:solidFill>
                  <a:schemeClr val="tx1"/>
                </a:solidFill>
              </a:rPr>
              <a:t>Процессы</a:t>
            </a:r>
          </a:p>
          <a:p>
            <a:pPr algn="ctr"/>
            <a:endParaRPr lang="ru-RU" sz="200" i="1" dirty="0" smtClean="0">
              <a:solidFill>
                <a:schemeClr val="tx1"/>
              </a:solidFill>
              <a:latin typeface="+mj-lt"/>
              <a:ea typeface="+mj-ea"/>
              <a:cs typeface="+mj-cs"/>
            </a:endParaRPr>
          </a:p>
          <a:p>
            <a:pPr algn="ctr"/>
            <a:r>
              <a:rPr lang="ru-RU" sz="1100" i="1" dirty="0" smtClean="0">
                <a:solidFill>
                  <a:schemeClr val="tx1"/>
                </a:solidFill>
                <a:latin typeface="+mj-lt"/>
                <a:ea typeface="+mj-ea"/>
                <a:cs typeface="+mj-cs"/>
              </a:rPr>
              <a:t>(текущая операционная деятельность)</a:t>
            </a:r>
            <a:endParaRPr lang="ru-RU" sz="1100" i="1" dirty="0">
              <a:solidFill>
                <a:schemeClr val="tx1"/>
              </a:solidFill>
              <a:latin typeface="+mj-lt"/>
              <a:ea typeface="+mj-ea"/>
              <a:cs typeface="+mj-cs"/>
            </a:endParaRPr>
          </a:p>
        </p:txBody>
      </p:sp>
      <p:sp>
        <p:nvSpPr>
          <p:cNvPr id="9" name="Прямоугольник 8"/>
          <p:cNvSpPr/>
          <p:nvPr/>
        </p:nvSpPr>
        <p:spPr>
          <a:xfrm>
            <a:off x="2128752" y="1856542"/>
            <a:ext cx="1285884" cy="37147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Задачи</a:t>
            </a:r>
            <a:endParaRPr lang="ru-RU" dirty="0">
              <a:solidFill>
                <a:schemeClr val="tx1"/>
              </a:solidFill>
            </a:endParaRPr>
          </a:p>
        </p:txBody>
      </p:sp>
      <p:sp>
        <p:nvSpPr>
          <p:cNvPr id="10" name="Прямоугольник 9"/>
          <p:cNvSpPr/>
          <p:nvPr/>
        </p:nvSpPr>
        <p:spPr>
          <a:xfrm>
            <a:off x="3414636" y="1856542"/>
            <a:ext cx="2287782" cy="21431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Проекты</a:t>
            </a:r>
          </a:p>
          <a:p>
            <a:pPr algn="ctr"/>
            <a:endParaRPr lang="ru-RU" sz="600" i="1" dirty="0" smtClean="0">
              <a:solidFill>
                <a:schemeClr val="tx1"/>
              </a:solidFill>
            </a:endParaRPr>
          </a:p>
          <a:p>
            <a:pPr algn="ctr"/>
            <a:r>
              <a:rPr lang="ru-RU" sz="1100" i="1" dirty="0" smtClean="0">
                <a:solidFill>
                  <a:schemeClr val="tx1"/>
                </a:solidFill>
                <a:latin typeface="+mj-lt"/>
                <a:ea typeface="+mj-ea"/>
                <a:cs typeface="+mj-cs"/>
              </a:rPr>
              <a:t>(разовые изменения)</a:t>
            </a:r>
          </a:p>
          <a:p>
            <a:pPr algn="ctr"/>
            <a:endParaRPr lang="ru-RU" dirty="0">
              <a:solidFill>
                <a:schemeClr val="tx1"/>
              </a:solidFill>
            </a:endParaRPr>
          </a:p>
        </p:txBody>
      </p:sp>
      <p:sp>
        <p:nvSpPr>
          <p:cNvPr id="11" name="TextBox 10"/>
          <p:cNvSpPr txBox="1"/>
          <p:nvPr/>
        </p:nvSpPr>
        <p:spPr>
          <a:xfrm>
            <a:off x="2200190" y="5928508"/>
            <a:ext cx="3357586" cy="428628"/>
          </a:xfrm>
          <a:prstGeom prst="rect">
            <a:avLst/>
          </a:prstGeom>
          <a:noFill/>
        </p:spPr>
        <p:txBody>
          <a:bodyPr wrap="square" rtlCol="0">
            <a:noAutofit/>
          </a:bodyPr>
          <a:lstStyle/>
          <a:p>
            <a:pPr algn="ctr"/>
            <a:r>
              <a:rPr lang="ru-RU" sz="2000" b="1" dirty="0" smtClean="0">
                <a:solidFill>
                  <a:schemeClr val="tx1"/>
                </a:solidFill>
                <a:latin typeface="+mj-lt"/>
                <a:ea typeface="+mj-ea"/>
                <a:cs typeface="+mj-cs"/>
              </a:rPr>
              <a:t>Сложность / масштаб</a:t>
            </a:r>
            <a:endParaRPr lang="ru-RU" sz="2000" b="1" dirty="0" smtClean="0">
              <a:solidFill>
                <a:schemeClr val="tx1"/>
              </a:solidFill>
            </a:endParaRPr>
          </a:p>
        </p:txBody>
      </p:sp>
      <p:sp>
        <p:nvSpPr>
          <p:cNvPr id="12" name="TextBox 11"/>
          <p:cNvSpPr txBox="1"/>
          <p:nvPr/>
        </p:nvSpPr>
        <p:spPr>
          <a:xfrm rot="16200000">
            <a:off x="-85794" y="3428177"/>
            <a:ext cx="3429026" cy="428628"/>
          </a:xfrm>
          <a:prstGeom prst="rect">
            <a:avLst/>
          </a:prstGeom>
          <a:noFill/>
        </p:spPr>
        <p:txBody>
          <a:bodyPr wrap="square" rtlCol="0">
            <a:noAutofit/>
          </a:bodyPr>
          <a:lstStyle/>
          <a:p>
            <a:pPr algn="ctr"/>
            <a:r>
              <a:rPr lang="ru-RU" sz="2000" b="1" dirty="0" smtClean="0">
                <a:solidFill>
                  <a:schemeClr val="tx1"/>
                </a:solidFill>
                <a:latin typeface="+mj-lt"/>
                <a:ea typeface="+mj-ea"/>
                <a:cs typeface="+mj-cs"/>
              </a:rPr>
              <a:t>Новизна / уникальность</a:t>
            </a:r>
            <a:endParaRPr lang="ru-RU" sz="2000" b="1" dirty="0" smtClean="0">
              <a:solidFill>
                <a:schemeClr val="tx1"/>
              </a:solidFill>
            </a:endParaRPr>
          </a:p>
        </p:txBody>
      </p:sp>
      <p:sp>
        <p:nvSpPr>
          <p:cNvPr id="13" name="TextBox 12"/>
          <p:cNvSpPr txBox="1"/>
          <p:nvPr/>
        </p:nvSpPr>
        <p:spPr>
          <a:xfrm>
            <a:off x="1271464" y="5285566"/>
            <a:ext cx="785850" cy="285752"/>
          </a:xfrm>
          <a:prstGeom prst="rect">
            <a:avLst/>
          </a:prstGeom>
          <a:noFill/>
        </p:spPr>
        <p:txBody>
          <a:bodyPr wrap="square" lIns="0" tIns="0" rIns="0" bIns="0" rtlCol="0">
            <a:noAutofit/>
          </a:bodyPr>
          <a:lstStyle/>
          <a:p>
            <a:pPr algn="ctr"/>
            <a:r>
              <a:rPr lang="ru-RU" sz="1400" dirty="0" smtClean="0">
                <a:solidFill>
                  <a:schemeClr val="tx1"/>
                </a:solidFill>
                <a:effectLst>
                  <a:outerShdw blurRad="38100" dist="38100" dir="2700000" algn="tl">
                    <a:srgbClr val="FFFFFF"/>
                  </a:outerShdw>
                </a:effectLst>
                <a:latin typeface="+mj-lt"/>
                <a:ea typeface="+mj-ea"/>
                <a:cs typeface="+mj-cs"/>
              </a:rPr>
              <a:t>мин.</a:t>
            </a:r>
            <a:endParaRPr lang="ru-RU" sz="1400" dirty="0" smtClean="0">
              <a:solidFill>
                <a:schemeClr val="tx1"/>
              </a:solidFill>
            </a:endParaRPr>
          </a:p>
        </p:txBody>
      </p:sp>
      <p:sp>
        <p:nvSpPr>
          <p:cNvPr id="14" name="TextBox 13"/>
          <p:cNvSpPr txBox="1"/>
          <p:nvPr/>
        </p:nvSpPr>
        <p:spPr>
          <a:xfrm>
            <a:off x="1271464" y="1785104"/>
            <a:ext cx="785850" cy="285752"/>
          </a:xfrm>
          <a:prstGeom prst="rect">
            <a:avLst/>
          </a:prstGeom>
          <a:noFill/>
        </p:spPr>
        <p:txBody>
          <a:bodyPr wrap="square" lIns="0" tIns="0" rIns="0" bIns="0" rtlCol="0">
            <a:noAutofit/>
          </a:bodyPr>
          <a:lstStyle/>
          <a:p>
            <a:pPr algn="ctr"/>
            <a:r>
              <a:rPr lang="ru-RU" sz="1400" dirty="0" smtClean="0">
                <a:solidFill>
                  <a:schemeClr val="tx1"/>
                </a:solidFill>
                <a:effectLst>
                  <a:outerShdw blurRad="38100" dist="38100" dir="2700000" algn="tl">
                    <a:srgbClr val="FFFFFF"/>
                  </a:outerShdw>
                </a:effectLst>
                <a:latin typeface="+mj-lt"/>
                <a:ea typeface="+mj-ea"/>
                <a:cs typeface="+mj-cs"/>
              </a:rPr>
              <a:t>макс.</a:t>
            </a:r>
            <a:endParaRPr lang="ru-RU" sz="1400" dirty="0" smtClean="0">
              <a:solidFill>
                <a:schemeClr val="tx1"/>
              </a:solidFill>
            </a:endParaRPr>
          </a:p>
        </p:txBody>
      </p:sp>
      <p:sp>
        <p:nvSpPr>
          <p:cNvPr id="15" name="TextBox 14"/>
          <p:cNvSpPr txBox="1"/>
          <p:nvPr/>
        </p:nvSpPr>
        <p:spPr>
          <a:xfrm>
            <a:off x="1984110" y="5634047"/>
            <a:ext cx="785850" cy="285752"/>
          </a:xfrm>
          <a:prstGeom prst="rect">
            <a:avLst/>
          </a:prstGeom>
          <a:noFill/>
        </p:spPr>
        <p:txBody>
          <a:bodyPr wrap="square" lIns="0" tIns="0" rIns="0" bIns="0" rtlCol="0">
            <a:noAutofit/>
          </a:bodyPr>
          <a:lstStyle/>
          <a:p>
            <a:r>
              <a:rPr lang="ru-RU" sz="1400" dirty="0" smtClean="0">
                <a:solidFill>
                  <a:schemeClr val="tx1"/>
                </a:solidFill>
                <a:effectLst>
                  <a:outerShdw blurRad="38100" dist="38100" dir="2700000" algn="tl">
                    <a:srgbClr val="FFFFFF"/>
                  </a:outerShdw>
                </a:effectLst>
                <a:latin typeface="+mj-lt"/>
                <a:ea typeface="+mj-ea"/>
                <a:cs typeface="+mj-cs"/>
              </a:rPr>
              <a:t>мин.</a:t>
            </a:r>
            <a:endParaRPr lang="ru-RU" sz="1400" dirty="0" smtClean="0">
              <a:solidFill>
                <a:schemeClr val="tx1"/>
              </a:solidFill>
            </a:endParaRPr>
          </a:p>
        </p:txBody>
      </p:sp>
      <p:sp>
        <p:nvSpPr>
          <p:cNvPr id="16" name="TextBox 15"/>
          <p:cNvSpPr txBox="1"/>
          <p:nvPr/>
        </p:nvSpPr>
        <p:spPr>
          <a:xfrm>
            <a:off x="5057710" y="5634047"/>
            <a:ext cx="785850" cy="285752"/>
          </a:xfrm>
          <a:prstGeom prst="rect">
            <a:avLst/>
          </a:prstGeom>
          <a:noFill/>
        </p:spPr>
        <p:txBody>
          <a:bodyPr wrap="square" lIns="0" tIns="0" rIns="0" bIns="0" rtlCol="0">
            <a:noAutofit/>
          </a:bodyPr>
          <a:lstStyle/>
          <a:p>
            <a:pPr algn="r"/>
            <a:r>
              <a:rPr lang="ru-RU" sz="1400" dirty="0" smtClean="0">
                <a:solidFill>
                  <a:schemeClr val="tx1"/>
                </a:solidFill>
                <a:effectLst>
                  <a:outerShdw blurRad="38100" dist="38100" dir="2700000" algn="tl">
                    <a:srgbClr val="FFFFFF"/>
                  </a:outerShdw>
                </a:effectLst>
                <a:latin typeface="+mj-lt"/>
                <a:ea typeface="+mj-ea"/>
                <a:cs typeface="+mj-cs"/>
              </a:rPr>
              <a:t>макс.</a:t>
            </a:r>
            <a:endParaRPr lang="ru-RU" sz="1400" dirty="0" smtClean="0">
              <a:solidFill>
                <a:schemeClr val="tx1"/>
              </a:solidFill>
            </a:endParaRPr>
          </a:p>
        </p:txBody>
      </p:sp>
      <p:sp>
        <p:nvSpPr>
          <p:cNvPr id="17" name="TextBox 16"/>
          <p:cNvSpPr txBox="1"/>
          <p:nvPr/>
        </p:nvSpPr>
        <p:spPr>
          <a:xfrm>
            <a:off x="3557544" y="5086072"/>
            <a:ext cx="1928826" cy="285752"/>
          </a:xfrm>
          <a:prstGeom prst="rect">
            <a:avLst/>
          </a:prstGeom>
          <a:noFill/>
        </p:spPr>
        <p:txBody>
          <a:bodyPr wrap="square" lIns="0" tIns="0" rIns="0" bIns="0" rtlCol="0" anchor="ctr">
            <a:noAutofit/>
          </a:bodyPr>
          <a:lstStyle/>
          <a:p>
            <a:pPr algn="ctr"/>
            <a:r>
              <a:rPr lang="ru-RU" sz="1100" i="1" dirty="0" smtClean="0">
                <a:solidFill>
                  <a:schemeClr val="tx1"/>
                </a:solidFill>
                <a:latin typeface="+mj-lt"/>
                <a:ea typeface="+mj-ea"/>
                <a:cs typeface="+mj-cs"/>
              </a:rPr>
              <a:t>обычно несколько подразделений</a:t>
            </a:r>
          </a:p>
        </p:txBody>
      </p:sp>
      <p:sp>
        <p:nvSpPr>
          <p:cNvPr id="20" name="TextBox 19"/>
          <p:cNvSpPr txBox="1"/>
          <p:nvPr/>
        </p:nvSpPr>
        <p:spPr>
          <a:xfrm>
            <a:off x="2164296" y="4785500"/>
            <a:ext cx="1214446" cy="785818"/>
          </a:xfrm>
          <a:prstGeom prst="rect">
            <a:avLst/>
          </a:prstGeom>
          <a:noFill/>
        </p:spPr>
        <p:txBody>
          <a:bodyPr wrap="square" lIns="0" tIns="0" rIns="0" bIns="0" rtlCol="0" anchor="ctr">
            <a:noAutofit/>
          </a:bodyPr>
          <a:lstStyle/>
          <a:p>
            <a:pPr algn="ctr"/>
            <a:r>
              <a:rPr lang="ru-RU" sz="1100" i="1" dirty="0" smtClean="0">
                <a:solidFill>
                  <a:schemeClr val="tx1"/>
                </a:solidFill>
                <a:latin typeface="+mj-lt"/>
                <a:ea typeface="+mj-ea"/>
                <a:cs typeface="+mj-cs"/>
              </a:rPr>
              <a:t>функциональные,</a:t>
            </a:r>
          </a:p>
          <a:p>
            <a:pPr algn="ctr"/>
            <a:r>
              <a:rPr lang="ru-RU" sz="1100" i="1" dirty="0" smtClean="0">
                <a:solidFill>
                  <a:schemeClr val="tx1"/>
                </a:solidFill>
                <a:latin typeface="+mj-lt"/>
                <a:ea typeface="+mj-ea"/>
                <a:cs typeface="+mj-cs"/>
              </a:rPr>
              <a:t>рутинные</a:t>
            </a:r>
          </a:p>
          <a:p>
            <a:pPr algn="ctr"/>
            <a:r>
              <a:rPr lang="ru-RU" sz="1100" i="1" dirty="0" smtClean="0">
                <a:solidFill>
                  <a:schemeClr val="tx1"/>
                </a:solidFill>
                <a:latin typeface="+mj-lt"/>
                <a:ea typeface="+mj-ea"/>
                <a:cs typeface="+mj-cs"/>
              </a:rPr>
              <a:t>обычно один человек</a:t>
            </a:r>
          </a:p>
        </p:txBody>
      </p:sp>
      <p:sp>
        <p:nvSpPr>
          <p:cNvPr id="21" name="TextBox 20"/>
          <p:cNvSpPr txBox="1"/>
          <p:nvPr/>
        </p:nvSpPr>
        <p:spPr>
          <a:xfrm>
            <a:off x="2164296" y="1999418"/>
            <a:ext cx="1214446" cy="357190"/>
          </a:xfrm>
          <a:prstGeom prst="rect">
            <a:avLst/>
          </a:prstGeom>
          <a:noFill/>
        </p:spPr>
        <p:txBody>
          <a:bodyPr wrap="square" lIns="0" tIns="0" rIns="0" bIns="0" rtlCol="0" anchor="ctr">
            <a:noAutofit/>
          </a:bodyPr>
          <a:lstStyle/>
          <a:p>
            <a:pPr algn="ctr"/>
            <a:r>
              <a:rPr lang="ru-RU" sz="1100" i="1" dirty="0" smtClean="0">
                <a:solidFill>
                  <a:schemeClr val="tx1"/>
                </a:solidFill>
                <a:latin typeface="+mj-lt"/>
                <a:ea typeface="+mj-ea"/>
                <a:cs typeface="+mj-cs"/>
              </a:rPr>
              <a:t>творческие</a:t>
            </a:r>
            <a:endParaRPr lang="ru-RU" sz="1050" i="1" dirty="0" smtClean="0">
              <a:solidFill>
                <a:schemeClr val="tx1"/>
              </a:solidFill>
            </a:endParaRPr>
          </a:p>
        </p:txBody>
      </p:sp>
      <p:graphicFrame>
        <p:nvGraphicFramePr>
          <p:cNvPr id="22" name="Таблица 21"/>
          <p:cNvGraphicFramePr>
            <a:graphicFrameLocks noGrp="1"/>
          </p:cNvGraphicFramePr>
          <p:nvPr/>
        </p:nvGraphicFramePr>
        <p:xfrm>
          <a:off x="6816080" y="1124744"/>
          <a:ext cx="5040560" cy="5420360"/>
        </p:xfrm>
        <a:graphic>
          <a:graphicData uri="http://schemas.openxmlformats.org/drawingml/2006/table">
            <a:tbl>
              <a:tblPr firstRow="1" firstCol="1" bandRow="1">
                <a:tableStyleId>{793D81CF-94F2-401A-BA57-92F5A7B2D0C5}</a:tableStyleId>
              </a:tblPr>
              <a:tblGrid>
                <a:gridCol w="1579877"/>
                <a:gridCol w="1588475"/>
                <a:gridCol w="1872208"/>
              </a:tblGrid>
              <a:tr h="370840">
                <a:tc>
                  <a:txBody>
                    <a:bodyPr/>
                    <a:lstStyle/>
                    <a:p>
                      <a:pPr marL="0" indent="0" algn="l" defTabSz="914400" rtl="0" eaLnBrk="1" fontAlgn="base" latinLnBrk="0" hangingPunct="1">
                        <a:lnSpc>
                          <a:spcPct val="100000"/>
                        </a:lnSpc>
                        <a:spcBef>
                          <a:spcPts val="0"/>
                        </a:spcBef>
                        <a:spcAft>
                          <a:spcPts val="200"/>
                        </a:spcAft>
                        <a:buFont typeface="Arial" pitchFamily="34" charset="0"/>
                        <a:buNone/>
                      </a:pPr>
                      <a:endParaRPr lang="ru-RU"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indent="0" algn="ctr" defTabSz="914400" rtl="0" eaLnBrk="1" fontAlgn="base" latinLnBrk="0" hangingPunct="1">
                        <a:lnSpc>
                          <a:spcPct val="100000"/>
                        </a:lnSpc>
                        <a:spcBef>
                          <a:spcPts val="0"/>
                        </a:spcBef>
                        <a:spcAft>
                          <a:spcPts val="200"/>
                        </a:spcAft>
                        <a:buFont typeface="Arial" pitchFamily="34" charset="0"/>
                        <a:buNone/>
                      </a:pPr>
                      <a:r>
                        <a:rPr lang="ru-RU" sz="2000" kern="1200" dirty="0" smtClean="0">
                          <a:solidFill>
                            <a:schemeClr val="tx1"/>
                          </a:solidFill>
                        </a:rPr>
                        <a:t>Проект</a:t>
                      </a:r>
                      <a:endParaRPr lang="ru-RU" sz="20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indent="0" algn="ctr" defTabSz="914400" rtl="0" eaLnBrk="1" fontAlgn="base" latinLnBrk="0" hangingPunct="1">
                        <a:lnSpc>
                          <a:spcPct val="100000"/>
                        </a:lnSpc>
                        <a:spcBef>
                          <a:spcPts val="0"/>
                        </a:spcBef>
                        <a:spcAft>
                          <a:spcPts val="200"/>
                        </a:spcAft>
                        <a:buFont typeface="Arial" pitchFamily="34" charset="0"/>
                        <a:buNone/>
                      </a:pPr>
                      <a:r>
                        <a:rPr lang="ru-RU" sz="2000" kern="1200" dirty="0" smtClean="0">
                          <a:solidFill>
                            <a:schemeClr val="tx1"/>
                          </a:solidFill>
                        </a:rPr>
                        <a:t>Процесс</a:t>
                      </a:r>
                    </a:p>
                    <a:p>
                      <a:pPr marL="0" indent="0" algn="ctr" defTabSz="914400" rtl="0" eaLnBrk="1" fontAlgn="base" latinLnBrk="0" hangingPunct="1">
                        <a:lnSpc>
                          <a:spcPct val="100000"/>
                        </a:lnSpc>
                        <a:spcBef>
                          <a:spcPts val="0"/>
                        </a:spcBef>
                        <a:spcAft>
                          <a:spcPts val="200"/>
                        </a:spcAft>
                        <a:buFont typeface="Arial" pitchFamily="34" charset="0"/>
                        <a:buNone/>
                      </a:pPr>
                      <a:r>
                        <a:rPr lang="ru-RU" sz="1400" kern="1200" dirty="0" smtClean="0">
                          <a:solidFill>
                            <a:schemeClr val="tx1"/>
                          </a:solidFill>
                          <a:latin typeface="+mn-lt"/>
                          <a:ea typeface="+mn-ea"/>
                          <a:cs typeface="+mn-cs"/>
                        </a:rPr>
                        <a:t>(</a:t>
                      </a:r>
                      <a:r>
                        <a:rPr lang="ru-RU" sz="1400" kern="1200" dirty="0" err="1" smtClean="0">
                          <a:solidFill>
                            <a:schemeClr val="tx1"/>
                          </a:solidFill>
                          <a:latin typeface="+mn-lt"/>
                          <a:ea typeface="+mn-ea"/>
                          <a:cs typeface="+mn-cs"/>
                        </a:rPr>
                        <a:t>операц</a:t>
                      </a:r>
                      <a:r>
                        <a:rPr lang="ru-RU" sz="1400" kern="1200" dirty="0" smtClean="0">
                          <a:solidFill>
                            <a:schemeClr val="tx1"/>
                          </a:solidFill>
                          <a:latin typeface="+mn-lt"/>
                          <a:ea typeface="+mn-ea"/>
                          <a:cs typeface="+mn-cs"/>
                        </a:rPr>
                        <a:t>.</a:t>
                      </a:r>
                      <a:r>
                        <a:rPr lang="ru-RU" sz="1400" kern="1200" baseline="0" dirty="0" smtClean="0">
                          <a:solidFill>
                            <a:schemeClr val="tx1"/>
                          </a:solidFill>
                          <a:latin typeface="+mn-lt"/>
                          <a:ea typeface="+mn-ea"/>
                          <a:cs typeface="+mn-cs"/>
                        </a:rPr>
                        <a:t> </a:t>
                      </a:r>
                      <a:r>
                        <a:rPr lang="ru-RU" sz="1400" kern="1200" baseline="0" dirty="0" err="1" smtClean="0">
                          <a:solidFill>
                            <a:schemeClr val="tx1"/>
                          </a:solidFill>
                          <a:latin typeface="+mn-lt"/>
                          <a:ea typeface="+mn-ea"/>
                          <a:cs typeface="+mn-cs"/>
                        </a:rPr>
                        <a:t>деят-ть</a:t>
                      </a:r>
                      <a:r>
                        <a:rPr lang="ru-RU" sz="1400" kern="1200" dirty="0" smtClean="0">
                          <a:solidFill>
                            <a:schemeClr val="tx1"/>
                          </a:solidFill>
                          <a:latin typeface="+mn-lt"/>
                          <a:ea typeface="+mn-ea"/>
                          <a:cs typeface="+mn-cs"/>
                        </a:rPr>
                        <a:t>)</a:t>
                      </a:r>
                      <a:endParaRPr lang="ru-RU"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pPr marL="0" indent="0" algn="l" defTabSz="914400" rtl="0" eaLnBrk="1" fontAlgn="base" latinLnBrk="0" hangingPunct="1">
                        <a:lnSpc>
                          <a:spcPct val="100000"/>
                        </a:lnSpc>
                        <a:spcBef>
                          <a:spcPts val="0"/>
                        </a:spcBef>
                        <a:spcAft>
                          <a:spcPts val="200"/>
                        </a:spcAft>
                        <a:buFont typeface="Arial" pitchFamily="34" charset="0"/>
                        <a:buNone/>
                      </a:pPr>
                      <a:r>
                        <a:rPr lang="ru-RU" sz="1400" kern="1200" dirty="0" smtClean="0"/>
                        <a:t>Семантика</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fontAlgn="base" latinLnBrk="0" hangingPunct="1">
                        <a:lnSpc>
                          <a:spcPct val="100000"/>
                        </a:lnSpc>
                        <a:spcBef>
                          <a:spcPts val="0"/>
                        </a:spcBef>
                        <a:spcAft>
                          <a:spcPts val="0"/>
                        </a:spcAft>
                        <a:buFont typeface="Arial" pitchFamily="34" charset="0"/>
                        <a:buNone/>
                      </a:pPr>
                      <a:r>
                        <a:rPr lang="ru-RU" sz="1400" kern="1200" dirty="0" smtClean="0"/>
                        <a:t>«</a:t>
                      </a:r>
                      <a:r>
                        <a:rPr lang="ru-RU" sz="1400" kern="1200" dirty="0" err="1" smtClean="0"/>
                        <a:t>projectus</a:t>
                      </a:r>
                      <a:r>
                        <a:rPr lang="ru-RU" sz="1400" kern="1200" dirty="0" smtClean="0"/>
                        <a:t>» - брошенный вперед</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ase" latinLnBrk="0" hangingPunct="1">
                        <a:lnSpc>
                          <a:spcPct val="100000"/>
                        </a:lnSpc>
                        <a:spcBef>
                          <a:spcPts val="0"/>
                        </a:spcBef>
                        <a:spcAft>
                          <a:spcPts val="0"/>
                        </a:spcAft>
                        <a:buClrTx/>
                        <a:buSzTx/>
                        <a:buFont typeface="Arial" pitchFamily="34" charset="0"/>
                        <a:buNone/>
                        <a:tabLst/>
                        <a:defRPr/>
                      </a:pPr>
                      <a:r>
                        <a:rPr lang="ru-RU" sz="1400" kern="1200" dirty="0" smtClean="0"/>
                        <a:t>«</a:t>
                      </a:r>
                      <a:r>
                        <a:rPr lang="ru-RU" sz="1400" kern="1200" dirty="0" err="1" smtClean="0"/>
                        <a:t>pro</a:t>
                      </a:r>
                      <a:r>
                        <a:rPr lang="en-US" sz="1400" kern="1200" dirty="0" err="1" smtClean="0"/>
                        <a:t>cess</a:t>
                      </a:r>
                      <a:r>
                        <a:rPr lang="ru-RU" sz="1400" kern="1200" dirty="0" err="1" smtClean="0"/>
                        <a:t>us</a:t>
                      </a:r>
                      <a:r>
                        <a:rPr lang="ru-RU" sz="1400" kern="1200" dirty="0" smtClean="0"/>
                        <a:t>» - </a:t>
                      </a:r>
                      <a:r>
                        <a:rPr lang="ru-RU" sz="1400" kern="1200" smtClean="0"/>
                        <a:t>движущийся </a:t>
                      </a:r>
                    </a:p>
                    <a:p>
                      <a:pPr marL="0" marR="0" indent="0" algn="ctr" defTabSz="914400" rtl="0" eaLnBrk="1" fontAlgn="base" latinLnBrk="0" hangingPunct="1">
                        <a:lnSpc>
                          <a:spcPct val="100000"/>
                        </a:lnSpc>
                        <a:spcBef>
                          <a:spcPts val="0"/>
                        </a:spcBef>
                        <a:spcAft>
                          <a:spcPts val="0"/>
                        </a:spcAft>
                        <a:buClrTx/>
                        <a:buSzTx/>
                        <a:buFont typeface="Arial" pitchFamily="34" charset="0"/>
                        <a:buNone/>
                        <a:tabLst/>
                        <a:defRPr/>
                      </a:pPr>
                      <a:r>
                        <a:rPr lang="ru-RU" sz="1400" kern="1200" smtClean="0"/>
                        <a:t>вперед</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indent="0" algn="l" defTabSz="914400" rtl="0" eaLnBrk="1" fontAlgn="base" latinLnBrk="0" hangingPunct="1">
                        <a:lnSpc>
                          <a:spcPct val="100000"/>
                        </a:lnSpc>
                        <a:spcBef>
                          <a:spcPts val="0"/>
                        </a:spcBef>
                        <a:spcAft>
                          <a:spcPts val="200"/>
                        </a:spcAft>
                        <a:buFont typeface="Arial" pitchFamily="34" charset="0"/>
                        <a:buNone/>
                      </a:pPr>
                      <a:r>
                        <a:rPr lang="ru-RU" sz="1400" kern="1200" dirty="0" smtClean="0">
                          <a:solidFill>
                            <a:schemeClr val="dk1"/>
                          </a:solidFill>
                          <a:latin typeface="+mn-lt"/>
                          <a:ea typeface="+mn-ea"/>
                          <a:cs typeface="+mn-cs"/>
                        </a:rPr>
                        <a:t>Окружение</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fontAlgn="base" latinLnBrk="0" hangingPunct="1">
                        <a:lnSpc>
                          <a:spcPct val="100000"/>
                        </a:lnSpc>
                        <a:spcBef>
                          <a:spcPts val="0"/>
                        </a:spcBef>
                        <a:spcAft>
                          <a:spcPts val="0"/>
                        </a:spcAft>
                        <a:buFont typeface="Arial" pitchFamily="34" charset="0"/>
                        <a:buNone/>
                      </a:pPr>
                      <a:r>
                        <a:rPr lang="ru-RU" sz="1400" kern="1200" dirty="0" smtClean="0"/>
                        <a:t>уникальное,</a:t>
                      </a:r>
                      <a:r>
                        <a:rPr lang="ru-RU" sz="1400" kern="1200" baseline="0" dirty="0" smtClean="0"/>
                        <a:t> изменчивое</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fontAlgn="base" latinLnBrk="0" hangingPunct="1">
                        <a:lnSpc>
                          <a:spcPct val="100000"/>
                        </a:lnSpc>
                        <a:spcBef>
                          <a:spcPts val="0"/>
                        </a:spcBef>
                        <a:spcAft>
                          <a:spcPts val="0"/>
                        </a:spcAft>
                        <a:buFont typeface="Arial" pitchFamily="34" charset="0"/>
                        <a:buNone/>
                      </a:pPr>
                      <a:r>
                        <a:rPr lang="ru-RU" sz="1400" kern="1200" dirty="0" smtClean="0">
                          <a:solidFill>
                            <a:schemeClr val="dk1"/>
                          </a:solidFill>
                          <a:latin typeface="+mn-lt"/>
                          <a:ea typeface="+mn-ea"/>
                          <a:cs typeface="+mn-cs"/>
                        </a:rPr>
                        <a:t>известное, стабильное</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indent="0" algn="l" defTabSz="914400" rtl="0" eaLnBrk="1" fontAlgn="base" latinLnBrk="0" hangingPunct="1">
                        <a:lnSpc>
                          <a:spcPct val="100000"/>
                        </a:lnSpc>
                        <a:spcBef>
                          <a:spcPts val="0"/>
                        </a:spcBef>
                        <a:spcAft>
                          <a:spcPts val="200"/>
                        </a:spcAft>
                        <a:buFont typeface="Arial" pitchFamily="34" charset="0"/>
                        <a:buNone/>
                      </a:pPr>
                      <a:r>
                        <a:rPr lang="ru-RU" sz="1400" kern="1200" dirty="0" smtClean="0"/>
                        <a:t>Результат</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fontAlgn="base" latinLnBrk="0" hangingPunct="1">
                        <a:lnSpc>
                          <a:spcPct val="100000"/>
                        </a:lnSpc>
                        <a:spcBef>
                          <a:spcPts val="0"/>
                        </a:spcBef>
                        <a:spcAft>
                          <a:spcPts val="0"/>
                        </a:spcAft>
                        <a:buFont typeface="Arial" pitchFamily="34" charset="0"/>
                        <a:buNone/>
                      </a:pPr>
                      <a:r>
                        <a:rPr lang="ru-RU" sz="1400" kern="1200" dirty="0" smtClean="0"/>
                        <a:t>уникальный</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fontAlgn="base" latinLnBrk="0" hangingPunct="1">
                        <a:lnSpc>
                          <a:spcPct val="100000"/>
                        </a:lnSpc>
                        <a:spcBef>
                          <a:spcPts val="0"/>
                        </a:spcBef>
                        <a:spcAft>
                          <a:spcPts val="0"/>
                        </a:spcAft>
                        <a:buFont typeface="Arial" pitchFamily="34" charset="0"/>
                        <a:buNone/>
                      </a:pPr>
                      <a:r>
                        <a:rPr lang="ru-RU" sz="1400" kern="1200" dirty="0" smtClean="0"/>
                        <a:t>предсказуемый с заданными свойствами</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indent="0" algn="l" defTabSz="914400" rtl="0" eaLnBrk="1" fontAlgn="base" latinLnBrk="0" hangingPunct="1">
                        <a:lnSpc>
                          <a:spcPct val="100000"/>
                        </a:lnSpc>
                        <a:spcBef>
                          <a:spcPts val="0"/>
                        </a:spcBef>
                        <a:spcAft>
                          <a:spcPts val="200"/>
                        </a:spcAft>
                        <a:buFont typeface="Arial" pitchFamily="34" charset="0"/>
                        <a:buNone/>
                      </a:pPr>
                      <a:r>
                        <a:rPr lang="ru-RU" sz="1400" kern="1200" smtClean="0"/>
                        <a:t>Определен-ность</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fontAlgn="base" latinLnBrk="0" hangingPunct="1">
                        <a:lnSpc>
                          <a:spcPct val="100000"/>
                        </a:lnSpc>
                        <a:spcBef>
                          <a:spcPts val="0"/>
                        </a:spcBef>
                        <a:spcAft>
                          <a:spcPts val="0"/>
                        </a:spcAft>
                        <a:buFont typeface="Arial" pitchFamily="34" charset="0"/>
                        <a:buNone/>
                      </a:pPr>
                      <a:r>
                        <a:rPr lang="ru-RU" sz="1400" kern="1200" baseline="0" dirty="0" smtClean="0"/>
                        <a:t>обычно нет</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ase" latinLnBrk="0" hangingPunct="1">
                        <a:lnSpc>
                          <a:spcPct val="100000"/>
                        </a:lnSpc>
                        <a:spcBef>
                          <a:spcPts val="0"/>
                        </a:spcBef>
                        <a:spcAft>
                          <a:spcPts val="0"/>
                        </a:spcAft>
                        <a:buClrTx/>
                        <a:buSzTx/>
                        <a:buFont typeface="Arial" pitchFamily="34" charset="0"/>
                        <a:buNone/>
                        <a:tabLst/>
                        <a:defRPr/>
                      </a:pPr>
                      <a:r>
                        <a:rPr lang="ru-RU" sz="1400" kern="1200" dirty="0" smtClean="0"/>
                        <a:t>ход и результаты известны заранее</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indent="0" algn="l" defTabSz="914400" rtl="0" eaLnBrk="1" fontAlgn="base" latinLnBrk="0" hangingPunct="1">
                        <a:lnSpc>
                          <a:spcPct val="100000"/>
                        </a:lnSpc>
                        <a:spcBef>
                          <a:spcPts val="0"/>
                        </a:spcBef>
                        <a:spcAft>
                          <a:spcPts val="200"/>
                        </a:spcAft>
                        <a:buFont typeface="Arial" pitchFamily="34" charset="0"/>
                        <a:buNone/>
                      </a:pPr>
                      <a:r>
                        <a:rPr lang="ru-RU" sz="1400" kern="1200" dirty="0" smtClean="0"/>
                        <a:t>Появление</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fontAlgn="base" latinLnBrk="0" hangingPunct="1">
                        <a:lnSpc>
                          <a:spcPct val="100000"/>
                        </a:lnSpc>
                        <a:spcBef>
                          <a:spcPts val="0"/>
                        </a:spcBef>
                        <a:spcAft>
                          <a:spcPts val="0"/>
                        </a:spcAft>
                        <a:buFont typeface="Arial" pitchFamily="34" charset="0"/>
                        <a:buNone/>
                      </a:pPr>
                      <a:r>
                        <a:rPr lang="ru-RU" sz="1400" kern="1200" dirty="0" smtClean="0"/>
                        <a:t>один раз</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ase" latinLnBrk="0" hangingPunct="1">
                        <a:lnSpc>
                          <a:spcPct val="100000"/>
                        </a:lnSpc>
                        <a:spcBef>
                          <a:spcPts val="0"/>
                        </a:spcBef>
                        <a:spcAft>
                          <a:spcPts val="0"/>
                        </a:spcAft>
                        <a:buClrTx/>
                        <a:buSzTx/>
                        <a:buFont typeface="Arial" pitchFamily="34" charset="0"/>
                        <a:buNone/>
                        <a:tabLst/>
                        <a:defRPr/>
                      </a:pPr>
                      <a:r>
                        <a:rPr lang="ru-RU" sz="1400" kern="1200" dirty="0" smtClean="0">
                          <a:solidFill>
                            <a:schemeClr val="dk1"/>
                          </a:solidFill>
                          <a:latin typeface="+mn-lt"/>
                          <a:ea typeface="+mn-ea"/>
                          <a:cs typeface="+mn-cs"/>
                        </a:rPr>
                        <a:t>периодически возобновляемый</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l" defTabSz="914400" rtl="0" eaLnBrk="1" fontAlgn="base" latinLnBrk="0" hangingPunct="1">
                        <a:lnSpc>
                          <a:spcPct val="100000"/>
                        </a:lnSpc>
                        <a:spcBef>
                          <a:spcPts val="0"/>
                        </a:spcBef>
                        <a:spcAft>
                          <a:spcPts val="200"/>
                        </a:spcAft>
                        <a:buClrTx/>
                        <a:buSzTx/>
                        <a:buFont typeface="Arial" pitchFamily="34" charset="0"/>
                        <a:buNone/>
                        <a:tabLst/>
                        <a:defRPr/>
                      </a:pPr>
                      <a:r>
                        <a:rPr lang="ru-RU" sz="1400" kern="1200" dirty="0" smtClean="0"/>
                        <a:t>Время</a:t>
                      </a:r>
                      <a:r>
                        <a:rPr lang="ru-RU" sz="1400" kern="1200" smtClean="0"/>
                        <a:t>, ресур-сы </a:t>
                      </a:r>
                      <a:r>
                        <a:rPr lang="ru-RU" sz="1400" kern="1200" dirty="0" smtClean="0"/>
                        <a:t>и затраты</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fontAlgn="base" latinLnBrk="0" hangingPunct="1">
                        <a:lnSpc>
                          <a:spcPct val="100000"/>
                        </a:lnSpc>
                        <a:spcBef>
                          <a:spcPts val="0"/>
                        </a:spcBef>
                        <a:spcAft>
                          <a:spcPts val="0"/>
                        </a:spcAft>
                        <a:buFont typeface="Arial" pitchFamily="34" charset="0"/>
                        <a:buNone/>
                      </a:pPr>
                      <a:r>
                        <a:rPr lang="ru-RU" sz="1400" kern="1200" dirty="0" smtClean="0"/>
                        <a:t>уникальные</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ase" latinLnBrk="0" hangingPunct="1">
                        <a:lnSpc>
                          <a:spcPct val="100000"/>
                        </a:lnSpc>
                        <a:spcBef>
                          <a:spcPts val="0"/>
                        </a:spcBef>
                        <a:spcAft>
                          <a:spcPts val="0"/>
                        </a:spcAft>
                        <a:buClrTx/>
                        <a:buSzTx/>
                        <a:buFont typeface="Arial" pitchFamily="34" charset="0"/>
                        <a:buNone/>
                        <a:tabLst/>
                        <a:defRPr/>
                      </a:pPr>
                      <a:r>
                        <a:rPr lang="ru-RU" sz="1400" kern="1200" dirty="0" smtClean="0"/>
                        <a:t>нормированные</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indent="0" algn="l" defTabSz="914400" rtl="0" eaLnBrk="1" fontAlgn="base" latinLnBrk="0" hangingPunct="1">
                        <a:lnSpc>
                          <a:spcPct val="100000"/>
                        </a:lnSpc>
                        <a:spcBef>
                          <a:spcPts val="0"/>
                        </a:spcBef>
                        <a:spcAft>
                          <a:spcPts val="200"/>
                        </a:spcAft>
                        <a:buFont typeface="Arial" pitchFamily="34" charset="0"/>
                        <a:buNone/>
                      </a:pPr>
                      <a:r>
                        <a:rPr lang="ru-RU" sz="1400" kern="1200" dirty="0" err="1" smtClean="0"/>
                        <a:t>Оргструктура</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fontAlgn="base" latinLnBrk="0" hangingPunct="1">
                        <a:lnSpc>
                          <a:spcPct val="100000"/>
                        </a:lnSpc>
                        <a:spcBef>
                          <a:spcPts val="0"/>
                        </a:spcBef>
                        <a:spcAft>
                          <a:spcPts val="0"/>
                        </a:spcAft>
                        <a:buFont typeface="Arial" pitchFamily="34" charset="0"/>
                        <a:buNone/>
                      </a:pPr>
                      <a:r>
                        <a:rPr lang="ru-RU" sz="1400" kern="1200" dirty="0" smtClean="0"/>
                        <a:t>временная</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ase" latinLnBrk="0" hangingPunct="1">
                        <a:lnSpc>
                          <a:spcPct val="100000"/>
                        </a:lnSpc>
                        <a:spcBef>
                          <a:spcPts val="0"/>
                        </a:spcBef>
                        <a:spcAft>
                          <a:spcPts val="0"/>
                        </a:spcAft>
                        <a:buClrTx/>
                        <a:buSzTx/>
                        <a:buFont typeface="Arial" pitchFamily="34" charset="0"/>
                        <a:buNone/>
                        <a:tabLst/>
                        <a:defRPr/>
                      </a:pPr>
                      <a:r>
                        <a:rPr lang="ru-RU" sz="1400" kern="1200" dirty="0" smtClean="0"/>
                        <a:t>определенные постоянные роли</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indent="0" algn="l" defTabSz="914400" rtl="0" eaLnBrk="1" fontAlgn="base" latinLnBrk="0" hangingPunct="1">
                        <a:lnSpc>
                          <a:spcPct val="100000"/>
                        </a:lnSpc>
                        <a:spcBef>
                          <a:spcPts val="0"/>
                        </a:spcBef>
                        <a:spcAft>
                          <a:spcPts val="200"/>
                        </a:spcAft>
                        <a:buFont typeface="Arial" pitchFamily="34" charset="0"/>
                        <a:buNone/>
                      </a:pPr>
                      <a:r>
                        <a:rPr lang="ru-RU" sz="1400" kern="1200" smtClean="0"/>
                        <a:t>Регламентация</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fontAlgn="base" latinLnBrk="0" hangingPunct="1">
                        <a:lnSpc>
                          <a:spcPct val="100000"/>
                        </a:lnSpc>
                        <a:spcBef>
                          <a:spcPts val="0"/>
                        </a:spcBef>
                        <a:spcAft>
                          <a:spcPts val="0"/>
                        </a:spcAft>
                        <a:buFont typeface="Arial" pitchFamily="34" charset="0"/>
                        <a:buNone/>
                      </a:pPr>
                      <a:r>
                        <a:rPr lang="ru-RU" sz="1400" kern="1200" dirty="0" smtClean="0"/>
                        <a:t>процесс выполнения</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ase" latinLnBrk="0" hangingPunct="1">
                        <a:lnSpc>
                          <a:spcPct val="100000"/>
                        </a:lnSpc>
                        <a:spcBef>
                          <a:spcPts val="0"/>
                        </a:spcBef>
                        <a:spcAft>
                          <a:spcPts val="0"/>
                        </a:spcAft>
                        <a:buClrTx/>
                        <a:buSzTx/>
                        <a:buFont typeface="Arial" pitchFamily="34" charset="0"/>
                        <a:buNone/>
                        <a:tabLst/>
                        <a:defRPr/>
                      </a:pPr>
                      <a:r>
                        <a:rPr lang="ru-RU" sz="1400" kern="1200" dirty="0" smtClean="0"/>
                        <a:t>процесс выполнения и результаты</a:t>
                      </a:r>
                      <a:endParaRPr lang="ru-RU" sz="1400" kern="12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Проект</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pic>
        <p:nvPicPr>
          <p:cNvPr id="6" name="Picture 3"/>
          <p:cNvPicPr>
            <a:picLocks noChangeAspect="1" noChangeArrowheads="1"/>
          </p:cNvPicPr>
          <p:nvPr/>
        </p:nvPicPr>
        <p:blipFill>
          <a:blip r:embed="rId5" cstate="print">
            <a:lum bright="28000"/>
          </a:blip>
          <a:srcRect/>
          <a:stretch>
            <a:fillRect/>
          </a:stretch>
        </p:blipFill>
        <p:spPr bwMode="auto">
          <a:xfrm flipH="1">
            <a:off x="1628466" y="857232"/>
            <a:ext cx="8643998" cy="5885275"/>
          </a:xfrm>
          <a:prstGeom prst="rect">
            <a:avLst/>
          </a:prstGeom>
          <a:noFill/>
          <a:ln w="9525">
            <a:noFill/>
            <a:miter lim="800000"/>
            <a:headEnd/>
            <a:tailEnd/>
          </a:ln>
          <a:effectLst>
            <a:softEdge rad="127000"/>
          </a:effectLst>
        </p:spPr>
      </p:pic>
      <p:sp>
        <p:nvSpPr>
          <p:cNvPr id="7" name="Прямоугольник 6"/>
          <p:cNvSpPr/>
          <p:nvPr/>
        </p:nvSpPr>
        <p:spPr>
          <a:xfrm>
            <a:off x="1842210" y="1071546"/>
            <a:ext cx="9942422" cy="707886"/>
          </a:xfrm>
          <a:prstGeom prst="rect">
            <a:avLst/>
          </a:prstGeom>
        </p:spPr>
        <p:txBody>
          <a:bodyPr wrap="square">
            <a:spAutoFit/>
          </a:bodyPr>
          <a:lstStyle/>
          <a:p>
            <a:r>
              <a:rPr lang="ru-RU" sz="2000" dirty="0" smtClean="0">
                <a:solidFill>
                  <a:schemeClr val="tx1"/>
                </a:solidFill>
                <a:effectLst>
                  <a:outerShdw blurRad="38100" dist="38100" dir="2700000" algn="tl">
                    <a:srgbClr val="FFFFFF"/>
                  </a:outerShdw>
                </a:effectLst>
              </a:rPr>
              <a:t>Проект</a:t>
            </a:r>
            <a:r>
              <a:rPr lang="ru-RU" sz="2000" dirty="0" smtClean="0">
                <a:solidFill>
                  <a:schemeClr val="tx1"/>
                </a:solidFill>
              </a:rPr>
              <a:t> – это временное предприятие, направленное на создание </a:t>
            </a:r>
            <a:r>
              <a:rPr lang="ru-RU" sz="2000" b="1" dirty="0" smtClean="0">
                <a:solidFill>
                  <a:schemeClr val="tx1"/>
                </a:solidFill>
              </a:rPr>
              <a:t>уникального</a:t>
            </a:r>
            <a:r>
              <a:rPr lang="ru-RU" sz="2000" dirty="0" smtClean="0">
                <a:solidFill>
                  <a:schemeClr val="tx1"/>
                </a:solidFill>
              </a:rPr>
              <a:t> продукта, услуги или результата. </a:t>
            </a:r>
            <a:r>
              <a:rPr lang="ru-RU" sz="2000" smtClean="0">
                <a:solidFill>
                  <a:schemeClr val="tx1"/>
                </a:solidFill>
              </a:rPr>
              <a:t>(PMI)</a:t>
            </a:r>
            <a:endParaRPr lang="ru-RU" sz="2000" dirty="0" smtClean="0">
              <a:solidFill>
                <a:schemeClr val="tx1"/>
              </a:solidFill>
            </a:endParaRPr>
          </a:p>
        </p:txBody>
      </p:sp>
      <p:sp>
        <p:nvSpPr>
          <p:cNvPr id="8" name="Прямоугольник 7"/>
          <p:cNvSpPr/>
          <p:nvPr/>
        </p:nvSpPr>
        <p:spPr>
          <a:xfrm>
            <a:off x="5591944" y="2085816"/>
            <a:ext cx="6120680" cy="1631216"/>
          </a:xfrm>
          <a:prstGeom prst="rect">
            <a:avLst/>
          </a:prstGeom>
        </p:spPr>
        <p:txBody>
          <a:bodyPr wrap="square">
            <a:spAutoFit/>
          </a:bodyPr>
          <a:lstStyle/>
          <a:p>
            <a:r>
              <a:rPr lang="ru-RU" sz="2000" smtClean="0">
                <a:solidFill>
                  <a:schemeClr val="tx1"/>
                </a:solidFill>
              </a:rPr>
              <a:t>Проект – </a:t>
            </a:r>
            <a:r>
              <a:rPr lang="ru-RU" sz="2000" b="1" dirty="0" smtClean="0">
                <a:solidFill>
                  <a:schemeClr val="tx1"/>
                </a:solidFill>
              </a:rPr>
              <a:t>уникальный набор процессов</a:t>
            </a:r>
            <a:r>
              <a:rPr lang="ru-RU" sz="2000" dirty="0" smtClean="0">
                <a:solidFill>
                  <a:schemeClr val="tx1"/>
                </a:solidFill>
              </a:rPr>
              <a:t>, состоящий из координируемых и контролируемых работ, с определенными датами начала и окончания, выполняемыми для достижения целей проекта. (</a:t>
            </a:r>
            <a:r>
              <a:rPr lang="en-US" sz="2000" dirty="0" smtClean="0">
                <a:solidFill>
                  <a:schemeClr val="tx1"/>
                </a:solidFill>
              </a:rPr>
              <a:t>ISO 21500)</a:t>
            </a:r>
            <a:endParaRPr lang="ru-RU" sz="2000" dirty="0">
              <a:solidFill>
                <a:schemeClr val="tx1"/>
              </a:solidFill>
            </a:endParaRPr>
          </a:p>
        </p:txBody>
      </p:sp>
      <p:sp>
        <p:nvSpPr>
          <p:cNvPr id="9" name="Text Box 5"/>
          <p:cNvSpPr txBox="1">
            <a:spLocks noChangeArrowheads="1"/>
          </p:cNvSpPr>
          <p:nvPr/>
        </p:nvSpPr>
        <p:spPr bwMode="auto">
          <a:xfrm>
            <a:off x="5591944" y="4180448"/>
            <a:ext cx="6120680" cy="2308324"/>
          </a:xfrm>
          <a:prstGeom prst="rect">
            <a:avLst/>
          </a:prstGeom>
          <a:noFill/>
          <a:ln w="9525">
            <a:noFill/>
            <a:miter lim="800000"/>
            <a:headEnd/>
            <a:tailEnd/>
          </a:ln>
          <a:effectLst/>
        </p:spPr>
        <p:txBody>
          <a:bodyPr wrap="square">
            <a:spAutoFit/>
          </a:bodyPr>
          <a:lstStyle/>
          <a:p>
            <a:pPr marL="342900" indent="-342900"/>
            <a:r>
              <a:rPr lang="ru-RU" sz="1600" b="1" dirty="0" smtClean="0"/>
              <a:t>Признаки проектов:</a:t>
            </a:r>
          </a:p>
          <a:p>
            <a:pPr marL="342900" indent="-342900"/>
            <a:endParaRPr lang="ru-RU" sz="1600" dirty="0" smtClean="0"/>
          </a:p>
          <a:p>
            <a:pPr marL="342900" indent="-342900">
              <a:buFont typeface="+mj-lt"/>
              <a:buAutoNum type="arabicPeriod"/>
            </a:pPr>
            <a:r>
              <a:rPr lang="ru-RU" sz="1600" dirty="0" smtClean="0"/>
              <a:t>Признак «уникальности цели и/или условий выполнения». </a:t>
            </a:r>
          </a:p>
          <a:p>
            <a:pPr marL="342900" indent="-342900">
              <a:buFont typeface="+mj-lt"/>
              <a:buAutoNum type="arabicPeriod"/>
            </a:pPr>
            <a:r>
              <a:rPr lang="ru-RU" sz="1600" dirty="0" smtClean="0"/>
              <a:t>Признак «временной ограниченности цели». </a:t>
            </a:r>
          </a:p>
          <a:p>
            <a:pPr marL="342900" indent="-342900">
              <a:buFont typeface="+mj-lt"/>
              <a:buAutoNum type="arabicPeriod"/>
            </a:pPr>
            <a:r>
              <a:rPr lang="ru-RU" sz="1600" dirty="0" smtClean="0"/>
              <a:t>Признак </a:t>
            </a:r>
            <a:r>
              <a:rPr lang="ru-RU" sz="1600" dirty="0"/>
              <a:t>«изменения». </a:t>
            </a:r>
          </a:p>
          <a:p>
            <a:pPr marL="342900" indent="-342900">
              <a:buFont typeface="+mj-lt"/>
              <a:buAutoNum type="arabicPeriod"/>
            </a:pPr>
            <a:r>
              <a:rPr lang="ru-RU" sz="1600" dirty="0" smtClean="0"/>
              <a:t>Признак «бюджетной и ресурсной ограниченности». </a:t>
            </a:r>
          </a:p>
          <a:p>
            <a:pPr marL="342900" indent="-342900">
              <a:buFont typeface="+mj-lt"/>
              <a:buAutoNum type="arabicPeriod"/>
            </a:pPr>
            <a:r>
              <a:rPr lang="ru-RU" sz="1600" dirty="0" smtClean="0"/>
              <a:t>Признак «комплексности». </a:t>
            </a:r>
          </a:p>
          <a:p>
            <a:pPr marL="342900" indent="-342900">
              <a:buFont typeface="+mj-lt"/>
              <a:buAutoNum type="arabicPeriod"/>
            </a:pPr>
            <a:r>
              <a:rPr lang="ru-RU" sz="1600" dirty="0" smtClean="0"/>
              <a:t>Признак «правового и организационного обеспечения». </a:t>
            </a:r>
          </a:p>
          <a:p>
            <a:pPr marL="342900" indent="-342900">
              <a:buFont typeface="+mj-lt"/>
              <a:buAutoNum type="arabicPeriod"/>
            </a:pPr>
            <a:r>
              <a:rPr lang="ru-RU" sz="1600" dirty="0" smtClean="0"/>
              <a:t>Признак «разграничения». </a:t>
            </a:r>
            <a:endParaRPr lang="ru-RU" sz="16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4"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Снижение сложности управления</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5"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6" name="Прямоугольник 5"/>
          <p:cNvSpPr/>
          <p:nvPr/>
        </p:nvSpPr>
        <p:spPr>
          <a:xfrm>
            <a:off x="3342628" y="4383914"/>
            <a:ext cx="2287782" cy="1571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smtClean="0">
              <a:solidFill>
                <a:schemeClr val="tx1"/>
              </a:solidFill>
            </a:endParaRPr>
          </a:p>
          <a:p>
            <a:pPr algn="ctr"/>
            <a:endParaRPr lang="ru-RU" smtClean="0">
              <a:solidFill>
                <a:schemeClr val="tx1"/>
              </a:solidFill>
            </a:endParaRPr>
          </a:p>
          <a:p>
            <a:pPr algn="ctr"/>
            <a:endParaRPr lang="ru-RU" smtClean="0">
              <a:solidFill>
                <a:schemeClr val="tx1"/>
              </a:solidFill>
            </a:endParaRPr>
          </a:p>
          <a:p>
            <a:pPr algn="ctr"/>
            <a:endParaRPr lang="ru-RU" smtClean="0">
              <a:solidFill>
                <a:schemeClr val="tx1"/>
              </a:solidFill>
            </a:endParaRPr>
          </a:p>
          <a:p>
            <a:pPr algn="ctr"/>
            <a:r>
              <a:rPr lang="ru-RU" b="1" smtClean="0">
                <a:solidFill>
                  <a:schemeClr val="tx1"/>
                </a:solidFill>
              </a:rPr>
              <a:t>Процессы</a:t>
            </a:r>
            <a:endParaRPr lang="ru-RU" b="1" dirty="0">
              <a:solidFill>
                <a:schemeClr val="tx1"/>
              </a:solidFill>
            </a:endParaRPr>
          </a:p>
        </p:txBody>
      </p:sp>
      <p:sp>
        <p:nvSpPr>
          <p:cNvPr id="7" name="Прямоугольник 6"/>
          <p:cNvSpPr/>
          <p:nvPr/>
        </p:nvSpPr>
        <p:spPr>
          <a:xfrm>
            <a:off x="2056744" y="2240774"/>
            <a:ext cx="1285884" cy="37147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Задачи</a:t>
            </a:r>
            <a:r>
              <a:rPr lang="ru-RU" dirty="0" smtClean="0">
                <a:solidFill>
                  <a:schemeClr val="tx1"/>
                </a:solidFill>
              </a:rPr>
              <a:t> </a:t>
            </a:r>
            <a:r>
              <a:rPr lang="ru-RU" b="1" dirty="0" smtClean="0">
                <a:solidFill>
                  <a:schemeClr val="tx1"/>
                </a:solidFill>
              </a:rPr>
              <a:t>/ операции</a:t>
            </a:r>
            <a:endParaRPr lang="ru-RU" b="1" dirty="0">
              <a:solidFill>
                <a:schemeClr val="tx1"/>
              </a:solidFill>
            </a:endParaRPr>
          </a:p>
        </p:txBody>
      </p:sp>
      <p:sp>
        <p:nvSpPr>
          <p:cNvPr id="8" name="Прямоугольник 7"/>
          <p:cNvSpPr/>
          <p:nvPr/>
        </p:nvSpPr>
        <p:spPr>
          <a:xfrm>
            <a:off x="3342628" y="2240774"/>
            <a:ext cx="2287782" cy="21431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ru-RU" sz="1000" smtClean="0">
              <a:solidFill>
                <a:schemeClr val="tx1"/>
              </a:solidFill>
            </a:endParaRPr>
          </a:p>
          <a:p>
            <a:pPr algn="ctr"/>
            <a:r>
              <a:rPr lang="ru-RU" b="1" smtClean="0">
                <a:solidFill>
                  <a:schemeClr val="tx1"/>
                </a:solidFill>
              </a:rPr>
              <a:t>Проекты</a:t>
            </a:r>
          </a:p>
          <a:p>
            <a:pPr algn="ctr"/>
            <a:endParaRPr lang="ru-RU" sz="1200" smtClean="0">
              <a:solidFill>
                <a:schemeClr val="tx1"/>
              </a:solidFill>
            </a:endParaRPr>
          </a:p>
          <a:p>
            <a:pPr algn="ctr"/>
            <a:endParaRPr lang="ru-RU" sz="1600" smtClean="0">
              <a:solidFill>
                <a:schemeClr val="tx1"/>
              </a:solidFill>
            </a:endParaRPr>
          </a:p>
          <a:p>
            <a:pPr algn="ctr"/>
            <a:r>
              <a:rPr lang="ru-RU" sz="1200" smtClean="0">
                <a:solidFill>
                  <a:schemeClr val="tx1"/>
                </a:solidFill>
              </a:rPr>
              <a:t>методология </a:t>
            </a:r>
          </a:p>
          <a:p>
            <a:pPr algn="ctr"/>
            <a:r>
              <a:rPr lang="ru-RU" sz="1200" smtClean="0">
                <a:solidFill>
                  <a:schemeClr val="tx1"/>
                </a:solidFill>
              </a:rPr>
              <a:t>управления </a:t>
            </a:r>
          </a:p>
          <a:p>
            <a:pPr algn="ctr"/>
            <a:r>
              <a:rPr lang="ru-RU" sz="1200" smtClean="0">
                <a:solidFill>
                  <a:schemeClr val="tx1"/>
                </a:solidFill>
              </a:rPr>
              <a:t>проектами</a:t>
            </a:r>
            <a:endParaRPr lang="ru-RU" sz="1200" dirty="0">
              <a:solidFill>
                <a:schemeClr val="tx1"/>
              </a:solidFill>
            </a:endParaRPr>
          </a:p>
        </p:txBody>
      </p:sp>
      <p:sp>
        <p:nvSpPr>
          <p:cNvPr id="9" name="TextBox 8"/>
          <p:cNvSpPr txBox="1"/>
          <p:nvPr/>
        </p:nvSpPr>
        <p:spPr>
          <a:xfrm>
            <a:off x="2128182" y="6312740"/>
            <a:ext cx="3357586" cy="428628"/>
          </a:xfrm>
          <a:prstGeom prst="rect">
            <a:avLst/>
          </a:prstGeom>
          <a:noFill/>
        </p:spPr>
        <p:txBody>
          <a:bodyPr wrap="square" rtlCol="0">
            <a:noAutofit/>
          </a:bodyPr>
          <a:lstStyle/>
          <a:p>
            <a:pPr algn="ctr"/>
            <a:r>
              <a:rPr lang="ru-RU" sz="2000" b="1" dirty="0" smtClean="0">
                <a:solidFill>
                  <a:schemeClr val="tx1"/>
                </a:solidFill>
                <a:latin typeface="+mj-lt"/>
                <a:ea typeface="+mj-ea"/>
                <a:cs typeface="+mj-cs"/>
              </a:rPr>
              <a:t>Сложность / масштаб</a:t>
            </a:r>
            <a:endParaRPr lang="ru-RU" sz="2000" b="1" dirty="0" smtClean="0">
              <a:solidFill>
                <a:schemeClr val="tx1"/>
              </a:solidFill>
            </a:endParaRPr>
          </a:p>
        </p:txBody>
      </p:sp>
      <p:sp>
        <p:nvSpPr>
          <p:cNvPr id="10" name="TextBox 9"/>
          <p:cNvSpPr txBox="1"/>
          <p:nvPr/>
        </p:nvSpPr>
        <p:spPr>
          <a:xfrm rot="16200000">
            <a:off x="-157802" y="3812409"/>
            <a:ext cx="3429026" cy="428628"/>
          </a:xfrm>
          <a:prstGeom prst="rect">
            <a:avLst/>
          </a:prstGeom>
          <a:noFill/>
        </p:spPr>
        <p:txBody>
          <a:bodyPr wrap="square" rtlCol="0">
            <a:noAutofit/>
          </a:bodyPr>
          <a:lstStyle/>
          <a:p>
            <a:pPr algn="ctr"/>
            <a:r>
              <a:rPr lang="ru-RU" sz="2000" b="1" dirty="0" smtClean="0">
                <a:solidFill>
                  <a:schemeClr val="tx1"/>
                </a:solidFill>
                <a:latin typeface="+mj-lt"/>
                <a:ea typeface="+mj-ea"/>
                <a:cs typeface="+mj-cs"/>
              </a:rPr>
              <a:t>Новизна / уникальность</a:t>
            </a:r>
            <a:endParaRPr lang="ru-RU" sz="2000" b="1" dirty="0" smtClean="0">
              <a:solidFill>
                <a:schemeClr val="tx1"/>
              </a:solidFill>
            </a:endParaRPr>
          </a:p>
        </p:txBody>
      </p:sp>
      <p:sp>
        <p:nvSpPr>
          <p:cNvPr id="11" name="TextBox 10"/>
          <p:cNvSpPr txBox="1"/>
          <p:nvPr/>
        </p:nvSpPr>
        <p:spPr>
          <a:xfrm>
            <a:off x="1199456" y="5669798"/>
            <a:ext cx="785850" cy="285752"/>
          </a:xfrm>
          <a:prstGeom prst="rect">
            <a:avLst/>
          </a:prstGeom>
          <a:noFill/>
        </p:spPr>
        <p:txBody>
          <a:bodyPr wrap="square" lIns="0" tIns="0" rIns="0" bIns="0" rtlCol="0">
            <a:noAutofit/>
          </a:bodyPr>
          <a:lstStyle/>
          <a:p>
            <a:pPr algn="ctr"/>
            <a:r>
              <a:rPr lang="ru-RU" sz="1400" dirty="0" smtClean="0">
                <a:solidFill>
                  <a:schemeClr val="tx1"/>
                </a:solidFill>
                <a:effectLst>
                  <a:outerShdw blurRad="38100" dist="38100" dir="2700000" algn="tl">
                    <a:srgbClr val="FFFFFF"/>
                  </a:outerShdw>
                </a:effectLst>
                <a:latin typeface="+mj-lt"/>
                <a:ea typeface="+mj-ea"/>
                <a:cs typeface="+mj-cs"/>
              </a:rPr>
              <a:t>мин.</a:t>
            </a:r>
            <a:endParaRPr lang="ru-RU" sz="1400" dirty="0" smtClean="0">
              <a:solidFill>
                <a:schemeClr val="tx1"/>
              </a:solidFill>
            </a:endParaRPr>
          </a:p>
        </p:txBody>
      </p:sp>
      <p:sp>
        <p:nvSpPr>
          <p:cNvPr id="12" name="TextBox 11"/>
          <p:cNvSpPr txBox="1"/>
          <p:nvPr/>
        </p:nvSpPr>
        <p:spPr>
          <a:xfrm>
            <a:off x="1199456" y="2169336"/>
            <a:ext cx="785850" cy="285752"/>
          </a:xfrm>
          <a:prstGeom prst="rect">
            <a:avLst/>
          </a:prstGeom>
          <a:noFill/>
        </p:spPr>
        <p:txBody>
          <a:bodyPr wrap="square" lIns="0" tIns="0" rIns="0" bIns="0" rtlCol="0">
            <a:noAutofit/>
          </a:bodyPr>
          <a:lstStyle/>
          <a:p>
            <a:pPr algn="ctr"/>
            <a:r>
              <a:rPr lang="ru-RU" sz="1400" dirty="0" smtClean="0">
                <a:solidFill>
                  <a:schemeClr val="tx1"/>
                </a:solidFill>
                <a:effectLst>
                  <a:outerShdw blurRad="38100" dist="38100" dir="2700000" algn="tl">
                    <a:srgbClr val="FFFFFF"/>
                  </a:outerShdw>
                </a:effectLst>
                <a:latin typeface="+mj-lt"/>
                <a:ea typeface="+mj-ea"/>
                <a:cs typeface="+mj-cs"/>
              </a:rPr>
              <a:t>макс.</a:t>
            </a:r>
            <a:endParaRPr lang="ru-RU" sz="1400" dirty="0" smtClean="0">
              <a:solidFill>
                <a:schemeClr val="tx1"/>
              </a:solidFill>
            </a:endParaRPr>
          </a:p>
        </p:txBody>
      </p:sp>
      <p:sp>
        <p:nvSpPr>
          <p:cNvPr id="13" name="TextBox 12"/>
          <p:cNvSpPr txBox="1"/>
          <p:nvPr/>
        </p:nvSpPr>
        <p:spPr>
          <a:xfrm>
            <a:off x="1912102" y="6018279"/>
            <a:ext cx="785850" cy="285752"/>
          </a:xfrm>
          <a:prstGeom prst="rect">
            <a:avLst/>
          </a:prstGeom>
          <a:noFill/>
        </p:spPr>
        <p:txBody>
          <a:bodyPr wrap="square" lIns="0" tIns="0" rIns="0" bIns="0" rtlCol="0">
            <a:noAutofit/>
          </a:bodyPr>
          <a:lstStyle/>
          <a:p>
            <a:r>
              <a:rPr lang="ru-RU" sz="1400" dirty="0" smtClean="0">
                <a:solidFill>
                  <a:schemeClr val="tx1"/>
                </a:solidFill>
                <a:effectLst>
                  <a:outerShdw blurRad="38100" dist="38100" dir="2700000" algn="tl">
                    <a:srgbClr val="FFFFFF"/>
                  </a:outerShdw>
                </a:effectLst>
                <a:latin typeface="+mj-lt"/>
                <a:ea typeface="+mj-ea"/>
                <a:cs typeface="+mj-cs"/>
              </a:rPr>
              <a:t>мин.</a:t>
            </a:r>
            <a:endParaRPr lang="ru-RU" sz="1400" dirty="0" smtClean="0">
              <a:solidFill>
                <a:schemeClr val="tx1"/>
              </a:solidFill>
            </a:endParaRPr>
          </a:p>
        </p:txBody>
      </p:sp>
      <p:sp>
        <p:nvSpPr>
          <p:cNvPr id="14" name="TextBox 13"/>
          <p:cNvSpPr txBox="1"/>
          <p:nvPr/>
        </p:nvSpPr>
        <p:spPr>
          <a:xfrm>
            <a:off x="4985702" y="6018279"/>
            <a:ext cx="785850" cy="285752"/>
          </a:xfrm>
          <a:prstGeom prst="rect">
            <a:avLst/>
          </a:prstGeom>
          <a:noFill/>
        </p:spPr>
        <p:txBody>
          <a:bodyPr wrap="square" lIns="0" tIns="0" rIns="0" bIns="0" rtlCol="0">
            <a:noAutofit/>
          </a:bodyPr>
          <a:lstStyle/>
          <a:p>
            <a:pPr algn="r"/>
            <a:r>
              <a:rPr lang="ru-RU" sz="1400" dirty="0" smtClean="0">
                <a:solidFill>
                  <a:schemeClr val="tx1"/>
                </a:solidFill>
                <a:effectLst>
                  <a:outerShdw blurRad="38100" dist="38100" dir="2700000" algn="tl">
                    <a:srgbClr val="FFFFFF"/>
                  </a:outerShdw>
                </a:effectLst>
                <a:latin typeface="+mj-lt"/>
                <a:ea typeface="+mj-ea"/>
                <a:cs typeface="+mj-cs"/>
              </a:rPr>
              <a:t>макс.</a:t>
            </a:r>
            <a:endParaRPr lang="ru-RU" sz="1400" dirty="0" smtClean="0">
              <a:solidFill>
                <a:schemeClr val="tx1"/>
              </a:solidFill>
            </a:endParaRPr>
          </a:p>
        </p:txBody>
      </p:sp>
      <p:sp>
        <p:nvSpPr>
          <p:cNvPr id="15" name="Text Box 8"/>
          <p:cNvSpPr txBox="1">
            <a:spLocks noChangeArrowheads="1"/>
          </p:cNvSpPr>
          <p:nvPr/>
        </p:nvSpPr>
        <p:spPr bwMode="auto">
          <a:xfrm>
            <a:off x="1343472" y="836712"/>
            <a:ext cx="10406390" cy="923330"/>
          </a:xfrm>
          <a:prstGeom prst="rect">
            <a:avLst/>
          </a:prstGeom>
          <a:noFill/>
          <a:ln w="9525">
            <a:noFill/>
            <a:miter lim="800000"/>
            <a:headEnd/>
            <a:tailEnd/>
          </a:ln>
          <a:effectLst/>
        </p:spPr>
        <p:txBody>
          <a:bodyPr wrap="square">
            <a:spAutoFit/>
          </a:bodyPr>
          <a:lstStyle/>
          <a:p>
            <a:r>
              <a:rPr lang="ru-RU" sz="1800" smtClean="0"/>
              <a:t>Любая методология управления проектами преобразует проект в совокупность задач и процессов. Управление </a:t>
            </a:r>
            <a:r>
              <a:rPr lang="ru-RU" sz="1800" dirty="0" smtClean="0"/>
              <a:t>проектами – «</a:t>
            </a:r>
            <a:r>
              <a:rPr lang="ru-RU" sz="1800" dirty="0" err="1" smtClean="0"/>
              <a:t>задачно-процессное</a:t>
            </a:r>
            <a:r>
              <a:rPr lang="ru-RU" sz="1800" dirty="0" smtClean="0"/>
              <a:t>».</a:t>
            </a:r>
          </a:p>
          <a:p>
            <a:r>
              <a:rPr lang="ru-RU" sz="1800" dirty="0" smtClean="0"/>
              <a:t>Иногда </a:t>
            </a:r>
            <a:r>
              <a:rPr lang="ru-RU" sz="1800" smtClean="0"/>
              <a:t>«задачи / операции» </a:t>
            </a:r>
            <a:r>
              <a:rPr lang="ru-RU" sz="1800" dirty="0" smtClean="0"/>
              <a:t>- это производственные процессы, например, </a:t>
            </a:r>
            <a:r>
              <a:rPr lang="ru-RU" sz="1800" smtClean="0"/>
              <a:t>в строительстве, </a:t>
            </a:r>
            <a:r>
              <a:rPr lang="en-US" sz="1800" smtClean="0"/>
              <a:t>IT</a:t>
            </a:r>
            <a:r>
              <a:rPr lang="ru-RU" sz="1800" smtClean="0"/>
              <a:t>. </a:t>
            </a:r>
            <a:endParaRPr lang="ru-RU" sz="1800" dirty="0"/>
          </a:p>
        </p:txBody>
      </p:sp>
      <p:sp>
        <p:nvSpPr>
          <p:cNvPr id="16" name="Стрелка влево 15"/>
          <p:cNvSpPr/>
          <p:nvPr/>
        </p:nvSpPr>
        <p:spPr>
          <a:xfrm>
            <a:off x="2315738" y="2806008"/>
            <a:ext cx="1512168" cy="1080120"/>
          </a:xfrm>
          <a:prstGeom prst="leftArrow">
            <a:avLst>
              <a:gd name="adj1" fmla="val 65050"/>
              <a:gd name="adj2" fmla="val 50000"/>
            </a:avLst>
          </a:prstGeom>
          <a:solidFill>
            <a:srgbClr val="FFFF99"/>
          </a:solidFill>
          <a:ln w="12700">
            <a:prstDash val="sysDot"/>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100" smtClean="0">
                <a:solidFill>
                  <a:schemeClr val="tx1"/>
                </a:solidFill>
              </a:rPr>
              <a:t>Модель ЖЦ + декомпозиция в задачи</a:t>
            </a:r>
            <a:endParaRPr lang="ru-RU" sz="1100">
              <a:solidFill>
                <a:schemeClr val="tx1"/>
              </a:solidFill>
            </a:endParaRPr>
          </a:p>
        </p:txBody>
      </p:sp>
      <p:sp>
        <p:nvSpPr>
          <p:cNvPr id="21" name="Стрелка вниз 20"/>
          <p:cNvSpPr/>
          <p:nvPr/>
        </p:nvSpPr>
        <p:spPr>
          <a:xfrm>
            <a:off x="3611882" y="3789040"/>
            <a:ext cx="1728192" cy="1296144"/>
          </a:xfrm>
          <a:prstGeom prst="downArrow">
            <a:avLst>
              <a:gd name="adj1" fmla="val 67990"/>
              <a:gd name="adj2" fmla="val 42240"/>
            </a:avLst>
          </a:prstGeom>
          <a:solidFill>
            <a:srgbClr val="FFFF99"/>
          </a:solidFill>
          <a:ln w="25400">
            <a:solidFill>
              <a:srgbClr val="FF0000"/>
            </a:solidFill>
            <a:prstDash val="solid"/>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100" smtClean="0">
                <a:solidFill>
                  <a:schemeClr val="tx1"/>
                </a:solidFill>
              </a:rPr>
              <a:t>Модель ЖЦ + система процессов управления</a:t>
            </a:r>
          </a:p>
        </p:txBody>
      </p:sp>
      <p:pic>
        <p:nvPicPr>
          <p:cNvPr id="24" name="Picture 2" descr="Похожее изображение"/>
          <p:cNvPicPr>
            <a:picLocks noChangeAspect="1" noChangeArrowheads="1"/>
          </p:cNvPicPr>
          <p:nvPr/>
        </p:nvPicPr>
        <p:blipFill>
          <a:blip r:embed="rId5" cstate="print"/>
          <a:srcRect/>
          <a:stretch>
            <a:fillRect/>
          </a:stretch>
        </p:blipFill>
        <p:spPr bwMode="auto">
          <a:xfrm>
            <a:off x="5951984" y="1916832"/>
            <a:ext cx="2303681" cy="3005575"/>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pic>
        <p:nvPicPr>
          <p:cNvPr id="25" name="Picture 2"/>
          <p:cNvPicPr>
            <a:picLocks noChangeAspect="1" noChangeArrowheads="1"/>
          </p:cNvPicPr>
          <p:nvPr/>
        </p:nvPicPr>
        <p:blipFill>
          <a:blip r:embed="rId6" cstate="print"/>
          <a:srcRect/>
          <a:stretch>
            <a:fillRect/>
          </a:stretch>
        </p:blipFill>
        <p:spPr bwMode="auto">
          <a:xfrm>
            <a:off x="8400256" y="2348880"/>
            <a:ext cx="3664995" cy="2098692"/>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pic>
        <p:nvPicPr>
          <p:cNvPr id="26" name="Picture 3"/>
          <p:cNvPicPr>
            <a:picLocks noChangeAspect="1" noChangeArrowheads="1"/>
          </p:cNvPicPr>
          <p:nvPr/>
        </p:nvPicPr>
        <p:blipFill>
          <a:blip r:embed="rId7" cstate="print"/>
          <a:srcRect/>
          <a:stretch>
            <a:fillRect/>
          </a:stretch>
        </p:blipFill>
        <p:spPr bwMode="auto">
          <a:xfrm>
            <a:off x="7392144" y="4581128"/>
            <a:ext cx="3454764" cy="1972000"/>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5"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mn-lt"/>
                <a:ea typeface="Calibri"/>
                <a:cs typeface="Calibri"/>
                <a:sym typeface="Calibri"/>
              </a:rPr>
              <a:t>Пирамида управления – «классическое» деление</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6"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7" name="Text Box 162"/>
          <p:cNvSpPr txBox="1">
            <a:spLocks noChangeArrowheads="1"/>
          </p:cNvSpPr>
          <p:nvPr/>
        </p:nvSpPr>
        <p:spPr bwMode="auto">
          <a:xfrm>
            <a:off x="1613956" y="3517799"/>
            <a:ext cx="1143009" cy="2786651"/>
          </a:xfrm>
          <a:prstGeom prst="rect">
            <a:avLst/>
          </a:prstGeom>
          <a:solidFill>
            <a:srgbClr val="FFFF00"/>
          </a:solidFill>
          <a:ln w="9525">
            <a:solidFill>
              <a:schemeClr val="tx1"/>
            </a:solidFill>
            <a:miter lim="800000"/>
            <a:headEnd/>
            <a:tailEnd/>
          </a:ln>
        </p:spPr>
        <p:txBody>
          <a:bodyPr anchor="ctr"/>
          <a:lstStyle/>
          <a:p>
            <a:pPr algn="ctr">
              <a:lnSpc>
                <a:spcPct val="90000"/>
              </a:lnSpc>
            </a:pPr>
            <a:r>
              <a:rPr lang="ru-RU" sz="1000" dirty="0" smtClean="0"/>
              <a:t>Структуры управления проектной деятельностью</a:t>
            </a:r>
            <a:endParaRPr lang="ru-RU" sz="1000" dirty="0"/>
          </a:p>
        </p:txBody>
      </p:sp>
      <p:sp>
        <p:nvSpPr>
          <p:cNvPr id="8" name="Text Box 162"/>
          <p:cNvSpPr txBox="1">
            <a:spLocks noChangeArrowheads="1"/>
          </p:cNvSpPr>
          <p:nvPr/>
        </p:nvSpPr>
        <p:spPr bwMode="auto">
          <a:xfrm>
            <a:off x="6376794" y="1928802"/>
            <a:ext cx="107982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dirty="0" smtClean="0"/>
              <a:t>Миссия и видение</a:t>
            </a:r>
            <a:endParaRPr lang="ru-RU" sz="1200" b="1" dirty="0"/>
          </a:p>
        </p:txBody>
      </p:sp>
      <p:sp>
        <p:nvSpPr>
          <p:cNvPr id="9" name="Text Box 162"/>
          <p:cNvSpPr txBox="1">
            <a:spLocks noChangeArrowheads="1"/>
          </p:cNvSpPr>
          <p:nvPr/>
        </p:nvSpPr>
        <p:spPr bwMode="auto">
          <a:xfrm>
            <a:off x="6376794" y="2786058"/>
            <a:ext cx="107982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dirty="0" smtClean="0"/>
              <a:t>Стратегия</a:t>
            </a:r>
            <a:endParaRPr lang="ru-RU" sz="1200" b="1" dirty="0"/>
          </a:p>
        </p:txBody>
      </p:sp>
      <p:sp>
        <p:nvSpPr>
          <p:cNvPr id="10" name="Text Box 162"/>
          <p:cNvSpPr txBox="1">
            <a:spLocks noChangeArrowheads="1"/>
          </p:cNvSpPr>
          <p:nvPr/>
        </p:nvSpPr>
        <p:spPr bwMode="auto">
          <a:xfrm>
            <a:off x="5368682" y="3717032"/>
            <a:ext cx="143986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smtClean="0"/>
              <a:t>Управление портфелями</a:t>
            </a:r>
            <a:endParaRPr lang="ru-RU" sz="1200" b="1"/>
          </a:p>
        </p:txBody>
      </p:sp>
      <p:sp>
        <p:nvSpPr>
          <p:cNvPr id="11" name="Text Box 162"/>
          <p:cNvSpPr txBox="1">
            <a:spLocks noChangeArrowheads="1"/>
          </p:cNvSpPr>
          <p:nvPr/>
        </p:nvSpPr>
        <p:spPr bwMode="auto">
          <a:xfrm>
            <a:off x="5368682" y="4293096"/>
            <a:ext cx="143986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smtClean="0"/>
              <a:t>Управление программами</a:t>
            </a:r>
            <a:endParaRPr lang="ru-RU" sz="1200" b="1"/>
          </a:p>
        </p:txBody>
      </p:sp>
      <p:sp>
        <p:nvSpPr>
          <p:cNvPr id="12" name="Text Box 162"/>
          <p:cNvSpPr txBox="1">
            <a:spLocks noChangeArrowheads="1"/>
          </p:cNvSpPr>
          <p:nvPr/>
        </p:nvSpPr>
        <p:spPr bwMode="auto">
          <a:xfrm>
            <a:off x="5368682" y="4869160"/>
            <a:ext cx="143986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smtClean="0"/>
              <a:t>Управление проектами</a:t>
            </a:r>
            <a:endParaRPr lang="ru-RU" sz="1200" b="1"/>
          </a:p>
        </p:txBody>
      </p:sp>
      <p:sp>
        <p:nvSpPr>
          <p:cNvPr id="13" name="Text Box 162"/>
          <p:cNvSpPr txBox="1">
            <a:spLocks noChangeArrowheads="1"/>
          </p:cNvSpPr>
          <p:nvPr/>
        </p:nvSpPr>
        <p:spPr bwMode="auto">
          <a:xfrm>
            <a:off x="7096874" y="5667846"/>
            <a:ext cx="2304256"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smtClean="0"/>
              <a:t>Операционная деятельность (регулярные процессы)</a:t>
            </a:r>
            <a:endParaRPr lang="ru-RU" sz="1200" b="1"/>
          </a:p>
        </p:txBody>
      </p:sp>
      <p:sp>
        <p:nvSpPr>
          <p:cNvPr id="14" name="Text Box 162"/>
          <p:cNvSpPr txBox="1">
            <a:spLocks noChangeArrowheads="1"/>
          </p:cNvSpPr>
          <p:nvPr/>
        </p:nvSpPr>
        <p:spPr bwMode="auto">
          <a:xfrm>
            <a:off x="6880850" y="3693150"/>
            <a:ext cx="1440160"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smtClean="0"/>
              <a:t>Операционное управление</a:t>
            </a:r>
            <a:endParaRPr lang="ru-RU" sz="1200" b="1"/>
          </a:p>
        </p:txBody>
      </p:sp>
      <p:cxnSp>
        <p:nvCxnSpPr>
          <p:cNvPr id="15" name="Прямая соединительная линия 14"/>
          <p:cNvCxnSpPr/>
          <p:nvPr/>
        </p:nvCxnSpPr>
        <p:spPr>
          <a:xfrm flipH="1">
            <a:off x="4080158" y="1124744"/>
            <a:ext cx="2808312" cy="5184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Box 162"/>
          <p:cNvSpPr txBox="1">
            <a:spLocks noChangeArrowheads="1"/>
          </p:cNvSpPr>
          <p:nvPr/>
        </p:nvSpPr>
        <p:spPr bwMode="auto">
          <a:xfrm>
            <a:off x="4504586" y="5667846"/>
            <a:ext cx="2448272" cy="425450"/>
          </a:xfrm>
          <a:prstGeom prst="rect">
            <a:avLst/>
          </a:prstGeom>
          <a:solidFill>
            <a:schemeClr val="bg1">
              <a:alpha val="74117"/>
            </a:schemeClr>
          </a:solidFill>
          <a:ln w="9525">
            <a:noFill/>
            <a:miter lim="800000"/>
            <a:headEnd/>
            <a:tailEnd/>
          </a:ln>
        </p:spPr>
        <p:txBody>
          <a:bodyPr anchor="ctr"/>
          <a:lstStyle/>
          <a:p>
            <a:pPr algn="ctr">
              <a:lnSpc>
                <a:spcPct val="90000"/>
              </a:lnSpc>
            </a:pPr>
            <a:r>
              <a:rPr lang="ru-RU" sz="1200" b="1" dirty="0" smtClean="0"/>
              <a:t>Выполнение проектных работ («переходные» процессы)</a:t>
            </a:r>
            <a:endParaRPr lang="ru-RU" sz="1200" b="1" dirty="0"/>
          </a:p>
        </p:txBody>
      </p:sp>
      <p:cxnSp>
        <p:nvCxnSpPr>
          <p:cNvPr id="17" name="Прямая соединительная линия 16"/>
          <p:cNvCxnSpPr/>
          <p:nvPr/>
        </p:nvCxnSpPr>
        <p:spPr>
          <a:xfrm>
            <a:off x="6888088" y="1124744"/>
            <a:ext cx="2808312" cy="51845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6890375" y="3507104"/>
            <a:ext cx="0" cy="194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4077618" y="6304240"/>
            <a:ext cx="56166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flipH="1">
            <a:off x="4528970" y="5463512"/>
            <a:ext cx="47090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H="1">
            <a:off x="5603754" y="3501008"/>
            <a:ext cx="2573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rot="10800000">
            <a:off x="6109632" y="2564773"/>
            <a:ext cx="1556246" cy="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6890375" y="5445224"/>
            <a:ext cx="0" cy="864096"/>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 name="Text Box 162"/>
          <p:cNvSpPr txBox="1">
            <a:spLocks noChangeArrowheads="1"/>
          </p:cNvSpPr>
          <p:nvPr/>
        </p:nvSpPr>
        <p:spPr bwMode="auto">
          <a:xfrm>
            <a:off x="2756964" y="3866311"/>
            <a:ext cx="1106340" cy="285752"/>
          </a:xfrm>
          <a:prstGeom prst="rect">
            <a:avLst/>
          </a:prstGeom>
          <a:noFill/>
          <a:ln w="9525">
            <a:noFill/>
            <a:miter lim="800000"/>
            <a:headEnd/>
            <a:tailEnd/>
          </a:ln>
        </p:spPr>
        <p:txBody>
          <a:bodyPr anchor="ctr"/>
          <a:lstStyle/>
          <a:p>
            <a:pPr>
              <a:lnSpc>
                <a:spcPct val="90000"/>
              </a:lnSpc>
            </a:pPr>
            <a:r>
              <a:rPr lang="ru-RU" sz="1100" b="1" dirty="0" smtClean="0">
                <a:solidFill>
                  <a:srgbClr val="0070C0"/>
                </a:solidFill>
              </a:rPr>
              <a:t>Руководство проектами</a:t>
            </a:r>
            <a:endParaRPr lang="ru-RU" sz="800" b="1" dirty="0">
              <a:solidFill>
                <a:srgbClr val="0070C0"/>
              </a:solidFill>
            </a:endParaRPr>
          </a:p>
        </p:txBody>
      </p:sp>
      <p:sp>
        <p:nvSpPr>
          <p:cNvPr id="25" name="Text Box 162"/>
          <p:cNvSpPr txBox="1">
            <a:spLocks noChangeArrowheads="1"/>
          </p:cNvSpPr>
          <p:nvPr/>
        </p:nvSpPr>
        <p:spPr bwMode="auto">
          <a:xfrm>
            <a:off x="2756964" y="4330799"/>
            <a:ext cx="1106340" cy="285752"/>
          </a:xfrm>
          <a:prstGeom prst="rect">
            <a:avLst/>
          </a:prstGeom>
          <a:noFill/>
          <a:ln w="9525">
            <a:noFill/>
            <a:miter lim="800000"/>
            <a:headEnd/>
            <a:tailEnd/>
          </a:ln>
        </p:spPr>
        <p:txBody>
          <a:bodyPr anchor="ctr"/>
          <a:lstStyle/>
          <a:p>
            <a:pPr>
              <a:lnSpc>
                <a:spcPct val="90000"/>
              </a:lnSpc>
            </a:pPr>
            <a:r>
              <a:rPr lang="ru-RU" sz="1100" b="1" dirty="0" smtClean="0">
                <a:solidFill>
                  <a:srgbClr val="0070C0"/>
                </a:solidFill>
              </a:rPr>
              <a:t>Управление проектами</a:t>
            </a:r>
            <a:endParaRPr lang="ru-RU" sz="800" b="1" dirty="0">
              <a:solidFill>
                <a:srgbClr val="0070C0"/>
              </a:solidFill>
            </a:endParaRPr>
          </a:p>
        </p:txBody>
      </p:sp>
      <p:cxnSp>
        <p:nvCxnSpPr>
          <p:cNvPr id="26" name="Прямая соединительная линия 25"/>
          <p:cNvCxnSpPr/>
          <p:nvPr/>
        </p:nvCxnSpPr>
        <p:spPr>
          <a:xfrm>
            <a:off x="2434544" y="4250396"/>
            <a:ext cx="2340000" cy="0"/>
          </a:xfrm>
          <a:prstGeom prst="line">
            <a:avLst/>
          </a:prstGeom>
          <a:ln>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27" name="Text Box 162"/>
          <p:cNvSpPr txBox="1">
            <a:spLocks noChangeArrowheads="1"/>
          </p:cNvSpPr>
          <p:nvPr/>
        </p:nvSpPr>
        <p:spPr bwMode="auto">
          <a:xfrm>
            <a:off x="3006048" y="3000372"/>
            <a:ext cx="2000264" cy="650872"/>
          </a:xfrm>
          <a:prstGeom prst="rect">
            <a:avLst/>
          </a:prstGeom>
          <a:noFill/>
          <a:ln w="9525">
            <a:noFill/>
            <a:miter lim="800000"/>
            <a:headEnd/>
            <a:tailEnd/>
          </a:ln>
        </p:spPr>
        <p:txBody>
          <a:bodyPr anchor="ctr"/>
          <a:lstStyle/>
          <a:p>
            <a:pPr>
              <a:lnSpc>
                <a:spcPct val="90000"/>
              </a:lnSpc>
            </a:pPr>
            <a:r>
              <a:rPr lang="ru-RU" sz="900" dirty="0" err="1">
                <a:solidFill>
                  <a:srgbClr val="0070C0"/>
                </a:solidFill>
              </a:rPr>
              <a:t>Целеуказание</a:t>
            </a:r>
            <a:r>
              <a:rPr lang="ru-RU" sz="900" dirty="0" smtClean="0">
                <a:solidFill>
                  <a:srgbClr val="0070C0"/>
                </a:solidFill>
              </a:rPr>
              <a:t>, приоритеты, авторизация, ресурсы, административная поддержка / кураторство – «управление управлением»</a:t>
            </a:r>
            <a:endParaRPr lang="ru-RU" sz="900" dirty="0">
              <a:solidFill>
                <a:srgbClr val="0070C0"/>
              </a:solidFill>
            </a:endParaRPr>
          </a:p>
        </p:txBody>
      </p:sp>
      <p:sp>
        <p:nvSpPr>
          <p:cNvPr id="28" name="Text Box 162"/>
          <p:cNvSpPr txBox="1">
            <a:spLocks noChangeArrowheads="1"/>
          </p:cNvSpPr>
          <p:nvPr/>
        </p:nvSpPr>
        <p:spPr bwMode="auto">
          <a:xfrm>
            <a:off x="3006048" y="4786322"/>
            <a:ext cx="1500198" cy="650872"/>
          </a:xfrm>
          <a:prstGeom prst="rect">
            <a:avLst/>
          </a:prstGeom>
          <a:noFill/>
          <a:ln w="9525">
            <a:noFill/>
            <a:miter lim="800000"/>
            <a:headEnd/>
            <a:tailEnd/>
          </a:ln>
        </p:spPr>
        <p:txBody>
          <a:bodyPr anchor="ctr"/>
          <a:lstStyle/>
          <a:p>
            <a:pPr>
              <a:lnSpc>
                <a:spcPct val="90000"/>
              </a:lnSpc>
            </a:pPr>
            <a:r>
              <a:rPr lang="ru-RU" sz="900" dirty="0" smtClean="0">
                <a:solidFill>
                  <a:srgbClr val="0070C0"/>
                </a:solidFill>
              </a:rPr>
              <a:t>Планирование, организация, контроль, управление отклонениями и изменениями</a:t>
            </a:r>
            <a:endParaRPr lang="ru-RU" sz="900" dirty="0">
              <a:solidFill>
                <a:srgbClr val="0070C0"/>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rot="-5400000">
            <a:off x="-3038403" y="3028244"/>
            <a:ext cx="6858002" cy="801511"/>
          </a:xfrm>
          <a:prstGeom prst="rect">
            <a:avLst/>
          </a:prstGeom>
          <a:noFill/>
          <a:ln>
            <a:noFill/>
          </a:ln>
        </p:spPr>
      </p:pic>
      <p:pic>
        <p:nvPicPr>
          <p:cNvPr id="94" name="Google Shape;94;p2"/>
          <p:cNvPicPr preferRelativeResize="0"/>
          <p:nvPr/>
        </p:nvPicPr>
        <p:blipFill rotWithShape="1">
          <a:blip r:embed="rId4">
            <a:alphaModFix/>
          </a:blip>
          <a:srcRect/>
          <a:stretch/>
        </p:blipFill>
        <p:spPr>
          <a:xfrm>
            <a:off x="400758" y="95702"/>
            <a:ext cx="2568574" cy="555544"/>
          </a:xfrm>
          <a:prstGeom prst="rect">
            <a:avLst/>
          </a:prstGeom>
          <a:noFill/>
          <a:ln>
            <a:noFill/>
          </a:ln>
        </p:spPr>
      </p:pic>
      <p:sp>
        <p:nvSpPr>
          <p:cNvPr id="5" name="Rectangle 2"/>
          <p:cNvSpPr txBox="1">
            <a:spLocks noChangeArrowheads="1"/>
          </p:cNvSpPr>
          <p:nvPr/>
        </p:nvSpPr>
        <p:spPr>
          <a:xfrm>
            <a:off x="3359696" y="115888"/>
            <a:ext cx="8676456" cy="576262"/>
          </a:xfrm>
          <a:prstGeom prst="rect">
            <a:avLst/>
          </a:prstGeom>
          <a:noFill/>
          <a:ln>
            <a:noFill/>
          </a:ln>
        </p:spPr>
        <p:txBody>
          <a:bodyPr spcFirstLastPara="1" wrap="square" lIns="91425" tIns="0" rIns="0" bIns="0" anchor="ctr"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6000"/>
              <a:buFont typeface="Calibri"/>
              <a:buNone/>
              <a:tabLst/>
              <a:defRPr/>
            </a:pPr>
            <a:r>
              <a:rPr kumimoji="0" lang="ru-RU" sz="2800" b="0" i="0" u="none" strike="noStrike" kern="0" cap="none" spc="0" normalizeH="0" baseline="0" noProof="0" smtClean="0">
                <a:ln>
                  <a:noFill/>
                </a:ln>
                <a:solidFill>
                  <a:schemeClr val="tx1"/>
                </a:solidFill>
                <a:effectLst>
                  <a:outerShdw blurRad="38100" dist="38100" dir="2700000" algn="tl">
                    <a:srgbClr val="FFFFFF"/>
                  </a:outerShdw>
                </a:effectLst>
                <a:uLnTx/>
                <a:uFillTx/>
                <a:latin typeface="+mn-lt"/>
                <a:ea typeface="Calibri"/>
                <a:cs typeface="Calibri"/>
                <a:sym typeface="Calibri"/>
              </a:rPr>
              <a:t>Взаимодействия ПО</a:t>
            </a:r>
            <a:endParaRPr kumimoji="0" lang="ru-RU" sz="2800" b="0" i="0" u="none" strike="noStrike" kern="0" cap="none" spc="0" normalizeH="0" baseline="0" noProof="0" dirty="0">
              <a:ln>
                <a:noFill/>
              </a:ln>
              <a:solidFill>
                <a:schemeClr val="tx1"/>
              </a:solidFill>
              <a:effectLst>
                <a:outerShdw blurRad="38100" dist="38100" dir="2700000" algn="tl">
                  <a:srgbClr val="FFFFFF"/>
                </a:outerShdw>
              </a:effectLst>
              <a:uLnTx/>
              <a:uFillTx/>
              <a:latin typeface="+mn-lt"/>
              <a:ea typeface="Calibri"/>
              <a:cs typeface="Calibri"/>
              <a:sym typeface="Calibri"/>
            </a:endParaRPr>
          </a:p>
        </p:txBody>
      </p:sp>
      <p:sp>
        <p:nvSpPr>
          <p:cNvPr id="6" name="Line 4"/>
          <p:cNvSpPr>
            <a:spLocks noChangeShapeType="1"/>
          </p:cNvSpPr>
          <p:nvPr/>
        </p:nvSpPr>
        <p:spPr bwMode="auto">
          <a:xfrm>
            <a:off x="1487488" y="763588"/>
            <a:ext cx="10585176" cy="0"/>
          </a:xfrm>
          <a:prstGeom prst="line">
            <a:avLst/>
          </a:prstGeom>
          <a:noFill/>
          <a:ln w="15875">
            <a:solidFill>
              <a:schemeClr val="bg1">
                <a:lumMod val="75000"/>
              </a:schemeClr>
            </a:solidFill>
            <a:prstDash val="sysDot"/>
            <a:round/>
            <a:headEnd/>
            <a:tailEnd/>
          </a:ln>
          <a:effectLst/>
        </p:spPr>
        <p:txBody>
          <a:bodyPr/>
          <a:lstStyle/>
          <a:p>
            <a:endParaRPr lang="ru-RU"/>
          </a:p>
        </p:txBody>
      </p:sp>
      <p:sp>
        <p:nvSpPr>
          <p:cNvPr id="7" name="Text Box 162"/>
          <p:cNvSpPr txBox="1">
            <a:spLocks noChangeArrowheads="1"/>
          </p:cNvSpPr>
          <p:nvPr/>
        </p:nvSpPr>
        <p:spPr bwMode="auto">
          <a:xfrm>
            <a:off x="4071251" y="1612900"/>
            <a:ext cx="1439863" cy="592138"/>
          </a:xfrm>
          <a:prstGeom prst="rect">
            <a:avLst/>
          </a:prstGeom>
          <a:solidFill>
            <a:srgbClr val="FFFF00"/>
          </a:solidFill>
          <a:ln w="25400">
            <a:solidFill>
              <a:schemeClr val="tx1"/>
            </a:solidFill>
            <a:miter lim="800000"/>
            <a:headEnd/>
            <a:tailEnd/>
          </a:ln>
        </p:spPr>
        <p:txBody>
          <a:bodyPr anchor="ctr"/>
          <a:lstStyle/>
          <a:p>
            <a:pPr algn="ctr">
              <a:lnSpc>
                <a:spcPct val="90000"/>
              </a:lnSpc>
            </a:pPr>
            <a:r>
              <a:rPr lang="ru-RU" sz="1200" b="1" dirty="0"/>
              <a:t>Проектный комитет</a:t>
            </a:r>
          </a:p>
        </p:txBody>
      </p:sp>
      <p:sp>
        <p:nvSpPr>
          <p:cNvPr id="8" name="Text Box 162"/>
          <p:cNvSpPr txBox="1">
            <a:spLocks noChangeArrowheads="1"/>
          </p:cNvSpPr>
          <p:nvPr/>
        </p:nvSpPr>
        <p:spPr bwMode="auto">
          <a:xfrm>
            <a:off x="4071251" y="3429000"/>
            <a:ext cx="1439863" cy="425450"/>
          </a:xfrm>
          <a:prstGeom prst="rect">
            <a:avLst/>
          </a:prstGeom>
          <a:solidFill>
            <a:srgbClr val="FFFF00"/>
          </a:solidFill>
          <a:ln w="25400">
            <a:solidFill>
              <a:schemeClr val="tx1"/>
            </a:solidFill>
            <a:miter lim="800000"/>
            <a:headEnd/>
            <a:tailEnd/>
          </a:ln>
        </p:spPr>
        <p:txBody>
          <a:bodyPr anchor="ctr"/>
          <a:lstStyle/>
          <a:p>
            <a:pPr algn="ctr">
              <a:lnSpc>
                <a:spcPct val="90000"/>
              </a:lnSpc>
            </a:pPr>
            <a:r>
              <a:rPr lang="ru-RU" sz="1200" b="1" dirty="0" smtClean="0"/>
              <a:t>ОУП / ПО</a:t>
            </a:r>
            <a:endParaRPr lang="ru-RU" sz="1200" b="1" dirty="0"/>
          </a:p>
        </p:txBody>
      </p:sp>
      <p:sp>
        <p:nvSpPr>
          <p:cNvPr id="9" name="Text Box 162"/>
          <p:cNvSpPr txBox="1">
            <a:spLocks noChangeArrowheads="1"/>
          </p:cNvSpPr>
          <p:nvPr/>
        </p:nvSpPr>
        <p:spPr bwMode="auto">
          <a:xfrm>
            <a:off x="6879539" y="3429000"/>
            <a:ext cx="2592387" cy="428628"/>
          </a:xfrm>
          <a:prstGeom prst="rect">
            <a:avLst/>
          </a:prstGeom>
          <a:noFill/>
          <a:ln w="9525">
            <a:solidFill>
              <a:schemeClr val="tx1"/>
            </a:solidFill>
            <a:miter lim="800000"/>
            <a:headEnd/>
            <a:tailEnd/>
          </a:ln>
        </p:spPr>
        <p:txBody>
          <a:bodyPr anchor="ctr"/>
          <a:lstStyle/>
          <a:p>
            <a:pPr>
              <a:lnSpc>
                <a:spcPct val="90000"/>
              </a:lnSpc>
            </a:pPr>
            <a:r>
              <a:rPr lang="ru-RU" sz="1200" dirty="0"/>
              <a:t>Подразделения</a:t>
            </a:r>
          </a:p>
        </p:txBody>
      </p:sp>
      <p:sp>
        <p:nvSpPr>
          <p:cNvPr id="10" name="Text Box 162"/>
          <p:cNvSpPr txBox="1">
            <a:spLocks noChangeArrowheads="1"/>
          </p:cNvSpPr>
          <p:nvPr/>
        </p:nvSpPr>
        <p:spPr bwMode="auto">
          <a:xfrm>
            <a:off x="4071251" y="4508500"/>
            <a:ext cx="1439863" cy="425450"/>
          </a:xfrm>
          <a:prstGeom prst="rect">
            <a:avLst/>
          </a:prstGeom>
          <a:solidFill>
            <a:srgbClr val="FAFEB4"/>
          </a:solidFill>
          <a:ln w="9525">
            <a:solidFill>
              <a:schemeClr val="tx1"/>
            </a:solidFill>
            <a:prstDash val="lgDash"/>
            <a:miter lim="800000"/>
            <a:headEnd/>
            <a:tailEnd/>
          </a:ln>
        </p:spPr>
        <p:txBody>
          <a:bodyPr anchor="ctr"/>
          <a:lstStyle/>
          <a:p>
            <a:pPr algn="ctr">
              <a:lnSpc>
                <a:spcPct val="90000"/>
              </a:lnSpc>
            </a:pPr>
            <a:r>
              <a:rPr lang="ru-RU" sz="1200" dirty="0"/>
              <a:t>Проектная группа 1</a:t>
            </a:r>
          </a:p>
        </p:txBody>
      </p:sp>
      <p:sp>
        <p:nvSpPr>
          <p:cNvPr id="11" name="Text Box 162"/>
          <p:cNvSpPr txBox="1">
            <a:spLocks noChangeArrowheads="1"/>
          </p:cNvSpPr>
          <p:nvPr/>
        </p:nvSpPr>
        <p:spPr bwMode="auto">
          <a:xfrm>
            <a:off x="4071251" y="5013325"/>
            <a:ext cx="1439863" cy="423863"/>
          </a:xfrm>
          <a:prstGeom prst="rect">
            <a:avLst/>
          </a:prstGeom>
          <a:solidFill>
            <a:srgbClr val="FAFEB4"/>
          </a:solidFill>
          <a:ln w="9525">
            <a:solidFill>
              <a:schemeClr val="tx1"/>
            </a:solidFill>
            <a:prstDash val="lgDash"/>
            <a:miter lim="800000"/>
            <a:headEnd/>
            <a:tailEnd/>
          </a:ln>
        </p:spPr>
        <p:txBody>
          <a:bodyPr anchor="ctr"/>
          <a:lstStyle/>
          <a:p>
            <a:pPr algn="ctr">
              <a:lnSpc>
                <a:spcPct val="90000"/>
              </a:lnSpc>
            </a:pPr>
            <a:r>
              <a:rPr lang="ru-RU" sz="1200"/>
              <a:t>Проектная группа 2</a:t>
            </a:r>
          </a:p>
        </p:txBody>
      </p:sp>
      <p:sp>
        <p:nvSpPr>
          <p:cNvPr id="12" name="Text Box 162"/>
          <p:cNvSpPr txBox="1">
            <a:spLocks noChangeArrowheads="1"/>
          </p:cNvSpPr>
          <p:nvPr/>
        </p:nvSpPr>
        <p:spPr bwMode="auto">
          <a:xfrm>
            <a:off x="4071251" y="5653088"/>
            <a:ext cx="1439863" cy="425450"/>
          </a:xfrm>
          <a:prstGeom prst="rect">
            <a:avLst/>
          </a:prstGeom>
          <a:solidFill>
            <a:srgbClr val="FAFEB4"/>
          </a:solidFill>
          <a:ln w="9525">
            <a:solidFill>
              <a:schemeClr val="tx1"/>
            </a:solidFill>
            <a:prstDash val="lgDash"/>
            <a:miter lim="800000"/>
            <a:headEnd/>
            <a:tailEnd/>
          </a:ln>
        </p:spPr>
        <p:txBody>
          <a:bodyPr anchor="ctr"/>
          <a:lstStyle/>
          <a:p>
            <a:pPr algn="ctr">
              <a:lnSpc>
                <a:spcPct val="90000"/>
              </a:lnSpc>
            </a:pPr>
            <a:r>
              <a:rPr lang="ru-RU" sz="1200"/>
              <a:t>Проектная </a:t>
            </a:r>
            <a:r>
              <a:rPr lang="ru-RU" sz="1200" smtClean="0"/>
              <a:t>группа …</a:t>
            </a:r>
            <a:endParaRPr lang="ru-RU" sz="1200"/>
          </a:p>
        </p:txBody>
      </p:sp>
      <p:sp>
        <p:nvSpPr>
          <p:cNvPr id="13" name="Text Box 162"/>
          <p:cNvSpPr txBox="1">
            <a:spLocks noChangeArrowheads="1"/>
          </p:cNvSpPr>
          <p:nvPr/>
        </p:nvSpPr>
        <p:spPr bwMode="auto">
          <a:xfrm>
            <a:off x="4071251" y="5373688"/>
            <a:ext cx="1439863" cy="258762"/>
          </a:xfrm>
          <a:prstGeom prst="rect">
            <a:avLst/>
          </a:prstGeom>
          <a:noFill/>
          <a:ln w="9525">
            <a:noFill/>
            <a:miter lim="800000"/>
            <a:headEnd/>
            <a:tailEnd/>
          </a:ln>
        </p:spPr>
        <p:txBody>
          <a:bodyPr anchor="ctr"/>
          <a:lstStyle/>
          <a:p>
            <a:pPr algn="ctr">
              <a:lnSpc>
                <a:spcPct val="90000"/>
              </a:lnSpc>
            </a:pPr>
            <a:r>
              <a:rPr lang="ru-RU" sz="1200"/>
              <a:t>…</a:t>
            </a:r>
          </a:p>
        </p:txBody>
      </p:sp>
      <p:sp>
        <p:nvSpPr>
          <p:cNvPr id="14" name="Line 171"/>
          <p:cNvSpPr>
            <a:spLocks noChangeShapeType="1"/>
          </p:cNvSpPr>
          <p:nvPr/>
        </p:nvSpPr>
        <p:spPr bwMode="auto">
          <a:xfrm flipV="1">
            <a:off x="4971852" y="2349500"/>
            <a:ext cx="0" cy="1046163"/>
          </a:xfrm>
          <a:prstGeom prst="line">
            <a:avLst/>
          </a:prstGeom>
          <a:noFill/>
          <a:ln w="19050">
            <a:solidFill>
              <a:schemeClr val="tx1"/>
            </a:solidFill>
            <a:round/>
            <a:headEnd/>
            <a:tailEnd type="triangle" w="med" len="lg"/>
          </a:ln>
        </p:spPr>
        <p:txBody>
          <a:bodyPr anchor="ctr"/>
          <a:lstStyle/>
          <a:p>
            <a:endParaRPr lang="ru-RU"/>
          </a:p>
        </p:txBody>
      </p:sp>
      <p:sp>
        <p:nvSpPr>
          <p:cNvPr id="15" name="Line 171"/>
          <p:cNvSpPr>
            <a:spLocks noChangeShapeType="1"/>
          </p:cNvSpPr>
          <p:nvPr/>
        </p:nvSpPr>
        <p:spPr bwMode="auto">
          <a:xfrm>
            <a:off x="4611812" y="2349500"/>
            <a:ext cx="0" cy="1054100"/>
          </a:xfrm>
          <a:prstGeom prst="line">
            <a:avLst/>
          </a:prstGeom>
          <a:noFill/>
          <a:ln w="19050">
            <a:solidFill>
              <a:schemeClr val="tx1"/>
            </a:solidFill>
            <a:round/>
            <a:headEnd/>
            <a:tailEnd type="triangle" w="med" len="lg"/>
          </a:ln>
        </p:spPr>
        <p:txBody>
          <a:bodyPr anchor="ctr"/>
          <a:lstStyle/>
          <a:p>
            <a:endParaRPr lang="ru-RU"/>
          </a:p>
        </p:txBody>
      </p:sp>
      <p:sp>
        <p:nvSpPr>
          <p:cNvPr id="16" name="Line 171"/>
          <p:cNvSpPr>
            <a:spLocks noChangeShapeType="1"/>
          </p:cNvSpPr>
          <p:nvPr/>
        </p:nvSpPr>
        <p:spPr bwMode="auto">
          <a:xfrm rot="5400000" flipH="1" flipV="1">
            <a:off x="6253875" y="3086947"/>
            <a:ext cx="0" cy="1115906"/>
          </a:xfrm>
          <a:prstGeom prst="line">
            <a:avLst/>
          </a:prstGeom>
          <a:noFill/>
          <a:ln w="19050">
            <a:solidFill>
              <a:schemeClr val="tx1"/>
            </a:solidFill>
            <a:round/>
            <a:headEnd/>
            <a:tailEnd type="triangle" w="med" len="lg"/>
          </a:ln>
        </p:spPr>
        <p:txBody>
          <a:bodyPr anchor="ctr"/>
          <a:lstStyle/>
          <a:p>
            <a:endParaRPr lang="ru-RU"/>
          </a:p>
        </p:txBody>
      </p:sp>
      <p:sp>
        <p:nvSpPr>
          <p:cNvPr id="17" name="Text Box 162"/>
          <p:cNvSpPr txBox="1">
            <a:spLocks noChangeArrowheads="1"/>
          </p:cNvSpPr>
          <p:nvPr/>
        </p:nvSpPr>
        <p:spPr bwMode="auto">
          <a:xfrm>
            <a:off x="5695922" y="3052886"/>
            <a:ext cx="1008063" cy="592138"/>
          </a:xfrm>
          <a:prstGeom prst="rect">
            <a:avLst/>
          </a:prstGeom>
          <a:noFill/>
          <a:ln w="9525">
            <a:noFill/>
            <a:miter lim="800000"/>
            <a:headEnd/>
            <a:tailEnd/>
          </a:ln>
        </p:spPr>
        <p:txBody>
          <a:bodyPr anchor="ctr"/>
          <a:lstStyle/>
          <a:p>
            <a:pPr algn="ctr">
              <a:lnSpc>
                <a:spcPct val="90000"/>
              </a:lnSpc>
            </a:pPr>
            <a:r>
              <a:rPr lang="ru-RU" sz="900" dirty="0" err="1" smtClean="0"/>
              <a:t>Информирова-ние</a:t>
            </a:r>
            <a:r>
              <a:rPr lang="ru-RU" sz="900" dirty="0" smtClean="0"/>
              <a:t>, </a:t>
            </a:r>
            <a:r>
              <a:rPr lang="ru-RU" sz="900" dirty="0"/>
              <a:t>запросы информации</a:t>
            </a:r>
          </a:p>
        </p:txBody>
      </p:sp>
      <p:sp>
        <p:nvSpPr>
          <p:cNvPr id="18" name="Text Box 162"/>
          <p:cNvSpPr txBox="1">
            <a:spLocks noChangeArrowheads="1"/>
          </p:cNvSpPr>
          <p:nvPr/>
        </p:nvSpPr>
        <p:spPr bwMode="auto">
          <a:xfrm>
            <a:off x="5624484" y="4500570"/>
            <a:ext cx="1223962" cy="715962"/>
          </a:xfrm>
          <a:prstGeom prst="rect">
            <a:avLst/>
          </a:prstGeom>
          <a:noFill/>
          <a:ln w="9525">
            <a:noFill/>
            <a:miter lim="800000"/>
            <a:headEnd/>
            <a:tailEnd/>
          </a:ln>
        </p:spPr>
        <p:txBody>
          <a:bodyPr anchor="ctr"/>
          <a:lstStyle/>
          <a:p>
            <a:pPr algn="ctr">
              <a:lnSpc>
                <a:spcPct val="90000"/>
              </a:lnSpc>
            </a:pPr>
            <a:r>
              <a:rPr lang="ru-RU" sz="900" dirty="0" smtClean="0"/>
              <a:t>Ресурсы, </a:t>
            </a:r>
            <a:r>
              <a:rPr lang="ru-RU" sz="900" dirty="0"/>
              <a:t>информация для потребностей проектов</a:t>
            </a:r>
          </a:p>
        </p:txBody>
      </p:sp>
      <p:sp>
        <p:nvSpPr>
          <p:cNvPr id="19" name="Line 171"/>
          <p:cNvSpPr>
            <a:spLocks noChangeShapeType="1"/>
          </p:cNvSpPr>
          <p:nvPr/>
        </p:nvSpPr>
        <p:spPr bwMode="auto">
          <a:xfrm flipV="1">
            <a:off x="4971852" y="3924300"/>
            <a:ext cx="0" cy="512763"/>
          </a:xfrm>
          <a:prstGeom prst="line">
            <a:avLst/>
          </a:prstGeom>
          <a:noFill/>
          <a:ln w="19050">
            <a:solidFill>
              <a:schemeClr val="tx1"/>
            </a:solidFill>
            <a:round/>
            <a:headEnd/>
            <a:tailEnd type="triangle" w="med" len="lg"/>
          </a:ln>
        </p:spPr>
        <p:txBody>
          <a:bodyPr anchor="ctr"/>
          <a:lstStyle/>
          <a:p>
            <a:endParaRPr lang="ru-RU"/>
          </a:p>
        </p:txBody>
      </p:sp>
      <p:sp>
        <p:nvSpPr>
          <p:cNvPr id="20" name="Line 171"/>
          <p:cNvSpPr>
            <a:spLocks noChangeShapeType="1"/>
          </p:cNvSpPr>
          <p:nvPr/>
        </p:nvSpPr>
        <p:spPr bwMode="auto">
          <a:xfrm>
            <a:off x="4611812" y="3933825"/>
            <a:ext cx="0" cy="503238"/>
          </a:xfrm>
          <a:prstGeom prst="line">
            <a:avLst/>
          </a:prstGeom>
          <a:noFill/>
          <a:ln w="19050">
            <a:solidFill>
              <a:schemeClr val="tx1"/>
            </a:solidFill>
            <a:round/>
            <a:headEnd/>
            <a:tailEnd type="triangle" w="med" len="lg"/>
          </a:ln>
        </p:spPr>
        <p:txBody>
          <a:bodyPr anchor="ctr"/>
          <a:lstStyle/>
          <a:p>
            <a:endParaRPr lang="ru-RU"/>
          </a:p>
        </p:txBody>
      </p:sp>
      <p:sp>
        <p:nvSpPr>
          <p:cNvPr id="21" name="Text Box 162"/>
          <p:cNvSpPr txBox="1">
            <a:spLocks noChangeArrowheads="1"/>
          </p:cNvSpPr>
          <p:nvPr/>
        </p:nvSpPr>
        <p:spPr bwMode="auto">
          <a:xfrm>
            <a:off x="4971852" y="3970338"/>
            <a:ext cx="1008062" cy="431800"/>
          </a:xfrm>
          <a:prstGeom prst="rect">
            <a:avLst/>
          </a:prstGeom>
          <a:noFill/>
          <a:ln w="9525">
            <a:noFill/>
            <a:miter lim="800000"/>
            <a:headEnd/>
            <a:tailEnd/>
          </a:ln>
        </p:spPr>
        <p:txBody>
          <a:bodyPr anchor="ctr"/>
          <a:lstStyle/>
          <a:p>
            <a:pPr algn="ctr">
              <a:lnSpc>
                <a:spcPct val="90000"/>
              </a:lnSpc>
            </a:pPr>
            <a:r>
              <a:rPr lang="ru-RU" sz="900" dirty="0" smtClean="0"/>
              <a:t>Информация о </a:t>
            </a:r>
            <a:r>
              <a:rPr lang="ru-RU" sz="900" dirty="0"/>
              <a:t>ходе работы</a:t>
            </a:r>
          </a:p>
        </p:txBody>
      </p:sp>
      <p:sp>
        <p:nvSpPr>
          <p:cNvPr id="22" name="Text Box 162"/>
          <p:cNvSpPr txBox="1">
            <a:spLocks noChangeArrowheads="1"/>
          </p:cNvSpPr>
          <p:nvPr/>
        </p:nvSpPr>
        <p:spPr bwMode="auto">
          <a:xfrm>
            <a:off x="3267030" y="4071942"/>
            <a:ext cx="1272725" cy="220658"/>
          </a:xfrm>
          <a:prstGeom prst="rect">
            <a:avLst/>
          </a:prstGeom>
          <a:noFill/>
          <a:ln w="9525">
            <a:noFill/>
            <a:miter lim="800000"/>
            <a:headEnd/>
            <a:tailEnd/>
          </a:ln>
        </p:spPr>
        <p:txBody>
          <a:bodyPr anchor="ctr"/>
          <a:lstStyle/>
          <a:p>
            <a:pPr algn="ctr">
              <a:lnSpc>
                <a:spcPct val="90000"/>
              </a:lnSpc>
            </a:pPr>
            <a:r>
              <a:rPr lang="ru-RU" sz="900" dirty="0" smtClean="0"/>
              <a:t>Сервисы ПО в соответствии с уровнем зрелости</a:t>
            </a:r>
            <a:endParaRPr lang="ru-RU" sz="900" dirty="0"/>
          </a:p>
        </p:txBody>
      </p:sp>
      <p:sp>
        <p:nvSpPr>
          <p:cNvPr id="23" name="Text Box 162"/>
          <p:cNvSpPr txBox="1">
            <a:spLocks noChangeArrowheads="1"/>
          </p:cNvSpPr>
          <p:nvPr/>
        </p:nvSpPr>
        <p:spPr bwMode="auto">
          <a:xfrm>
            <a:off x="3171825" y="2349500"/>
            <a:ext cx="1439987" cy="650872"/>
          </a:xfrm>
          <a:prstGeom prst="rect">
            <a:avLst/>
          </a:prstGeom>
          <a:noFill/>
          <a:ln w="9525">
            <a:noFill/>
            <a:miter lim="800000"/>
            <a:headEnd/>
            <a:tailEnd/>
          </a:ln>
        </p:spPr>
        <p:txBody>
          <a:bodyPr anchor="ctr"/>
          <a:lstStyle/>
          <a:p>
            <a:pPr algn="ctr">
              <a:lnSpc>
                <a:spcPct val="90000"/>
              </a:lnSpc>
            </a:pPr>
            <a:r>
              <a:rPr lang="ru-RU" sz="900" dirty="0" err="1"/>
              <a:t>Целеуказание</a:t>
            </a:r>
            <a:r>
              <a:rPr lang="ru-RU" sz="900" dirty="0" smtClean="0"/>
              <a:t>, приоритеты, авторизация, ресурсы,</a:t>
            </a:r>
            <a:endParaRPr lang="ru-RU" sz="900" dirty="0"/>
          </a:p>
          <a:p>
            <a:pPr algn="ctr">
              <a:lnSpc>
                <a:spcPct val="90000"/>
              </a:lnSpc>
            </a:pPr>
            <a:r>
              <a:rPr lang="ru-RU" sz="900" dirty="0"/>
              <a:t>административная поддержка</a:t>
            </a:r>
          </a:p>
        </p:txBody>
      </p:sp>
      <p:sp>
        <p:nvSpPr>
          <p:cNvPr id="24" name="Text Box 162"/>
          <p:cNvSpPr txBox="1">
            <a:spLocks noChangeArrowheads="1"/>
          </p:cNvSpPr>
          <p:nvPr/>
        </p:nvSpPr>
        <p:spPr bwMode="auto">
          <a:xfrm>
            <a:off x="4971852" y="2349500"/>
            <a:ext cx="1081087" cy="465138"/>
          </a:xfrm>
          <a:prstGeom prst="rect">
            <a:avLst/>
          </a:prstGeom>
          <a:noFill/>
          <a:ln w="9525">
            <a:noFill/>
            <a:miter lim="800000"/>
            <a:headEnd/>
            <a:tailEnd/>
          </a:ln>
        </p:spPr>
        <p:txBody>
          <a:bodyPr anchor="ctr"/>
          <a:lstStyle/>
          <a:p>
            <a:pPr algn="ctr">
              <a:lnSpc>
                <a:spcPct val="90000"/>
              </a:lnSpc>
            </a:pPr>
            <a:r>
              <a:rPr lang="ru-RU" sz="900" dirty="0" smtClean="0"/>
              <a:t>Отчеты, запросы по проблемам / изменениям</a:t>
            </a:r>
            <a:endParaRPr lang="ru-RU" sz="900" dirty="0"/>
          </a:p>
        </p:txBody>
      </p:sp>
      <p:sp>
        <p:nvSpPr>
          <p:cNvPr id="25" name="Text Box 162"/>
          <p:cNvSpPr txBox="1">
            <a:spLocks noChangeArrowheads="1"/>
          </p:cNvSpPr>
          <p:nvPr/>
        </p:nvSpPr>
        <p:spPr bwMode="auto">
          <a:xfrm>
            <a:off x="7527239" y="1612900"/>
            <a:ext cx="1439862" cy="592138"/>
          </a:xfrm>
          <a:prstGeom prst="rect">
            <a:avLst/>
          </a:prstGeom>
          <a:solidFill>
            <a:srgbClr val="FFFF00"/>
          </a:solidFill>
          <a:ln w="9525">
            <a:solidFill>
              <a:schemeClr val="tx1"/>
            </a:solidFill>
            <a:miter lim="800000"/>
            <a:headEnd/>
            <a:tailEnd/>
          </a:ln>
        </p:spPr>
        <p:txBody>
          <a:bodyPr anchor="ctr"/>
          <a:lstStyle/>
          <a:p>
            <a:pPr algn="ctr">
              <a:lnSpc>
                <a:spcPct val="90000"/>
              </a:lnSpc>
            </a:pPr>
            <a:r>
              <a:rPr lang="ru-RU" sz="1200" dirty="0"/>
              <a:t>Стратегический комитет</a:t>
            </a:r>
          </a:p>
        </p:txBody>
      </p:sp>
      <p:sp>
        <p:nvSpPr>
          <p:cNvPr id="26" name="Text Box 162"/>
          <p:cNvSpPr txBox="1">
            <a:spLocks noChangeArrowheads="1"/>
          </p:cNvSpPr>
          <p:nvPr/>
        </p:nvSpPr>
        <p:spPr bwMode="auto">
          <a:xfrm>
            <a:off x="3568014" y="1512888"/>
            <a:ext cx="5832475" cy="768350"/>
          </a:xfrm>
          <a:prstGeom prst="rect">
            <a:avLst/>
          </a:prstGeom>
          <a:noFill/>
          <a:ln w="9525">
            <a:solidFill>
              <a:schemeClr val="tx1"/>
            </a:solidFill>
            <a:prstDash val="lgDash"/>
            <a:miter lim="800000"/>
            <a:headEnd/>
            <a:tailEnd/>
          </a:ln>
        </p:spPr>
        <p:txBody>
          <a:bodyPr anchor="ctr"/>
          <a:lstStyle/>
          <a:p>
            <a:pPr algn="ctr">
              <a:lnSpc>
                <a:spcPct val="90000"/>
              </a:lnSpc>
            </a:pPr>
            <a:endParaRPr lang="ru-RU" sz="1200"/>
          </a:p>
        </p:txBody>
      </p:sp>
      <p:sp>
        <p:nvSpPr>
          <p:cNvPr id="27" name="Line 171"/>
          <p:cNvSpPr>
            <a:spLocks noChangeShapeType="1"/>
          </p:cNvSpPr>
          <p:nvPr/>
        </p:nvSpPr>
        <p:spPr bwMode="auto">
          <a:xfrm>
            <a:off x="8608326" y="2349500"/>
            <a:ext cx="0" cy="2087563"/>
          </a:xfrm>
          <a:prstGeom prst="line">
            <a:avLst/>
          </a:prstGeom>
          <a:noFill/>
          <a:ln w="19050">
            <a:solidFill>
              <a:schemeClr val="tx1"/>
            </a:solidFill>
            <a:round/>
            <a:headEnd/>
            <a:tailEnd type="triangle" w="med" len="lg"/>
          </a:ln>
        </p:spPr>
        <p:txBody>
          <a:bodyPr anchor="ctr"/>
          <a:lstStyle/>
          <a:p>
            <a:endParaRPr lang="ru-RU"/>
          </a:p>
        </p:txBody>
      </p:sp>
      <p:sp>
        <p:nvSpPr>
          <p:cNvPr id="28" name="Text Box 162"/>
          <p:cNvSpPr txBox="1">
            <a:spLocks noChangeArrowheads="1"/>
          </p:cNvSpPr>
          <p:nvPr/>
        </p:nvSpPr>
        <p:spPr bwMode="auto">
          <a:xfrm>
            <a:off x="8535301" y="2349500"/>
            <a:ext cx="1161149" cy="293682"/>
          </a:xfrm>
          <a:prstGeom prst="rect">
            <a:avLst/>
          </a:prstGeom>
          <a:noFill/>
          <a:ln w="9525">
            <a:noFill/>
            <a:miter lim="800000"/>
            <a:headEnd/>
            <a:tailEnd/>
          </a:ln>
        </p:spPr>
        <p:txBody>
          <a:bodyPr anchor="ctr"/>
          <a:lstStyle/>
          <a:p>
            <a:pPr algn="ctr">
              <a:lnSpc>
                <a:spcPct val="90000"/>
              </a:lnSpc>
            </a:pPr>
            <a:r>
              <a:rPr lang="en-US" sz="900" dirty="0" smtClean="0"/>
              <a:t>KPI,</a:t>
            </a:r>
            <a:r>
              <a:rPr lang="ru-RU" sz="900" dirty="0" smtClean="0"/>
              <a:t> ресурсы</a:t>
            </a:r>
            <a:endParaRPr lang="ru-RU" sz="900" dirty="0"/>
          </a:p>
        </p:txBody>
      </p:sp>
      <p:sp>
        <p:nvSpPr>
          <p:cNvPr id="29" name="Line 171"/>
          <p:cNvSpPr>
            <a:spLocks noChangeShapeType="1"/>
          </p:cNvSpPr>
          <p:nvPr/>
        </p:nvSpPr>
        <p:spPr bwMode="auto">
          <a:xfrm flipV="1">
            <a:off x="8247964" y="3213100"/>
            <a:ext cx="0" cy="1223963"/>
          </a:xfrm>
          <a:prstGeom prst="line">
            <a:avLst/>
          </a:prstGeom>
          <a:noFill/>
          <a:ln w="19050">
            <a:solidFill>
              <a:schemeClr val="tx1"/>
            </a:solidFill>
            <a:round/>
            <a:headEnd/>
            <a:tailEnd type="triangle" w="med" len="lg"/>
          </a:ln>
        </p:spPr>
        <p:txBody>
          <a:bodyPr anchor="ctr"/>
          <a:lstStyle/>
          <a:p>
            <a:endParaRPr lang="ru-RU"/>
          </a:p>
        </p:txBody>
      </p:sp>
      <p:sp>
        <p:nvSpPr>
          <p:cNvPr id="30" name="Line 171"/>
          <p:cNvSpPr>
            <a:spLocks noChangeShapeType="1"/>
          </p:cNvSpPr>
          <p:nvPr/>
        </p:nvSpPr>
        <p:spPr bwMode="auto">
          <a:xfrm flipV="1">
            <a:off x="8240026" y="2322513"/>
            <a:ext cx="0" cy="314325"/>
          </a:xfrm>
          <a:prstGeom prst="line">
            <a:avLst/>
          </a:prstGeom>
          <a:noFill/>
          <a:ln w="19050">
            <a:solidFill>
              <a:schemeClr val="tx1"/>
            </a:solidFill>
            <a:round/>
            <a:headEnd/>
            <a:tailEnd type="triangle" w="med" len="lg"/>
          </a:ln>
        </p:spPr>
        <p:txBody>
          <a:bodyPr anchor="ctr"/>
          <a:lstStyle/>
          <a:p>
            <a:endParaRPr lang="ru-RU"/>
          </a:p>
        </p:txBody>
      </p:sp>
      <p:sp>
        <p:nvSpPr>
          <p:cNvPr id="31" name="Text Box 162"/>
          <p:cNvSpPr txBox="1">
            <a:spLocks noChangeArrowheads="1"/>
          </p:cNvSpPr>
          <p:nvPr/>
        </p:nvSpPr>
        <p:spPr bwMode="auto">
          <a:xfrm>
            <a:off x="7193864" y="2339975"/>
            <a:ext cx="1008062" cy="341313"/>
          </a:xfrm>
          <a:prstGeom prst="rect">
            <a:avLst/>
          </a:prstGeom>
          <a:noFill/>
          <a:ln w="9525">
            <a:noFill/>
            <a:miter lim="800000"/>
            <a:headEnd/>
            <a:tailEnd/>
          </a:ln>
        </p:spPr>
        <p:txBody>
          <a:bodyPr anchor="ctr"/>
          <a:lstStyle/>
          <a:p>
            <a:pPr algn="ctr">
              <a:lnSpc>
                <a:spcPct val="90000"/>
              </a:lnSpc>
            </a:pPr>
            <a:r>
              <a:rPr lang="ru-RU" sz="900" dirty="0" smtClean="0"/>
              <a:t>Сводная аналитика</a:t>
            </a:r>
            <a:endParaRPr lang="ru-RU" sz="900" dirty="0"/>
          </a:p>
        </p:txBody>
      </p:sp>
      <p:sp>
        <p:nvSpPr>
          <p:cNvPr id="32" name="Text Box 162"/>
          <p:cNvSpPr txBox="1">
            <a:spLocks noChangeArrowheads="1"/>
          </p:cNvSpPr>
          <p:nvPr/>
        </p:nvSpPr>
        <p:spPr bwMode="auto">
          <a:xfrm>
            <a:off x="7527238" y="2727325"/>
            <a:ext cx="1737113" cy="425450"/>
          </a:xfrm>
          <a:prstGeom prst="rect">
            <a:avLst/>
          </a:prstGeom>
          <a:solidFill>
            <a:schemeClr val="bg1">
              <a:alpha val="74117"/>
            </a:schemeClr>
          </a:solidFill>
          <a:ln w="9525">
            <a:solidFill>
              <a:schemeClr val="tx1"/>
            </a:solidFill>
            <a:miter lim="800000"/>
            <a:headEnd/>
            <a:tailEnd/>
          </a:ln>
        </p:spPr>
        <p:txBody>
          <a:bodyPr anchor="ctr"/>
          <a:lstStyle/>
          <a:p>
            <a:pPr algn="ctr">
              <a:lnSpc>
                <a:spcPct val="90000"/>
              </a:lnSpc>
            </a:pPr>
            <a:r>
              <a:rPr lang="ru-RU" sz="1200" dirty="0" smtClean="0"/>
              <a:t>«Аналитическое </a:t>
            </a:r>
            <a:r>
              <a:rPr lang="ru-RU" sz="1200" smtClean="0"/>
              <a:t>управление» / ИС</a:t>
            </a:r>
            <a:endParaRPr lang="ru-RU" sz="1200" dirty="0"/>
          </a:p>
        </p:txBody>
      </p:sp>
      <p:sp>
        <p:nvSpPr>
          <p:cNvPr id="33" name="Line 171"/>
          <p:cNvSpPr>
            <a:spLocks noChangeShapeType="1"/>
          </p:cNvSpPr>
          <p:nvPr/>
        </p:nvSpPr>
        <p:spPr bwMode="auto">
          <a:xfrm rot="5400000" flipH="1">
            <a:off x="6236465" y="4617244"/>
            <a:ext cx="0" cy="1223962"/>
          </a:xfrm>
          <a:prstGeom prst="line">
            <a:avLst/>
          </a:prstGeom>
          <a:noFill/>
          <a:ln w="19050">
            <a:solidFill>
              <a:schemeClr val="tx1"/>
            </a:solidFill>
            <a:round/>
            <a:headEnd/>
            <a:tailEnd type="triangle" w="med" len="lg"/>
          </a:ln>
        </p:spPr>
        <p:txBody>
          <a:bodyPr anchor="ctr"/>
          <a:lstStyle/>
          <a:p>
            <a:endParaRPr lang="ru-RU"/>
          </a:p>
        </p:txBody>
      </p:sp>
      <p:sp>
        <p:nvSpPr>
          <p:cNvPr id="34" name="Line 171"/>
          <p:cNvSpPr>
            <a:spLocks noChangeShapeType="1"/>
          </p:cNvSpPr>
          <p:nvPr/>
        </p:nvSpPr>
        <p:spPr bwMode="auto">
          <a:xfrm rot="5400000" flipV="1">
            <a:off x="6088170" y="1556544"/>
            <a:ext cx="863600" cy="1728788"/>
          </a:xfrm>
          <a:prstGeom prst="line">
            <a:avLst/>
          </a:prstGeom>
          <a:noFill/>
          <a:ln w="19050">
            <a:solidFill>
              <a:schemeClr val="tx1"/>
            </a:solidFill>
            <a:round/>
            <a:headEnd/>
            <a:tailEnd type="triangle" w="med" len="lg"/>
          </a:ln>
        </p:spPr>
        <p:txBody>
          <a:bodyPr anchor="ctr"/>
          <a:lstStyle/>
          <a:p>
            <a:endParaRPr lang="ru-RU"/>
          </a:p>
        </p:txBody>
      </p:sp>
      <p:pic>
        <p:nvPicPr>
          <p:cNvPr id="35" name="Picture 4"/>
          <p:cNvPicPr>
            <a:picLocks noChangeAspect="1" noChangeArrowheads="1"/>
          </p:cNvPicPr>
          <p:nvPr/>
        </p:nvPicPr>
        <p:blipFill>
          <a:blip r:embed="rId5" cstate="print"/>
          <a:srcRect/>
          <a:stretch>
            <a:fillRect/>
          </a:stretch>
        </p:blipFill>
        <p:spPr bwMode="auto">
          <a:xfrm>
            <a:off x="5618356" y="983999"/>
            <a:ext cx="1800200" cy="948362"/>
          </a:xfrm>
          <a:prstGeom prst="rect">
            <a:avLst/>
          </a:prstGeom>
          <a:noFill/>
          <a:ln w="9525">
            <a:solidFill>
              <a:schemeClr val="bg2"/>
            </a:solidFill>
            <a:miter lim="800000"/>
            <a:headEnd/>
            <a:tailEnd/>
          </a:ln>
          <a:effectLst>
            <a:outerShdw blurRad="50800" dist="38100" dir="2700000" algn="tl" rotWithShape="0">
              <a:prstClr val="black">
                <a:alpha val="40000"/>
              </a:prstClr>
            </a:outerShdw>
          </a:effectLst>
        </p:spPr>
      </p:pic>
      <p:sp>
        <p:nvSpPr>
          <p:cNvPr id="36" name="Line 171"/>
          <p:cNvSpPr>
            <a:spLocks noChangeShapeType="1"/>
          </p:cNvSpPr>
          <p:nvPr/>
        </p:nvSpPr>
        <p:spPr bwMode="auto">
          <a:xfrm rot="16200000" flipV="1">
            <a:off x="9767937" y="2565375"/>
            <a:ext cx="0" cy="719137"/>
          </a:xfrm>
          <a:prstGeom prst="line">
            <a:avLst/>
          </a:prstGeom>
          <a:noFill/>
          <a:ln w="19050">
            <a:solidFill>
              <a:schemeClr val="tx1"/>
            </a:solidFill>
            <a:round/>
            <a:headEnd/>
            <a:tailEnd type="triangle" w="med" len="lg"/>
          </a:ln>
        </p:spPr>
        <p:txBody>
          <a:bodyPr anchor="ctr"/>
          <a:lstStyle/>
          <a:p>
            <a:endParaRPr lang="ru-RU"/>
          </a:p>
        </p:txBody>
      </p:sp>
      <p:sp>
        <p:nvSpPr>
          <p:cNvPr id="37" name="Text Box 162"/>
          <p:cNvSpPr txBox="1">
            <a:spLocks noChangeArrowheads="1"/>
          </p:cNvSpPr>
          <p:nvPr/>
        </p:nvSpPr>
        <p:spPr bwMode="auto">
          <a:xfrm>
            <a:off x="9993502" y="2708920"/>
            <a:ext cx="1008062" cy="431800"/>
          </a:xfrm>
          <a:prstGeom prst="rect">
            <a:avLst/>
          </a:prstGeom>
          <a:noFill/>
          <a:ln w="9525">
            <a:noFill/>
            <a:miter lim="800000"/>
            <a:headEnd/>
            <a:tailEnd/>
          </a:ln>
        </p:spPr>
        <p:txBody>
          <a:bodyPr anchor="ctr"/>
          <a:lstStyle/>
          <a:p>
            <a:pPr algn="ctr">
              <a:lnSpc>
                <a:spcPct val="90000"/>
              </a:lnSpc>
            </a:pPr>
            <a:r>
              <a:rPr lang="ru-RU" sz="900" dirty="0" smtClean="0"/>
              <a:t>Внешняя информация</a:t>
            </a:r>
            <a:endParaRPr lang="ru-RU" sz="900" dirty="0"/>
          </a:p>
        </p:txBody>
      </p:sp>
      <p:pic>
        <p:nvPicPr>
          <p:cNvPr id="38" name="Picture 3"/>
          <p:cNvPicPr>
            <a:picLocks noChangeAspect="1" noChangeArrowheads="1"/>
          </p:cNvPicPr>
          <p:nvPr/>
        </p:nvPicPr>
        <p:blipFill>
          <a:blip r:embed="rId6" cstate="print">
            <a:lum/>
          </a:blip>
          <a:srcRect/>
          <a:stretch>
            <a:fillRect/>
          </a:stretch>
        </p:blipFill>
        <p:spPr bwMode="auto">
          <a:xfrm>
            <a:off x="1880172" y="4879795"/>
            <a:ext cx="1547664" cy="1049535"/>
          </a:xfrm>
          <a:prstGeom prst="rect">
            <a:avLst/>
          </a:prstGeom>
          <a:noFill/>
          <a:ln w="9525">
            <a:noFill/>
            <a:miter lim="800000"/>
            <a:headEnd/>
            <a:tailEnd/>
          </a:ln>
        </p:spPr>
      </p:pic>
      <p:sp>
        <p:nvSpPr>
          <p:cNvPr id="39" name="Line 171"/>
          <p:cNvSpPr>
            <a:spLocks noChangeShapeType="1"/>
          </p:cNvSpPr>
          <p:nvPr/>
        </p:nvSpPr>
        <p:spPr bwMode="auto">
          <a:xfrm rot="5400000">
            <a:off x="3133534" y="3812669"/>
            <a:ext cx="178456" cy="1625977"/>
          </a:xfrm>
          <a:prstGeom prst="line">
            <a:avLst/>
          </a:prstGeom>
          <a:noFill/>
          <a:ln w="6350">
            <a:solidFill>
              <a:schemeClr val="tx1"/>
            </a:solidFill>
            <a:prstDash val="lgDash"/>
            <a:round/>
            <a:headEnd/>
            <a:tailEnd type="none" w="med" len="lg"/>
          </a:ln>
        </p:spPr>
        <p:txBody>
          <a:bodyPr anchor="ctr"/>
          <a:lstStyle/>
          <a:p>
            <a:endParaRPr lang="ru-RU"/>
          </a:p>
        </p:txBody>
      </p:sp>
      <p:sp>
        <p:nvSpPr>
          <p:cNvPr id="40" name="Line 171"/>
          <p:cNvSpPr>
            <a:spLocks noChangeShapeType="1"/>
          </p:cNvSpPr>
          <p:nvPr/>
        </p:nvSpPr>
        <p:spPr bwMode="auto">
          <a:xfrm rot="5400000">
            <a:off x="3329919" y="5071660"/>
            <a:ext cx="866222" cy="563372"/>
          </a:xfrm>
          <a:prstGeom prst="line">
            <a:avLst/>
          </a:prstGeom>
          <a:noFill/>
          <a:ln w="6350">
            <a:solidFill>
              <a:schemeClr val="tx1"/>
            </a:solidFill>
            <a:prstDash val="lgDash"/>
            <a:round/>
            <a:headEnd/>
            <a:tailEnd type="none" w="med" len="lg"/>
          </a:ln>
        </p:spPr>
        <p:txBody>
          <a:bodyPr anchor="ctr"/>
          <a:lstStyle/>
          <a:p>
            <a:endParaRPr lang="ru-RU"/>
          </a:p>
        </p:txBody>
      </p:sp>
      <p:sp>
        <p:nvSpPr>
          <p:cNvPr id="41" name="Скругленный прямоугольник 40"/>
          <p:cNvSpPr/>
          <p:nvPr/>
        </p:nvSpPr>
        <p:spPr>
          <a:xfrm>
            <a:off x="6628160" y="836613"/>
            <a:ext cx="215900" cy="1008062"/>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2" name="Line 171"/>
          <p:cNvSpPr>
            <a:spLocks noChangeShapeType="1"/>
          </p:cNvSpPr>
          <p:nvPr/>
        </p:nvSpPr>
        <p:spPr bwMode="auto">
          <a:xfrm rot="5400000" flipH="1" flipV="1">
            <a:off x="6823864" y="404689"/>
            <a:ext cx="0" cy="1008063"/>
          </a:xfrm>
          <a:prstGeom prst="line">
            <a:avLst/>
          </a:prstGeom>
          <a:noFill/>
          <a:ln w="12700">
            <a:solidFill>
              <a:srgbClr val="FF0000"/>
            </a:solidFill>
            <a:round/>
            <a:headEnd/>
            <a:tailEnd type="triangle" w="med" len="lg"/>
          </a:ln>
        </p:spPr>
        <p:txBody>
          <a:bodyPr anchor="ctr"/>
          <a:lstStyle/>
          <a:p>
            <a:endParaRPr lang="ru-RU"/>
          </a:p>
        </p:txBody>
      </p:sp>
      <p:sp>
        <p:nvSpPr>
          <p:cNvPr id="43" name="Text Box 162"/>
          <p:cNvSpPr txBox="1">
            <a:spLocks noChangeArrowheads="1"/>
          </p:cNvSpPr>
          <p:nvPr/>
        </p:nvSpPr>
        <p:spPr bwMode="auto">
          <a:xfrm>
            <a:off x="7492132" y="908720"/>
            <a:ext cx="2087488" cy="431676"/>
          </a:xfrm>
          <a:prstGeom prst="rect">
            <a:avLst/>
          </a:prstGeom>
          <a:noFill/>
          <a:ln w="9525">
            <a:noFill/>
            <a:miter lim="800000"/>
            <a:headEnd/>
            <a:tailEnd/>
          </a:ln>
        </p:spPr>
        <p:txBody>
          <a:bodyPr anchor="ctr"/>
          <a:lstStyle/>
          <a:p>
            <a:pPr>
              <a:lnSpc>
                <a:spcPct val="90000"/>
              </a:lnSpc>
            </a:pPr>
            <a:r>
              <a:rPr lang="ru-RU" sz="1200" smtClean="0"/>
              <a:t>Портфель верхнего уровня</a:t>
            </a:r>
            <a:endParaRPr lang="ru-RU" sz="1200" dirty="0"/>
          </a:p>
        </p:txBody>
      </p:sp>
      <p:sp>
        <p:nvSpPr>
          <p:cNvPr id="44" name="Text Box 162"/>
          <p:cNvSpPr txBox="1">
            <a:spLocks noChangeArrowheads="1"/>
          </p:cNvSpPr>
          <p:nvPr/>
        </p:nvSpPr>
        <p:spPr bwMode="auto">
          <a:xfrm>
            <a:off x="1698724" y="4728564"/>
            <a:ext cx="568173" cy="288032"/>
          </a:xfrm>
          <a:prstGeom prst="rect">
            <a:avLst/>
          </a:prstGeom>
          <a:solidFill>
            <a:srgbClr val="FFFF00"/>
          </a:solidFill>
          <a:ln w="9525">
            <a:solidFill>
              <a:schemeClr val="tx1"/>
            </a:solidFill>
            <a:prstDash val="sysDot"/>
            <a:miter lim="800000"/>
            <a:headEnd/>
            <a:tailEnd/>
          </a:ln>
        </p:spPr>
        <p:txBody>
          <a:bodyPr lIns="36000" tIns="36000" rIns="36000" bIns="36000" anchor="ctr"/>
          <a:lstStyle/>
          <a:p>
            <a:pPr algn="ctr">
              <a:lnSpc>
                <a:spcPct val="90000"/>
              </a:lnSpc>
            </a:pPr>
            <a:r>
              <a:rPr lang="ru-RU" sz="700" i="1" dirty="0" smtClean="0"/>
              <a:t>Офис проекта 1</a:t>
            </a:r>
            <a:endParaRPr lang="ru-RU" sz="700" i="1" dirty="0"/>
          </a:p>
        </p:txBody>
      </p:sp>
      <p:sp>
        <p:nvSpPr>
          <p:cNvPr id="45" name="Text Box 162"/>
          <p:cNvSpPr txBox="1">
            <a:spLocks noChangeArrowheads="1"/>
          </p:cNvSpPr>
          <p:nvPr/>
        </p:nvSpPr>
        <p:spPr bwMode="auto">
          <a:xfrm>
            <a:off x="1695394" y="1700808"/>
            <a:ext cx="1728192" cy="465138"/>
          </a:xfrm>
          <a:prstGeom prst="rect">
            <a:avLst/>
          </a:prstGeom>
          <a:noFill/>
          <a:ln w="9525">
            <a:noFill/>
            <a:miter lim="800000"/>
            <a:headEnd/>
            <a:tailEnd/>
          </a:ln>
        </p:spPr>
        <p:txBody>
          <a:bodyPr anchor="ctr"/>
          <a:lstStyle/>
          <a:p>
            <a:pPr>
              <a:lnSpc>
                <a:spcPct val="90000"/>
              </a:lnSpc>
            </a:pPr>
            <a:r>
              <a:rPr lang="ru-RU" b="1" dirty="0" smtClean="0">
                <a:solidFill>
                  <a:srgbClr val="0070C0"/>
                </a:solidFill>
              </a:rPr>
              <a:t>Руководство</a:t>
            </a:r>
          </a:p>
          <a:p>
            <a:pPr>
              <a:lnSpc>
                <a:spcPct val="90000"/>
              </a:lnSpc>
            </a:pPr>
            <a:r>
              <a:rPr lang="ru-RU" b="1" dirty="0" smtClean="0">
                <a:solidFill>
                  <a:srgbClr val="0070C0"/>
                </a:solidFill>
              </a:rPr>
              <a:t>проектами</a:t>
            </a:r>
            <a:endParaRPr lang="ru-RU" b="1" dirty="0">
              <a:solidFill>
                <a:srgbClr val="0070C0"/>
              </a:solidFill>
            </a:endParaRPr>
          </a:p>
        </p:txBody>
      </p:sp>
      <p:sp>
        <p:nvSpPr>
          <p:cNvPr id="46" name="Text Box 162"/>
          <p:cNvSpPr txBox="1">
            <a:spLocks noChangeArrowheads="1"/>
          </p:cNvSpPr>
          <p:nvPr/>
        </p:nvSpPr>
        <p:spPr bwMode="auto">
          <a:xfrm>
            <a:off x="1695394" y="3392490"/>
            <a:ext cx="1728192" cy="465138"/>
          </a:xfrm>
          <a:prstGeom prst="rect">
            <a:avLst/>
          </a:prstGeom>
          <a:noFill/>
          <a:ln w="9525">
            <a:noFill/>
            <a:miter lim="800000"/>
            <a:headEnd/>
            <a:tailEnd/>
          </a:ln>
        </p:spPr>
        <p:txBody>
          <a:bodyPr anchor="ctr"/>
          <a:lstStyle/>
          <a:p>
            <a:pPr>
              <a:lnSpc>
                <a:spcPct val="90000"/>
              </a:lnSpc>
            </a:pPr>
            <a:r>
              <a:rPr lang="ru-RU" b="1" dirty="0" smtClean="0">
                <a:solidFill>
                  <a:srgbClr val="0070C0"/>
                </a:solidFill>
              </a:rPr>
              <a:t>Управление</a:t>
            </a:r>
          </a:p>
          <a:p>
            <a:pPr>
              <a:lnSpc>
                <a:spcPct val="90000"/>
              </a:lnSpc>
            </a:pPr>
            <a:r>
              <a:rPr lang="ru-RU" b="1" dirty="0" smtClean="0">
                <a:solidFill>
                  <a:srgbClr val="0070C0"/>
                </a:solidFill>
              </a:rPr>
              <a:t>проектами</a:t>
            </a:r>
            <a:endParaRPr lang="ru-RU" b="1" dirty="0">
              <a:solidFill>
                <a:srgbClr val="0070C0"/>
              </a:solidFill>
            </a:endParaRPr>
          </a:p>
        </p:txBody>
      </p:sp>
      <p:pic>
        <p:nvPicPr>
          <p:cNvPr id="47" name="Picture 2"/>
          <p:cNvPicPr>
            <a:picLocks noChangeAspect="1" noChangeArrowheads="1"/>
          </p:cNvPicPr>
          <p:nvPr/>
        </p:nvPicPr>
        <p:blipFill>
          <a:blip r:embed="rId7" cstate="print"/>
          <a:srcRect/>
          <a:stretch>
            <a:fillRect/>
          </a:stretch>
        </p:blipFill>
        <p:spPr bwMode="auto">
          <a:xfrm>
            <a:off x="2552650" y="6543698"/>
            <a:ext cx="8001056" cy="285728"/>
          </a:xfrm>
          <a:prstGeom prst="rect">
            <a:avLst/>
          </a:prstGeom>
          <a:noFill/>
          <a:ln w="9525">
            <a:noFill/>
            <a:miter lim="800000"/>
            <a:headEnd/>
            <a:tailEnd/>
          </a:ln>
          <a:effectLst/>
        </p:spPr>
      </p:pic>
      <p:cxnSp>
        <p:nvCxnSpPr>
          <p:cNvPr id="48" name="Прямая соединительная линия 47"/>
          <p:cNvCxnSpPr/>
          <p:nvPr/>
        </p:nvCxnSpPr>
        <p:spPr>
          <a:xfrm rot="5400000">
            <a:off x="6183652" y="6383722"/>
            <a:ext cx="720000" cy="1"/>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9" name="Text Box 162"/>
          <p:cNvSpPr txBox="1">
            <a:spLocks noChangeArrowheads="1"/>
          </p:cNvSpPr>
          <p:nvPr/>
        </p:nvSpPr>
        <p:spPr bwMode="auto">
          <a:xfrm>
            <a:off x="7249318" y="6267470"/>
            <a:ext cx="2304256" cy="425450"/>
          </a:xfrm>
          <a:prstGeom prst="rect">
            <a:avLst/>
          </a:prstGeom>
          <a:noFill/>
          <a:ln w="9525">
            <a:noFill/>
            <a:miter lim="800000"/>
            <a:headEnd/>
            <a:tailEnd/>
          </a:ln>
        </p:spPr>
        <p:txBody>
          <a:bodyPr anchor="ctr"/>
          <a:lstStyle/>
          <a:p>
            <a:pPr algn="ctr">
              <a:lnSpc>
                <a:spcPct val="90000"/>
              </a:lnSpc>
            </a:pPr>
            <a:r>
              <a:rPr lang="ru-RU" sz="1200" b="1" dirty="0" smtClean="0"/>
              <a:t>Операционная деятельность (регулярные процессы)</a:t>
            </a:r>
            <a:endParaRPr lang="ru-RU" sz="1200" b="1" dirty="0"/>
          </a:p>
        </p:txBody>
      </p:sp>
      <p:sp>
        <p:nvSpPr>
          <p:cNvPr id="50" name="Text Box 162"/>
          <p:cNvSpPr txBox="1">
            <a:spLocks noChangeArrowheads="1"/>
          </p:cNvSpPr>
          <p:nvPr/>
        </p:nvSpPr>
        <p:spPr bwMode="auto">
          <a:xfrm>
            <a:off x="3624220" y="6267470"/>
            <a:ext cx="2448272" cy="425450"/>
          </a:xfrm>
          <a:prstGeom prst="rect">
            <a:avLst/>
          </a:prstGeom>
          <a:noFill/>
          <a:ln w="9525">
            <a:noFill/>
            <a:miter lim="800000"/>
            <a:headEnd/>
            <a:tailEnd/>
          </a:ln>
        </p:spPr>
        <p:txBody>
          <a:bodyPr anchor="ctr"/>
          <a:lstStyle/>
          <a:p>
            <a:pPr algn="ctr">
              <a:lnSpc>
                <a:spcPct val="90000"/>
              </a:lnSpc>
            </a:pPr>
            <a:r>
              <a:rPr lang="ru-RU" sz="1200" b="1" dirty="0" smtClean="0"/>
              <a:t>Выполнение проектных работ («переходные» процессы)</a:t>
            </a:r>
            <a:endParaRPr lang="ru-RU" sz="1200" b="1" dirty="0"/>
          </a:p>
        </p:txBody>
      </p:sp>
      <p:pic>
        <p:nvPicPr>
          <p:cNvPr id="51" name="Picture 3"/>
          <p:cNvPicPr>
            <a:picLocks noChangeAspect="1" noChangeArrowheads="1"/>
          </p:cNvPicPr>
          <p:nvPr/>
        </p:nvPicPr>
        <p:blipFill>
          <a:blip r:embed="rId8" cstate="print"/>
          <a:srcRect/>
          <a:stretch>
            <a:fillRect/>
          </a:stretch>
        </p:blipFill>
        <p:spPr bwMode="auto">
          <a:xfrm>
            <a:off x="6981806" y="4500571"/>
            <a:ext cx="2904363" cy="1552766"/>
          </a:xfrm>
          <a:prstGeom prst="rect">
            <a:avLst/>
          </a:prstGeom>
          <a:noFill/>
          <a:ln w="3175">
            <a:noFill/>
            <a:miter lim="800000"/>
            <a:headEnd/>
            <a:tailEnd/>
          </a:ln>
        </p:spPr>
      </p:pic>
      <p:sp>
        <p:nvSpPr>
          <p:cNvPr id="52" name="Text Box 162"/>
          <p:cNvSpPr txBox="1">
            <a:spLocks noChangeArrowheads="1"/>
          </p:cNvSpPr>
          <p:nvPr/>
        </p:nvSpPr>
        <p:spPr bwMode="auto">
          <a:xfrm>
            <a:off x="7053244" y="3970338"/>
            <a:ext cx="1150938" cy="431800"/>
          </a:xfrm>
          <a:prstGeom prst="rect">
            <a:avLst/>
          </a:prstGeom>
          <a:noFill/>
          <a:ln w="9525">
            <a:noFill/>
            <a:miter lim="800000"/>
            <a:headEnd/>
            <a:tailEnd/>
          </a:ln>
        </p:spPr>
        <p:txBody>
          <a:bodyPr anchor="ctr"/>
          <a:lstStyle/>
          <a:p>
            <a:pPr algn="ctr">
              <a:lnSpc>
                <a:spcPct val="90000"/>
              </a:lnSpc>
            </a:pPr>
            <a:r>
              <a:rPr lang="ru-RU" sz="900" dirty="0" smtClean="0"/>
              <a:t>Информация о выполнении </a:t>
            </a:r>
          </a:p>
          <a:p>
            <a:pPr algn="ctr">
              <a:lnSpc>
                <a:spcPct val="90000"/>
              </a:lnSpc>
            </a:pPr>
            <a:r>
              <a:rPr lang="ru-RU" sz="900" dirty="0" smtClean="0"/>
              <a:t>бизнес-процессов</a:t>
            </a:r>
            <a:endParaRPr lang="ru-RU" sz="9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2961</TotalTime>
  <Words>3536</Words>
  <Application>Microsoft Office PowerPoint</Application>
  <PresentationFormat>Произвольный</PresentationFormat>
  <Paragraphs>753</Paragraphs>
  <Slides>41</Slides>
  <Notes>41</Notes>
  <HiddenSlides>9</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Тема Office</vt:lpstr>
      <vt:lpstr>Проектное и процессное управление - ближе, чем кажется</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Внедрение процессного подхода, описание и оптимизация бизнес-процессов ГКУ «Централизованная бухгалтерия ЯНАО»</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Никита Переверзев</dc:creator>
  <cp:lastModifiedBy>ТТВ</cp:lastModifiedBy>
  <cp:revision>197</cp:revision>
  <dcterms:created xsi:type="dcterms:W3CDTF">2022-08-07T13:48:40Z</dcterms:created>
  <dcterms:modified xsi:type="dcterms:W3CDTF">2023-05-15T12:27:17Z</dcterms:modified>
</cp:coreProperties>
</file>