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drawingml.diagramData+xml" PartName="/ppt/diagrams/data2.xml"/>
  <Override ContentType="application/vnd.openxmlformats-officedocument.drawingml.diagramData+xml" PartName="/ppt/diagrams/data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1.xml"/>
  <Override ContentType="application/vnd.openxmlformats-officedocument.presentationml.presentation.main+xml" PartName="/ppt/presentation.xml"/>
  <Override ContentType="application/vnd.ms-office.drawingml.diagramDrawing+xml" PartName="/ppt/diagrams/drawing2.xml"/>
  <Override ContentType="application/vnd.ms-office.drawingml.diagramDrawing+xml" PartName="/ppt/diagrams/drawing1.xml"/>
  <Override ContentType="application/vnd.openxmlformats-officedocument.presentationml.presProps+xml" PartName="/ppt/presProps1.xml"/>
  <Override ContentType="application/vnd.openxmlformats-officedocument.drawingml.diagramColors+xml" PartName="/ppt/diagrams/colors2.xml"/>
  <Override ContentType="application/vnd.openxmlformats-officedocument.drawingml.diagramColors+xml" PartName="/ppt/diagrams/color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y="6858000" cx="12192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F1636-AF41-4A61-96CA-B70EFD8715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941A91C-F357-4B06-8F57-C13EF70373A7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Привлечь финансирование в </a:t>
          </a:r>
          <a:r>
            <a:rPr lang="en-US" dirty="0" smtClean="0"/>
            <a:t>start up</a:t>
          </a:r>
          <a:r>
            <a:rPr lang="ru-RU" dirty="0" smtClean="0"/>
            <a:t> </a:t>
          </a:r>
          <a:endParaRPr lang="ru-RU" dirty="0"/>
        </a:p>
      </dgm:t>
    </dgm:pt>
    <dgm:pt modelId="{96F9EB1A-439C-459F-8450-AED2445439D6}" type="parTrans" cxnId="{E5937F66-B2F4-4E83-8B9D-D4585FF4CCA1}">
      <dgm:prSet/>
      <dgm:spPr/>
      <dgm:t>
        <a:bodyPr/>
        <a:lstStyle/>
        <a:p>
          <a:endParaRPr lang="ru-RU"/>
        </a:p>
      </dgm:t>
    </dgm:pt>
    <dgm:pt modelId="{6ECAD81E-109F-4948-B086-6CC3054A153E}" type="sibTrans" cxnId="{E5937F66-B2F4-4E83-8B9D-D4585FF4CCA1}">
      <dgm:prSet/>
      <dgm:spPr/>
      <dgm:t>
        <a:bodyPr/>
        <a:lstStyle/>
        <a:p>
          <a:endParaRPr lang="ru-RU"/>
        </a:p>
      </dgm:t>
    </dgm:pt>
    <dgm:pt modelId="{6AB7D26C-D394-455A-A68A-E17EB31DBB51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Разработать программное обеспечение согласно параметрам склада и внедрить в </a:t>
          </a:r>
          <a:r>
            <a:rPr lang="ru-RU" dirty="0" err="1" smtClean="0"/>
            <a:t>дрон</a:t>
          </a:r>
          <a:r>
            <a:rPr lang="ru-RU" dirty="0" smtClean="0"/>
            <a:t> +Патент</a:t>
          </a:r>
          <a:endParaRPr lang="ru-RU" dirty="0"/>
        </a:p>
      </dgm:t>
    </dgm:pt>
    <dgm:pt modelId="{1FAB81A5-CF11-412E-A1A8-95857971CBDD}" type="parTrans" cxnId="{6031BE26-5E3C-4066-B46A-526E5FEA3072}">
      <dgm:prSet/>
      <dgm:spPr/>
      <dgm:t>
        <a:bodyPr/>
        <a:lstStyle/>
        <a:p>
          <a:endParaRPr lang="ru-RU"/>
        </a:p>
      </dgm:t>
    </dgm:pt>
    <dgm:pt modelId="{CB909DAE-C568-4539-84E4-CD30D361497C}" type="sibTrans" cxnId="{6031BE26-5E3C-4066-B46A-526E5FEA3072}">
      <dgm:prSet/>
      <dgm:spPr/>
      <dgm:t>
        <a:bodyPr/>
        <a:lstStyle/>
        <a:p>
          <a:endParaRPr lang="ru-RU"/>
        </a:p>
      </dgm:t>
    </dgm:pt>
    <dgm:pt modelId="{D9F4CD44-9C34-4325-90D7-3EC6BC156EB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Протестировать на складе у потенциального клиента</a:t>
          </a:r>
          <a:endParaRPr lang="ru-RU" dirty="0"/>
        </a:p>
      </dgm:t>
    </dgm:pt>
    <dgm:pt modelId="{6244C930-97A7-4926-87FA-0D521314AF01}" type="parTrans" cxnId="{43652EC7-8EE8-42F2-9AA6-A6D3BA2C1093}">
      <dgm:prSet/>
      <dgm:spPr/>
      <dgm:t>
        <a:bodyPr/>
        <a:lstStyle/>
        <a:p>
          <a:endParaRPr lang="ru-RU"/>
        </a:p>
      </dgm:t>
    </dgm:pt>
    <dgm:pt modelId="{EAD6F334-AEEC-4E1B-B112-BCF9B40A2390}" type="sibTrans" cxnId="{43652EC7-8EE8-42F2-9AA6-A6D3BA2C1093}">
      <dgm:prSet/>
      <dgm:spPr/>
      <dgm:t>
        <a:bodyPr/>
        <a:lstStyle/>
        <a:p>
          <a:endParaRPr lang="ru-RU"/>
        </a:p>
      </dgm:t>
    </dgm:pt>
    <dgm:pt modelId="{921D63D1-9CDD-4589-9C4D-27F9E27EA73A}" type="pres">
      <dgm:prSet presAssocID="{16AF1636-AF41-4A61-96CA-B70EFD871553}" presName="Name0" presStyleCnt="0">
        <dgm:presLayoutVars>
          <dgm:dir/>
          <dgm:resizeHandles val="exact"/>
        </dgm:presLayoutVars>
      </dgm:prSet>
      <dgm:spPr/>
    </dgm:pt>
    <dgm:pt modelId="{7D7BF16E-A026-41FC-9775-9E2750F6EDDD}" type="pres">
      <dgm:prSet presAssocID="{8941A91C-F357-4B06-8F57-C13EF70373A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412F5-028F-4827-ACD5-6E47AAFEBC7D}" type="pres">
      <dgm:prSet presAssocID="{6ECAD81E-109F-4948-B086-6CC3054A153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05ADC24-D0F9-4891-BCB9-3E21715F5739}" type="pres">
      <dgm:prSet presAssocID="{6ECAD81E-109F-4948-B086-6CC3054A153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FD34F7F-E268-441B-8454-C1D50F33154C}" type="pres">
      <dgm:prSet presAssocID="{6AB7D26C-D394-455A-A68A-E17EB31DBB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6D804-ED8F-40F1-B46E-4142A83E9E30}" type="pres">
      <dgm:prSet presAssocID="{CB909DAE-C568-4539-84E4-CD30D361497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46DC2B8-4655-40F8-BB2A-7CADEC0BD7A5}" type="pres">
      <dgm:prSet presAssocID="{CB909DAE-C568-4539-84E4-CD30D361497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D4A3503-3EA7-43F9-95A6-82C68A1F0AC6}" type="pres">
      <dgm:prSet presAssocID="{D9F4CD44-9C34-4325-90D7-3EC6BC156E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FB90CB-5DAC-40DE-91F5-75D7ECFA00F7}" type="presOf" srcId="{16AF1636-AF41-4A61-96CA-B70EFD871553}" destId="{921D63D1-9CDD-4589-9C4D-27F9E27EA73A}" srcOrd="0" destOrd="0" presId="urn:microsoft.com/office/officeart/2005/8/layout/process1"/>
    <dgm:cxn modelId="{C9AE9864-8BE1-43F2-AAA3-84FA4BA14D22}" type="presOf" srcId="{6ECAD81E-109F-4948-B086-6CC3054A153E}" destId="{505ADC24-D0F9-4891-BCB9-3E21715F5739}" srcOrd="1" destOrd="0" presId="urn:microsoft.com/office/officeart/2005/8/layout/process1"/>
    <dgm:cxn modelId="{6031E030-443F-4B91-B677-33F1F6643EF6}" type="presOf" srcId="{CB909DAE-C568-4539-84E4-CD30D361497C}" destId="{7A26D804-ED8F-40F1-B46E-4142A83E9E30}" srcOrd="0" destOrd="0" presId="urn:microsoft.com/office/officeart/2005/8/layout/process1"/>
    <dgm:cxn modelId="{43652EC7-8EE8-42F2-9AA6-A6D3BA2C1093}" srcId="{16AF1636-AF41-4A61-96CA-B70EFD871553}" destId="{D9F4CD44-9C34-4325-90D7-3EC6BC156EBE}" srcOrd="2" destOrd="0" parTransId="{6244C930-97A7-4926-87FA-0D521314AF01}" sibTransId="{EAD6F334-AEEC-4E1B-B112-BCF9B40A2390}"/>
    <dgm:cxn modelId="{E5937F66-B2F4-4E83-8B9D-D4585FF4CCA1}" srcId="{16AF1636-AF41-4A61-96CA-B70EFD871553}" destId="{8941A91C-F357-4B06-8F57-C13EF70373A7}" srcOrd="0" destOrd="0" parTransId="{96F9EB1A-439C-459F-8450-AED2445439D6}" sibTransId="{6ECAD81E-109F-4948-B086-6CC3054A153E}"/>
    <dgm:cxn modelId="{F44DEBF5-619E-4466-ACE0-F42E439549D0}" type="presOf" srcId="{6AB7D26C-D394-455A-A68A-E17EB31DBB51}" destId="{EFD34F7F-E268-441B-8454-C1D50F33154C}" srcOrd="0" destOrd="0" presId="urn:microsoft.com/office/officeart/2005/8/layout/process1"/>
    <dgm:cxn modelId="{E26D222C-92A8-4045-B307-17EF30630948}" type="presOf" srcId="{8941A91C-F357-4B06-8F57-C13EF70373A7}" destId="{7D7BF16E-A026-41FC-9775-9E2750F6EDDD}" srcOrd="0" destOrd="0" presId="urn:microsoft.com/office/officeart/2005/8/layout/process1"/>
    <dgm:cxn modelId="{02D35B6D-74CD-4964-8445-E884E363413E}" type="presOf" srcId="{6ECAD81E-109F-4948-B086-6CC3054A153E}" destId="{C10412F5-028F-4827-ACD5-6E47AAFEBC7D}" srcOrd="0" destOrd="0" presId="urn:microsoft.com/office/officeart/2005/8/layout/process1"/>
    <dgm:cxn modelId="{8DB01F27-FAAD-4B37-8136-F7A2FD82B2D1}" type="presOf" srcId="{D9F4CD44-9C34-4325-90D7-3EC6BC156EBE}" destId="{1D4A3503-3EA7-43F9-95A6-82C68A1F0AC6}" srcOrd="0" destOrd="0" presId="urn:microsoft.com/office/officeart/2005/8/layout/process1"/>
    <dgm:cxn modelId="{6031BE26-5E3C-4066-B46A-526E5FEA3072}" srcId="{16AF1636-AF41-4A61-96CA-B70EFD871553}" destId="{6AB7D26C-D394-455A-A68A-E17EB31DBB51}" srcOrd="1" destOrd="0" parTransId="{1FAB81A5-CF11-412E-A1A8-95857971CBDD}" sibTransId="{CB909DAE-C568-4539-84E4-CD30D361497C}"/>
    <dgm:cxn modelId="{8DB6CAF4-A062-41A6-A93A-A3A851FF46F6}" type="presOf" srcId="{CB909DAE-C568-4539-84E4-CD30D361497C}" destId="{A46DC2B8-4655-40F8-BB2A-7CADEC0BD7A5}" srcOrd="1" destOrd="0" presId="urn:microsoft.com/office/officeart/2005/8/layout/process1"/>
    <dgm:cxn modelId="{B0DB34A5-98D6-4FCB-B0D1-824210762C04}" type="presParOf" srcId="{921D63D1-9CDD-4589-9C4D-27F9E27EA73A}" destId="{7D7BF16E-A026-41FC-9775-9E2750F6EDDD}" srcOrd="0" destOrd="0" presId="urn:microsoft.com/office/officeart/2005/8/layout/process1"/>
    <dgm:cxn modelId="{EAE5AB9C-7BB6-4D7A-814D-1E062A3CE165}" type="presParOf" srcId="{921D63D1-9CDD-4589-9C4D-27F9E27EA73A}" destId="{C10412F5-028F-4827-ACD5-6E47AAFEBC7D}" srcOrd="1" destOrd="0" presId="urn:microsoft.com/office/officeart/2005/8/layout/process1"/>
    <dgm:cxn modelId="{1F132542-AAAB-41F6-8DBE-D84E9C27CC62}" type="presParOf" srcId="{C10412F5-028F-4827-ACD5-6E47AAFEBC7D}" destId="{505ADC24-D0F9-4891-BCB9-3E21715F5739}" srcOrd="0" destOrd="0" presId="urn:microsoft.com/office/officeart/2005/8/layout/process1"/>
    <dgm:cxn modelId="{7E528A07-7DBD-45B4-97DF-FC3CF2BBBF2F}" type="presParOf" srcId="{921D63D1-9CDD-4589-9C4D-27F9E27EA73A}" destId="{EFD34F7F-E268-441B-8454-C1D50F33154C}" srcOrd="2" destOrd="0" presId="urn:microsoft.com/office/officeart/2005/8/layout/process1"/>
    <dgm:cxn modelId="{79609C87-1D0A-4A0D-BCEA-A87FA9001F3B}" type="presParOf" srcId="{921D63D1-9CDD-4589-9C4D-27F9E27EA73A}" destId="{7A26D804-ED8F-40F1-B46E-4142A83E9E30}" srcOrd="3" destOrd="0" presId="urn:microsoft.com/office/officeart/2005/8/layout/process1"/>
    <dgm:cxn modelId="{6C2FA6B1-53FF-49E2-B80C-78CC4D97F225}" type="presParOf" srcId="{7A26D804-ED8F-40F1-B46E-4142A83E9E30}" destId="{A46DC2B8-4655-40F8-BB2A-7CADEC0BD7A5}" srcOrd="0" destOrd="0" presId="urn:microsoft.com/office/officeart/2005/8/layout/process1"/>
    <dgm:cxn modelId="{799FC620-31BC-4C35-A21F-A65EC3648A9F}" type="presParOf" srcId="{921D63D1-9CDD-4589-9C4D-27F9E27EA73A}" destId="{1D4A3503-3EA7-43F9-95A6-82C68A1F0AC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FA1E14-22D8-4F17-8E74-E769901517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E33333A-A5F9-455B-A029-88ACADE2048A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Исправить ошибки и внести корректировки</a:t>
          </a:r>
          <a:endParaRPr lang="ru-RU" dirty="0"/>
        </a:p>
      </dgm:t>
    </dgm:pt>
    <dgm:pt modelId="{DC58B821-708C-40FD-9656-BF3175337D7D}" type="parTrans" cxnId="{944B5D9C-EB85-4DFE-8283-FF152530E629}">
      <dgm:prSet/>
      <dgm:spPr/>
      <dgm:t>
        <a:bodyPr/>
        <a:lstStyle/>
        <a:p>
          <a:endParaRPr lang="ru-RU"/>
        </a:p>
      </dgm:t>
    </dgm:pt>
    <dgm:pt modelId="{410879A2-23BE-40C9-93F5-A521A97CBAAC}" type="sibTrans" cxnId="{944B5D9C-EB85-4DFE-8283-FF152530E629}">
      <dgm:prSet/>
      <dgm:spPr/>
      <dgm:t>
        <a:bodyPr/>
        <a:lstStyle/>
        <a:p>
          <a:endParaRPr lang="ru-RU"/>
        </a:p>
      </dgm:t>
    </dgm:pt>
    <dgm:pt modelId="{61F286FB-911D-4BD6-912B-C1F85FFDDF46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Продемонстрировать клиенту исходный вариант</a:t>
          </a:r>
          <a:endParaRPr lang="ru-RU" dirty="0"/>
        </a:p>
      </dgm:t>
    </dgm:pt>
    <dgm:pt modelId="{DC43C655-7828-439C-95ED-FF6D12262157}" type="parTrans" cxnId="{9A51277E-7453-4441-AF26-BE50CF844D61}">
      <dgm:prSet/>
      <dgm:spPr/>
      <dgm:t>
        <a:bodyPr/>
        <a:lstStyle/>
        <a:p>
          <a:endParaRPr lang="ru-RU"/>
        </a:p>
      </dgm:t>
    </dgm:pt>
    <dgm:pt modelId="{33C177B6-56C8-4DE2-9B64-300D6923C32D}" type="sibTrans" cxnId="{9A51277E-7453-4441-AF26-BE50CF844D61}">
      <dgm:prSet/>
      <dgm:spPr/>
      <dgm:t>
        <a:bodyPr/>
        <a:lstStyle/>
        <a:p>
          <a:endParaRPr lang="ru-RU"/>
        </a:p>
      </dgm:t>
    </dgm:pt>
    <dgm:pt modelId="{F84AEB62-1C69-45FD-A099-497B34B85E13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Выпустить уже готовый продукт на рынок</a:t>
          </a:r>
          <a:endParaRPr lang="ru-RU" dirty="0"/>
        </a:p>
      </dgm:t>
    </dgm:pt>
    <dgm:pt modelId="{04C21B39-A837-4C38-982F-217D6C7879BD}" type="parTrans" cxnId="{70399305-BB11-4A92-9ECF-9A657E9C181D}">
      <dgm:prSet/>
      <dgm:spPr/>
      <dgm:t>
        <a:bodyPr/>
        <a:lstStyle/>
        <a:p>
          <a:endParaRPr lang="ru-RU"/>
        </a:p>
      </dgm:t>
    </dgm:pt>
    <dgm:pt modelId="{5AE91EF6-4376-408D-90BE-D9A735F5F1EB}" type="sibTrans" cxnId="{70399305-BB11-4A92-9ECF-9A657E9C181D}">
      <dgm:prSet/>
      <dgm:spPr/>
      <dgm:t>
        <a:bodyPr/>
        <a:lstStyle/>
        <a:p>
          <a:endParaRPr lang="ru-RU"/>
        </a:p>
      </dgm:t>
    </dgm:pt>
    <dgm:pt modelId="{3035AE58-F253-4070-AC1F-D10BFB1D7351}" type="pres">
      <dgm:prSet presAssocID="{3CFA1E14-22D8-4F17-8E74-E769901517E1}" presName="Name0" presStyleCnt="0">
        <dgm:presLayoutVars>
          <dgm:dir/>
          <dgm:resizeHandles val="exact"/>
        </dgm:presLayoutVars>
      </dgm:prSet>
      <dgm:spPr/>
    </dgm:pt>
    <dgm:pt modelId="{54ABD9D9-DDE5-453D-AB64-F3BE51D1AF66}" type="pres">
      <dgm:prSet presAssocID="{BE33333A-A5F9-455B-A029-88ACADE2048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8804F-1490-492A-BA87-427FC2EDC660}" type="pres">
      <dgm:prSet presAssocID="{410879A2-23BE-40C9-93F5-A521A97CBAA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EF018F1-6C8B-4351-B0CE-99C008F9713F}" type="pres">
      <dgm:prSet presAssocID="{410879A2-23BE-40C9-93F5-A521A97CBAA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DA6A6F2-D81A-4741-95F6-E65037F8B1D4}" type="pres">
      <dgm:prSet presAssocID="{61F286FB-911D-4BD6-912B-C1F85FFDDF4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2DDAC-AC73-4B77-9BB3-F4F9E644C716}" type="pres">
      <dgm:prSet presAssocID="{33C177B6-56C8-4DE2-9B64-300D6923C32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D6F630D-042A-41BD-96F2-EADF310B40B1}" type="pres">
      <dgm:prSet presAssocID="{33C177B6-56C8-4DE2-9B64-300D6923C32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8108EEE-72B9-4986-8360-AE592EB6F7C8}" type="pres">
      <dgm:prSet presAssocID="{F84AEB62-1C69-45FD-A099-497B34B85E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4B5D9C-EB85-4DFE-8283-FF152530E629}" srcId="{3CFA1E14-22D8-4F17-8E74-E769901517E1}" destId="{BE33333A-A5F9-455B-A029-88ACADE2048A}" srcOrd="0" destOrd="0" parTransId="{DC58B821-708C-40FD-9656-BF3175337D7D}" sibTransId="{410879A2-23BE-40C9-93F5-A521A97CBAAC}"/>
    <dgm:cxn modelId="{70399305-BB11-4A92-9ECF-9A657E9C181D}" srcId="{3CFA1E14-22D8-4F17-8E74-E769901517E1}" destId="{F84AEB62-1C69-45FD-A099-497B34B85E13}" srcOrd="2" destOrd="0" parTransId="{04C21B39-A837-4C38-982F-217D6C7879BD}" sibTransId="{5AE91EF6-4376-408D-90BE-D9A735F5F1EB}"/>
    <dgm:cxn modelId="{388E8DA4-E3D9-4008-8A55-0E038BDFEB3F}" type="presOf" srcId="{410879A2-23BE-40C9-93F5-A521A97CBAAC}" destId="{1B08804F-1490-492A-BA87-427FC2EDC660}" srcOrd="0" destOrd="0" presId="urn:microsoft.com/office/officeart/2005/8/layout/process1"/>
    <dgm:cxn modelId="{1A1DCE1E-204C-4B41-A69E-ED980C8F5498}" type="presOf" srcId="{61F286FB-911D-4BD6-912B-C1F85FFDDF46}" destId="{CDA6A6F2-D81A-4741-95F6-E65037F8B1D4}" srcOrd="0" destOrd="0" presId="urn:microsoft.com/office/officeart/2005/8/layout/process1"/>
    <dgm:cxn modelId="{1ACF60DF-B167-43DB-8F89-6E47D8AD5875}" type="presOf" srcId="{33C177B6-56C8-4DE2-9B64-300D6923C32D}" destId="{AD6F630D-042A-41BD-96F2-EADF310B40B1}" srcOrd="1" destOrd="0" presId="urn:microsoft.com/office/officeart/2005/8/layout/process1"/>
    <dgm:cxn modelId="{DE6E6D48-067E-45B1-988E-CEE6A897E611}" type="presOf" srcId="{410879A2-23BE-40C9-93F5-A521A97CBAAC}" destId="{4EF018F1-6C8B-4351-B0CE-99C008F9713F}" srcOrd="1" destOrd="0" presId="urn:microsoft.com/office/officeart/2005/8/layout/process1"/>
    <dgm:cxn modelId="{9A51277E-7453-4441-AF26-BE50CF844D61}" srcId="{3CFA1E14-22D8-4F17-8E74-E769901517E1}" destId="{61F286FB-911D-4BD6-912B-C1F85FFDDF46}" srcOrd="1" destOrd="0" parTransId="{DC43C655-7828-439C-95ED-FF6D12262157}" sibTransId="{33C177B6-56C8-4DE2-9B64-300D6923C32D}"/>
    <dgm:cxn modelId="{4DDA20ED-7654-4EC9-9D1A-8275EB33302E}" type="presOf" srcId="{BE33333A-A5F9-455B-A029-88ACADE2048A}" destId="{54ABD9D9-DDE5-453D-AB64-F3BE51D1AF66}" srcOrd="0" destOrd="0" presId="urn:microsoft.com/office/officeart/2005/8/layout/process1"/>
    <dgm:cxn modelId="{B87DECFF-C9B7-447F-B03E-6C5D7BCEAA48}" type="presOf" srcId="{F84AEB62-1C69-45FD-A099-497B34B85E13}" destId="{C8108EEE-72B9-4986-8360-AE592EB6F7C8}" srcOrd="0" destOrd="0" presId="urn:microsoft.com/office/officeart/2005/8/layout/process1"/>
    <dgm:cxn modelId="{46D75EBB-F532-4986-89FD-3F989F24D0B3}" type="presOf" srcId="{3CFA1E14-22D8-4F17-8E74-E769901517E1}" destId="{3035AE58-F253-4070-AC1F-D10BFB1D7351}" srcOrd="0" destOrd="0" presId="urn:microsoft.com/office/officeart/2005/8/layout/process1"/>
    <dgm:cxn modelId="{6E114300-1174-4CD0-8CF2-B8D7B0BB17B4}" type="presOf" srcId="{33C177B6-56C8-4DE2-9B64-300D6923C32D}" destId="{D552DDAC-AC73-4B77-9BB3-F4F9E644C716}" srcOrd="0" destOrd="0" presId="urn:microsoft.com/office/officeart/2005/8/layout/process1"/>
    <dgm:cxn modelId="{26F3B282-9059-4EED-A255-E847FFD5AC3A}" type="presParOf" srcId="{3035AE58-F253-4070-AC1F-D10BFB1D7351}" destId="{54ABD9D9-DDE5-453D-AB64-F3BE51D1AF66}" srcOrd="0" destOrd="0" presId="urn:microsoft.com/office/officeart/2005/8/layout/process1"/>
    <dgm:cxn modelId="{36073267-A392-48FF-BAFC-4008425A87D3}" type="presParOf" srcId="{3035AE58-F253-4070-AC1F-D10BFB1D7351}" destId="{1B08804F-1490-492A-BA87-427FC2EDC660}" srcOrd="1" destOrd="0" presId="urn:microsoft.com/office/officeart/2005/8/layout/process1"/>
    <dgm:cxn modelId="{371BD15A-94A9-48C0-9C30-2E145D12C528}" type="presParOf" srcId="{1B08804F-1490-492A-BA87-427FC2EDC660}" destId="{4EF018F1-6C8B-4351-B0CE-99C008F9713F}" srcOrd="0" destOrd="0" presId="urn:microsoft.com/office/officeart/2005/8/layout/process1"/>
    <dgm:cxn modelId="{DCD521AE-FB3E-4CD1-8FEF-B87DE15C91F2}" type="presParOf" srcId="{3035AE58-F253-4070-AC1F-D10BFB1D7351}" destId="{CDA6A6F2-D81A-4741-95F6-E65037F8B1D4}" srcOrd="2" destOrd="0" presId="urn:microsoft.com/office/officeart/2005/8/layout/process1"/>
    <dgm:cxn modelId="{2E68A9A2-B6BD-4C8B-ADE2-706606684052}" type="presParOf" srcId="{3035AE58-F253-4070-AC1F-D10BFB1D7351}" destId="{D552DDAC-AC73-4B77-9BB3-F4F9E644C716}" srcOrd="3" destOrd="0" presId="urn:microsoft.com/office/officeart/2005/8/layout/process1"/>
    <dgm:cxn modelId="{B6655938-6B02-4B30-9E12-60626DB84923}" type="presParOf" srcId="{D552DDAC-AC73-4B77-9BB3-F4F9E644C716}" destId="{AD6F630D-042A-41BD-96F2-EADF310B40B1}" srcOrd="0" destOrd="0" presId="urn:microsoft.com/office/officeart/2005/8/layout/process1"/>
    <dgm:cxn modelId="{5E18ABA7-42D2-4BF1-829B-FD1EB31D2E96}" type="presParOf" srcId="{3035AE58-F253-4070-AC1F-D10BFB1D7351}" destId="{C8108EEE-72B9-4986-8360-AE592EB6F7C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BF16E-A026-41FC-9775-9E2750F6EDDD}">
      <dsp:nvSpPr>
        <dsp:cNvPr id="0" name=""/>
        <dsp:cNvSpPr/>
      </dsp:nvSpPr>
      <dsp:spPr>
        <a:xfrm>
          <a:off x="10423" y="439386"/>
          <a:ext cx="3115432" cy="1869259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Привлечь финансирование в </a:t>
          </a:r>
          <a:r>
            <a:rPr lang="en-US" sz="2000" kern="1200" dirty="0" smtClean="0"/>
            <a:t>start up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65172" y="494135"/>
        <a:ext cx="3005934" cy="1759761"/>
      </dsp:txXfrm>
    </dsp:sp>
    <dsp:sp modelId="{C10412F5-028F-4827-ACD5-6E47AAFEBC7D}">
      <dsp:nvSpPr>
        <dsp:cNvPr id="0" name=""/>
        <dsp:cNvSpPr/>
      </dsp:nvSpPr>
      <dsp:spPr>
        <a:xfrm>
          <a:off x="3437399" y="987702"/>
          <a:ext cx="660471" cy="772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437399" y="1142227"/>
        <a:ext cx="462330" cy="463577"/>
      </dsp:txXfrm>
    </dsp:sp>
    <dsp:sp modelId="{EFD34F7F-E268-441B-8454-C1D50F33154C}">
      <dsp:nvSpPr>
        <dsp:cNvPr id="0" name=""/>
        <dsp:cNvSpPr/>
      </dsp:nvSpPr>
      <dsp:spPr>
        <a:xfrm>
          <a:off x="4372029" y="439386"/>
          <a:ext cx="3115432" cy="1869259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Разработать программное обеспечение согласно параметрам склада и внедрить в </a:t>
          </a:r>
          <a:r>
            <a:rPr lang="ru-RU" sz="2000" kern="1200" dirty="0" err="1" smtClean="0"/>
            <a:t>дрон</a:t>
          </a:r>
          <a:r>
            <a:rPr lang="ru-RU" sz="2000" kern="1200" dirty="0" smtClean="0"/>
            <a:t> +Патент</a:t>
          </a:r>
          <a:endParaRPr lang="ru-RU" sz="2000" kern="1200" dirty="0"/>
        </a:p>
      </dsp:txBody>
      <dsp:txXfrm>
        <a:off x="4426778" y="494135"/>
        <a:ext cx="3005934" cy="1759761"/>
      </dsp:txXfrm>
    </dsp:sp>
    <dsp:sp modelId="{7A26D804-ED8F-40F1-B46E-4142A83E9E30}">
      <dsp:nvSpPr>
        <dsp:cNvPr id="0" name=""/>
        <dsp:cNvSpPr/>
      </dsp:nvSpPr>
      <dsp:spPr>
        <a:xfrm>
          <a:off x="7799005" y="987702"/>
          <a:ext cx="660471" cy="772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7799005" y="1142227"/>
        <a:ext cx="462330" cy="463577"/>
      </dsp:txXfrm>
    </dsp:sp>
    <dsp:sp modelId="{1D4A3503-3EA7-43F9-95A6-82C68A1F0AC6}">
      <dsp:nvSpPr>
        <dsp:cNvPr id="0" name=""/>
        <dsp:cNvSpPr/>
      </dsp:nvSpPr>
      <dsp:spPr>
        <a:xfrm>
          <a:off x="8733634" y="439386"/>
          <a:ext cx="3115432" cy="186925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Протестировать на складе у потенциального клиента</a:t>
          </a:r>
          <a:endParaRPr lang="ru-RU" sz="2000" kern="1200" dirty="0"/>
        </a:p>
      </dsp:txBody>
      <dsp:txXfrm>
        <a:off x="8788383" y="494135"/>
        <a:ext cx="3005934" cy="1759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BD9D9-DDE5-453D-AB64-F3BE51D1AF66}">
      <dsp:nvSpPr>
        <dsp:cNvPr id="0" name=""/>
        <dsp:cNvSpPr/>
      </dsp:nvSpPr>
      <dsp:spPr>
        <a:xfrm>
          <a:off x="10423" y="513170"/>
          <a:ext cx="3115432" cy="186925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Исправить ошибки и внести корректировки</a:t>
          </a:r>
          <a:endParaRPr lang="ru-RU" sz="2400" kern="1200" dirty="0"/>
        </a:p>
      </dsp:txBody>
      <dsp:txXfrm>
        <a:off x="65172" y="567919"/>
        <a:ext cx="3005934" cy="1759761"/>
      </dsp:txXfrm>
    </dsp:sp>
    <dsp:sp modelId="{1B08804F-1490-492A-BA87-427FC2EDC660}">
      <dsp:nvSpPr>
        <dsp:cNvPr id="0" name=""/>
        <dsp:cNvSpPr/>
      </dsp:nvSpPr>
      <dsp:spPr>
        <a:xfrm>
          <a:off x="3437399" y="1061486"/>
          <a:ext cx="660471" cy="772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437399" y="1216011"/>
        <a:ext cx="462330" cy="463577"/>
      </dsp:txXfrm>
    </dsp:sp>
    <dsp:sp modelId="{CDA6A6F2-D81A-4741-95F6-E65037F8B1D4}">
      <dsp:nvSpPr>
        <dsp:cNvPr id="0" name=""/>
        <dsp:cNvSpPr/>
      </dsp:nvSpPr>
      <dsp:spPr>
        <a:xfrm>
          <a:off x="4372029" y="513170"/>
          <a:ext cx="3115432" cy="186925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Продемонстрировать клиенту исходный вариант</a:t>
          </a:r>
          <a:endParaRPr lang="ru-RU" sz="2400" kern="1200" dirty="0"/>
        </a:p>
      </dsp:txBody>
      <dsp:txXfrm>
        <a:off x="4426778" y="567919"/>
        <a:ext cx="3005934" cy="1759761"/>
      </dsp:txXfrm>
    </dsp:sp>
    <dsp:sp modelId="{D552DDAC-AC73-4B77-9BB3-F4F9E644C716}">
      <dsp:nvSpPr>
        <dsp:cNvPr id="0" name=""/>
        <dsp:cNvSpPr/>
      </dsp:nvSpPr>
      <dsp:spPr>
        <a:xfrm>
          <a:off x="7799005" y="1061486"/>
          <a:ext cx="660471" cy="772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7799005" y="1216011"/>
        <a:ext cx="462330" cy="463577"/>
      </dsp:txXfrm>
    </dsp:sp>
    <dsp:sp modelId="{C8108EEE-72B9-4986-8360-AE592EB6F7C8}">
      <dsp:nvSpPr>
        <dsp:cNvPr id="0" name=""/>
        <dsp:cNvSpPr/>
      </dsp:nvSpPr>
      <dsp:spPr>
        <a:xfrm>
          <a:off x="8733634" y="513170"/>
          <a:ext cx="3115432" cy="1869259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Выпустить уже готовый продукт на рынок</a:t>
          </a:r>
          <a:endParaRPr lang="ru-RU" sz="2400" kern="1200" dirty="0"/>
        </a:p>
      </dsp:txBody>
      <dsp:txXfrm>
        <a:off x="8788383" y="567919"/>
        <a:ext cx="3005934" cy="1759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13F-78AF-4953-9BC8-6C7A9399AF4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9D3C-24DB-45A8-A4D1-AA74767AF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0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13F-78AF-4953-9BC8-6C7A9399AF4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9D3C-24DB-45A8-A4D1-AA74767AF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5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13F-78AF-4953-9BC8-6C7A9399AF4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9D3C-24DB-45A8-A4D1-AA74767AF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13F-78AF-4953-9BC8-6C7A9399AF4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9D3C-24DB-45A8-A4D1-AA74767AF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3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13F-78AF-4953-9BC8-6C7A9399AF4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9D3C-24DB-45A8-A4D1-AA74767AF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0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13F-78AF-4953-9BC8-6C7A9399AF4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9D3C-24DB-45A8-A4D1-AA74767AF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43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13F-78AF-4953-9BC8-6C7A9399AF4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9D3C-24DB-45A8-A4D1-AA74767AF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0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13F-78AF-4953-9BC8-6C7A9399AF4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9D3C-24DB-45A8-A4D1-AA74767AF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3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13F-78AF-4953-9BC8-6C7A9399AF4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9D3C-24DB-45A8-A4D1-AA74767AF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5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13F-78AF-4953-9BC8-6C7A9399AF4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9D3C-24DB-45A8-A4D1-AA74767AF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02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13F-78AF-4953-9BC8-6C7A9399AF4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9D3C-24DB-45A8-A4D1-AA74767AF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1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9713F-78AF-4953-9BC8-6C7A9399AF4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79D3C-24DB-45A8-A4D1-AA74767AF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eruza_nigmanova@mail.ru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91" y="193964"/>
            <a:ext cx="10127673" cy="286232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Автоматизация инвентаризации на складах с помощью </a:t>
            </a:r>
            <a:r>
              <a:rPr lang="ru-RU" sz="6000" dirty="0" err="1" smtClean="0">
                <a:solidFill>
                  <a:schemeClr val="bg1"/>
                </a:solidFill>
              </a:rPr>
              <a:t>дронов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66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636" y="110836"/>
            <a:ext cx="6802582" cy="5232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Смета и необходимые ресурсы для запуска 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8588" t="28953" r="26361" b="31917"/>
          <a:stretch/>
        </p:blipFill>
        <p:spPr>
          <a:xfrm>
            <a:off x="429490" y="827969"/>
            <a:ext cx="11596255" cy="47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9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9" y="1419225"/>
            <a:ext cx="8880764" cy="4967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5308" y="332508"/>
            <a:ext cx="493221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НАМ НУЖЕН СКЛАД!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5784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2290" y="95228"/>
            <a:ext cx="5112327" cy="7078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Перспективы проекта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1674" y="1214104"/>
            <a:ext cx="6511635" cy="5324535"/>
          </a:xfrm>
          <a:prstGeom prst="rect">
            <a:avLst/>
          </a:prstGeom>
          <a:noFill/>
          <a:ln w="76200">
            <a:noFill/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Охват логистической отрасли: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в морские перевозки;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Авиаперевозки;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Автоперевозки.</a:t>
            </a:r>
          </a:p>
          <a:p>
            <a:pPr marL="342900" indent="-342900">
              <a:buAutoNum type="arabicParenR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Усовершенствование функций и возможностей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дрона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скорость, объём обработанной продукции, качество анализа и пр.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 Стать лидером на рынке по продаже высококачественных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сладских-дронов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Распространение технологий по автоматизации инвентаризации на рынке РФ и СНГ, а также за рубежом.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3" y="1462780"/>
            <a:ext cx="5209309" cy="45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1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6"/>
          <a:stretch/>
        </p:blipFill>
        <p:spPr>
          <a:xfrm>
            <a:off x="2520207" y="2680071"/>
            <a:ext cx="7564582" cy="3920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5345" y="144352"/>
            <a:ext cx="9809019" cy="5232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Если вас заинтересовал наш </a:t>
            </a:r>
            <a:r>
              <a:rPr lang="ru-RU" sz="2800" b="1" dirty="0" err="1" smtClean="0"/>
              <a:t>проект,как</a:t>
            </a:r>
            <a:r>
              <a:rPr lang="ru-RU" sz="2800" b="1" dirty="0" smtClean="0"/>
              <a:t> вы можете нас найти: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89035" y="827436"/>
            <a:ext cx="5626926" cy="169277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Feruza_nigmanova@mail.ru</a:t>
            </a:r>
            <a:endParaRPr lang="en-US" sz="2400" dirty="0" smtClean="0"/>
          </a:p>
          <a:p>
            <a:r>
              <a:rPr lang="ru-RU" sz="2400" dirty="0" err="1" smtClean="0"/>
              <a:t>Феруза</a:t>
            </a:r>
            <a:r>
              <a:rPr lang="ru-RU" sz="2400" dirty="0" smtClean="0"/>
              <a:t> </a:t>
            </a:r>
            <a:r>
              <a:rPr lang="ru-RU" sz="2400" dirty="0" err="1" smtClean="0"/>
              <a:t>Нигманова</a:t>
            </a:r>
            <a:endParaRPr lang="ru-RU" sz="2400" dirty="0" smtClean="0"/>
          </a:p>
          <a:p>
            <a:r>
              <a:rPr lang="ru-RU" sz="2400" dirty="0" smtClean="0"/>
              <a:t>Контакт: 8(916)587-74-20</a:t>
            </a:r>
          </a:p>
          <a:p>
            <a:r>
              <a:rPr lang="ru-RU" sz="3200" b="1" dirty="0" smtClean="0"/>
              <a:t>Будем рады сотрудничеству!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9595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491" y="180110"/>
            <a:ext cx="4973782" cy="46166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Проблемы ручной инвентаризации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5" y="1036274"/>
            <a:ext cx="3742661" cy="22115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5" y="3493018"/>
            <a:ext cx="3532909" cy="2820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3" y="3248283"/>
            <a:ext cx="3477124" cy="2658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661" y="841458"/>
            <a:ext cx="3120736" cy="220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491" y="815362"/>
            <a:ext cx="34082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— невозможность осуществлять операции с товарами во время проведения </a:t>
            </a:r>
            <a:r>
              <a:rPr lang="ru-RU" dirty="0" smtClean="0">
                <a:latin typeface="Georgia" panose="02040502050405020303" pitchFamily="18" charset="0"/>
              </a:rPr>
              <a:t>инвентаризации;</a:t>
            </a:r>
          </a:p>
          <a:p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-работник склада </a:t>
            </a:r>
            <a:r>
              <a:rPr lang="ru-RU" dirty="0">
                <a:latin typeface="Georgia" panose="02040502050405020303" pitchFamily="18" charset="0"/>
              </a:rPr>
              <a:t>должен иметь допуск к высотным работам, чтобы иметь возможность подниматься на </a:t>
            </a:r>
            <a:r>
              <a:rPr lang="ru-RU" dirty="0" err="1" smtClean="0">
                <a:latin typeface="Georgia" panose="02040502050405020303" pitchFamily="18" charset="0"/>
              </a:rPr>
              <a:t>пиканиске</a:t>
            </a:r>
            <a:r>
              <a:rPr lang="ru-RU" dirty="0" smtClean="0">
                <a:latin typeface="Georgia" panose="02040502050405020303" pitchFamily="18" charset="0"/>
              </a:rPr>
              <a:t>-небезопасно; </a:t>
            </a:r>
          </a:p>
          <a:p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-</a:t>
            </a:r>
            <a:r>
              <a:rPr lang="ru-RU" dirty="0">
                <a:latin typeface="Georgia" panose="02040502050405020303" pitchFamily="18" charset="0"/>
              </a:rPr>
              <a:t> требуют значительных ресурсов и времени</a:t>
            </a:r>
            <a:r>
              <a:rPr lang="ru-RU" dirty="0" smtClean="0">
                <a:latin typeface="Georgia" panose="02040502050405020303" pitchFamily="18" charset="0"/>
              </a:rPr>
              <a:t>: Например: </a:t>
            </a:r>
            <a:r>
              <a:rPr lang="ru-RU" dirty="0">
                <a:latin typeface="Georgia" panose="02040502050405020303" pitchFamily="18" charset="0"/>
              </a:rPr>
              <a:t>30 тыс. </a:t>
            </a:r>
            <a:r>
              <a:rPr lang="ru-RU" dirty="0" err="1">
                <a:latin typeface="Georgia" panose="02040502050405020303" pitchFamily="18" charset="0"/>
              </a:rPr>
              <a:t>паллетомест</a:t>
            </a:r>
            <a:r>
              <a:rPr lang="ru-RU" dirty="0">
                <a:latin typeface="Georgia" panose="02040502050405020303" pitchFamily="18" charset="0"/>
              </a:rPr>
              <a:t> занимает примерно две с половиной 12-часовые рабочие </a:t>
            </a:r>
            <a:r>
              <a:rPr lang="ru-RU" dirty="0" smtClean="0">
                <a:latin typeface="Georgia" panose="02040502050405020303" pitchFamily="18" charset="0"/>
              </a:rPr>
              <a:t>смены;</a:t>
            </a:r>
          </a:p>
          <a:p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-контактность сотрудников во время </a:t>
            </a:r>
            <a:r>
              <a:rPr lang="en-US" dirty="0" smtClean="0">
                <a:latin typeface="Georgia" panose="02040502050405020303" pitchFamily="18" charset="0"/>
              </a:rPr>
              <a:t>Covid-19 </a:t>
            </a:r>
            <a:r>
              <a:rPr lang="ru-RU" dirty="0" smtClean="0">
                <a:latin typeface="Georgia" panose="02040502050405020303" pitchFamily="18" charset="0"/>
              </a:rPr>
              <a:t>и прочие затраты.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2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0" y="374073"/>
            <a:ext cx="8298873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Внедрение </a:t>
            </a:r>
            <a:r>
              <a:rPr lang="ru-RU" sz="2800" dirty="0" err="1" smtClean="0"/>
              <a:t>дронов</a:t>
            </a:r>
            <a:r>
              <a:rPr lang="ru-RU" sz="2800" dirty="0" smtClean="0"/>
              <a:t> для проведение инвентаризации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9383" y="1645438"/>
            <a:ext cx="6179128" cy="4708981"/>
          </a:xfrm>
          <a:prstGeom prst="rect">
            <a:avLst/>
          </a:prstGeom>
          <a:noFill/>
          <a:ln w="76200">
            <a:solidFill>
              <a:srgbClr val="FFC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Применение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дронов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на складе:</a:t>
            </a:r>
          </a:p>
          <a:p>
            <a:pPr fontAlgn="base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ru-RU" sz="2000" b="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затраты от потери материала (брак инвентаризации). Для примера, простой одной производственной линии на компании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Samsung</a:t>
            </a:r>
            <a:r>
              <a:rPr lang="ru-RU" sz="2000" b="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, в течение двух минут стоит $5000;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000" dirty="0" smtClean="0">
                <a:cs typeface="Times New Roman" panose="02020603050405020304" pitchFamily="18" charset="0"/>
              </a:rPr>
              <a:t> -</a:t>
            </a:r>
            <a:r>
              <a:rPr lang="ru-RU" sz="2000" b="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упущенная прибыль и штрафы перед клиентами (предприятие останавливается полностью для проведения полной инвентаризации)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r>
              <a:rPr lang="ru-RU" sz="2000" dirty="0" smtClean="0">
                <a:cs typeface="Times New Roman" panose="02020603050405020304" pitchFamily="18" charset="0"/>
              </a:rPr>
              <a:t>сокращает длительность проведения инвентаризации;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-сокращает процент ошибок в пересчете товара;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-обеспечивает безопасность и </a:t>
            </a:r>
            <a:r>
              <a:rPr lang="ru-RU" sz="2000" dirty="0" err="1" smtClean="0">
                <a:cs typeface="Times New Roman" panose="02020603050405020304" pitchFamily="18" charset="0"/>
              </a:rPr>
              <a:t>бесконтактность</a:t>
            </a:r>
            <a:r>
              <a:rPr lang="ru-RU" sz="2000" dirty="0" smtClean="0"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-сокращает трудозатраты на оплату </a:t>
            </a:r>
            <a:r>
              <a:rPr lang="ru-RU" sz="2000" dirty="0" err="1" smtClean="0">
                <a:cs typeface="Times New Roman" panose="02020603050405020304" pitchFamily="18" charset="0"/>
              </a:rPr>
              <a:t>труда,страховых</a:t>
            </a:r>
            <a:r>
              <a:rPr lang="ru-RU" sz="2000" dirty="0" smtClean="0">
                <a:cs typeface="Times New Roman" panose="02020603050405020304" pitchFamily="18" charset="0"/>
              </a:rPr>
              <a:t> взносов и прочих выплат рабочему персоналу;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-исключение «человеческого фактора»</a:t>
            </a:r>
            <a:r>
              <a:rPr lang="ru-RU" sz="2000" dirty="0">
                <a:cs typeface="Times New Roman" panose="02020603050405020304" pitchFamily="18" charset="0"/>
              </a:rPr>
              <a:t>;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r>
              <a:rPr lang="ru-RU" sz="2000" dirty="0" smtClean="0">
                <a:cs typeface="Times New Roman" panose="02020603050405020304" pitchFamily="18" charset="0"/>
              </a:rPr>
              <a:t>-</a:t>
            </a:r>
            <a:r>
              <a:rPr lang="ru-RU" sz="2000" dirty="0" err="1" smtClean="0">
                <a:cs typeface="Times New Roman" panose="02020603050405020304" pitchFamily="18" charset="0"/>
              </a:rPr>
              <a:t>безконтактность</a:t>
            </a:r>
            <a:r>
              <a:rPr lang="ru-RU" sz="2000" dirty="0" smtClean="0">
                <a:cs typeface="Times New Roman" panose="02020603050405020304" pitchFamily="18" charset="0"/>
              </a:rPr>
              <a:t> сотрудников во время </a:t>
            </a:r>
            <a:r>
              <a:rPr lang="en-US" sz="2000" dirty="0" smtClean="0">
                <a:cs typeface="Times New Roman" panose="02020603050405020304" pitchFamily="18" charset="0"/>
              </a:rPr>
              <a:t>Covid-19.</a:t>
            </a:r>
            <a:endParaRPr lang="ru-RU" sz="2000" dirty="0" smtClean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37" y="1645438"/>
            <a:ext cx="5320145" cy="47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5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164" y="124690"/>
            <a:ext cx="10945091" cy="76944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Характеристика </a:t>
            </a:r>
            <a:r>
              <a:rPr lang="ru-RU" sz="4400" dirty="0" err="1" smtClean="0"/>
              <a:t>дрона</a:t>
            </a:r>
            <a:r>
              <a:rPr lang="ru-RU" sz="4400" dirty="0" smtClean="0"/>
              <a:t> для инвентаризации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1796349"/>
            <a:ext cx="5569528" cy="4230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964" y="1095382"/>
            <a:ext cx="6096000" cy="563231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Как мы его видим:</a:t>
            </a:r>
          </a:p>
          <a:p>
            <a:r>
              <a:rPr lang="ru-RU" sz="2400" dirty="0" smtClean="0"/>
              <a:t>-беспилотный летательный аппарат с питанием аккумуляторных батарей;</a:t>
            </a:r>
          </a:p>
          <a:p>
            <a:r>
              <a:rPr lang="ru-RU" sz="2400" dirty="0" smtClean="0"/>
              <a:t>-оборудован системой сканирования кодов, камерой и датчиками предупреждения прикосновений;</a:t>
            </a:r>
          </a:p>
          <a:p>
            <a:r>
              <a:rPr lang="ru-RU" sz="2400" b="0" i="0" dirty="0" smtClean="0">
                <a:effectLst/>
              </a:rPr>
              <a:t>-стабилизация: 3-осевая (наклон, поворот, сгибание)</a:t>
            </a:r>
          </a:p>
          <a:p>
            <a:r>
              <a:rPr lang="ru-RU" sz="2400" dirty="0" smtClean="0"/>
              <a:t>-датчики движения</a:t>
            </a:r>
            <a:r>
              <a:rPr lang="ru-RU" sz="2400" dirty="0"/>
              <a:t>;</a:t>
            </a:r>
            <a:endParaRPr lang="ru-RU" sz="2400" dirty="0" smtClean="0"/>
          </a:p>
          <a:p>
            <a:pPr lvl="0"/>
            <a:r>
              <a:rPr lang="ru-R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-развитие </a:t>
            </a:r>
            <a:r>
              <a:rPr lang="ru-RU" sz="2400" dirty="0">
                <a:solidFill>
                  <a:prstClr val="black"/>
                </a:solidFill>
                <a:cs typeface="Arial" panose="020B0604020202020204" pitchFamily="34" charset="0"/>
              </a:rPr>
              <a:t>технологии будет связано с усовершенствованием машинного зрения </a:t>
            </a:r>
            <a:r>
              <a:rPr lang="ru-RU" sz="2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дрона</a:t>
            </a:r>
            <a:r>
              <a:rPr lang="ru-R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;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 -самостоятельный подсчёт количества </a:t>
            </a:r>
            <a:r>
              <a:rPr lang="ru-RU" sz="2400" dirty="0">
                <a:solidFill>
                  <a:prstClr val="black"/>
                </a:solidFill>
                <a:cs typeface="Arial" panose="020B0604020202020204" pitchFamily="34" charset="0"/>
              </a:rPr>
              <a:t>коробов в </a:t>
            </a:r>
            <a:r>
              <a:rPr lang="ru-R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паллетах</a:t>
            </a:r>
            <a:r>
              <a:rPr lang="ru-RU" sz="2400" dirty="0">
                <a:solidFill>
                  <a:prstClr val="black"/>
                </a:solidFill>
                <a:cs typeface="Arial" panose="020B0604020202020204" pitchFamily="34" charset="0"/>
              </a:rPr>
              <a:t>;</a:t>
            </a:r>
            <a:endParaRPr lang="ru-RU" sz="24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cs typeface="Arial" panose="020B0604020202020204" pitchFamily="34" charset="0"/>
              </a:rPr>
              <a:t>-</a:t>
            </a:r>
            <a:r>
              <a:rPr lang="ru-R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анализировать </a:t>
            </a:r>
            <a:r>
              <a:rPr lang="ru-RU" sz="2400" dirty="0">
                <a:solidFill>
                  <a:prstClr val="black"/>
                </a:solidFill>
                <a:cs typeface="Arial" panose="020B0604020202020204" pitchFamily="34" charset="0"/>
              </a:rPr>
              <a:t>целостность </a:t>
            </a:r>
            <a:r>
              <a:rPr lang="ru-R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упаковки.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73599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545" y="138544"/>
            <a:ext cx="10945091" cy="58477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Конкурентные риски на рынке </a:t>
            </a:r>
            <a:r>
              <a:rPr lang="ru-RU" sz="3200" dirty="0" err="1" smtClean="0"/>
              <a:t>дронов</a:t>
            </a:r>
            <a:r>
              <a:rPr lang="ru-RU" sz="3200" dirty="0" smtClean="0"/>
              <a:t> для инвентаризации 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8545" y="930202"/>
            <a:ext cx="6040583" cy="3046988"/>
          </a:xfrm>
          <a:prstGeom prst="rect">
            <a:avLst/>
          </a:prstGeom>
          <a:noFill/>
          <a:ln w="57150"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Конкуренты:</a:t>
            </a:r>
          </a:p>
          <a:p>
            <a:r>
              <a:rPr lang="ru-RU" sz="2400" dirty="0" smtClean="0"/>
              <a:t>-</a:t>
            </a:r>
            <a:r>
              <a:rPr lang="ru-RU" sz="2400" dirty="0" err="1" smtClean="0"/>
              <a:t>несовершество</a:t>
            </a:r>
            <a:r>
              <a:rPr lang="ru-RU" sz="2400" dirty="0" smtClean="0"/>
              <a:t> энергоносителей;</a:t>
            </a:r>
          </a:p>
          <a:p>
            <a:r>
              <a:rPr lang="ru-RU" sz="2400" dirty="0" smtClean="0"/>
              <a:t>-недостаточная мощность и автономия;</a:t>
            </a:r>
          </a:p>
          <a:p>
            <a:r>
              <a:rPr lang="ru-RU" sz="2400" dirty="0" smtClean="0"/>
              <a:t>-ограниченная ориентация в пространстве </a:t>
            </a:r>
            <a:r>
              <a:rPr lang="en-US" sz="2400" dirty="0" smtClean="0"/>
              <a:t>GPS</a:t>
            </a:r>
            <a:r>
              <a:rPr lang="ru-RU" sz="2400" dirty="0" smtClean="0"/>
              <a:t> на складах;</a:t>
            </a:r>
          </a:p>
          <a:p>
            <a:r>
              <a:rPr lang="ru-RU" sz="2400" dirty="0" smtClean="0"/>
              <a:t>-предоставление </a:t>
            </a:r>
            <a:r>
              <a:rPr lang="ru-RU" sz="2400" dirty="0" err="1" smtClean="0"/>
              <a:t>дронов</a:t>
            </a:r>
            <a:r>
              <a:rPr lang="ru-RU" sz="2400" dirty="0" smtClean="0"/>
              <a:t>, как услугу;</a:t>
            </a:r>
          </a:p>
          <a:p>
            <a:r>
              <a:rPr lang="ru-RU" sz="2400" dirty="0" smtClean="0"/>
              <a:t>-разное программное обеспечение</a:t>
            </a:r>
            <a:r>
              <a:rPr lang="ru-RU" sz="2400" dirty="0"/>
              <a:t>;</a:t>
            </a:r>
            <a:endParaRPr lang="ru-RU" sz="2400" dirty="0" smtClean="0"/>
          </a:p>
          <a:p>
            <a:r>
              <a:rPr lang="ru-RU" sz="2400" dirty="0" smtClean="0"/>
              <a:t>-нет искусственного интеллекта.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3" y="4184073"/>
            <a:ext cx="4668982" cy="2549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5491" y="930202"/>
            <a:ext cx="5320145" cy="563231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Наше решение:</a:t>
            </a:r>
          </a:p>
          <a:p>
            <a:r>
              <a:rPr lang="ru-RU" sz="2400" dirty="0" smtClean="0"/>
              <a:t>-добавление дополнительных модулей для аккумулятора;</a:t>
            </a:r>
          </a:p>
          <a:p>
            <a:r>
              <a:rPr lang="ru-RU" sz="2400" dirty="0" smtClean="0"/>
              <a:t>-датчики передвижения и столкновения в </a:t>
            </a:r>
            <a:r>
              <a:rPr lang="ru-RU" sz="2400" dirty="0" err="1" smtClean="0"/>
              <a:t>пространтстве</a:t>
            </a:r>
            <a:r>
              <a:rPr lang="ru-RU" sz="2400" dirty="0" smtClean="0"/>
              <a:t>; </a:t>
            </a:r>
          </a:p>
          <a:p>
            <a:r>
              <a:rPr lang="ru-RU" sz="2400" dirty="0"/>
              <a:t>-</a:t>
            </a:r>
            <a:r>
              <a:rPr lang="ru-RU" sz="2400" dirty="0" smtClean="0"/>
              <a:t>работа </a:t>
            </a:r>
            <a:r>
              <a:rPr lang="ru-RU" sz="2400" dirty="0" err="1" smtClean="0"/>
              <a:t>дронов</a:t>
            </a:r>
            <a:r>
              <a:rPr lang="ru-RU" sz="2400" dirty="0" smtClean="0"/>
              <a:t> при любом освещении;</a:t>
            </a:r>
          </a:p>
          <a:p>
            <a:r>
              <a:rPr lang="ru-RU" sz="2400" dirty="0" smtClean="0"/>
              <a:t>-продажа и распространение </a:t>
            </a:r>
            <a:r>
              <a:rPr lang="ru-RU" sz="2400" dirty="0" err="1" smtClean="0"/>
              <a:t>дронов</a:t>
            </a:r>
            <a:r>
              <a:rPr lang="ru-RU" sz="2400" dirty="0" smtClean="0"/>
              <a:t>, предоставление обучения </a:t>
            </a:r>
            <a:r>
              <a:rPr lang="ru-RU" sz="2400" dirty="0" err="1" smtClean="0"/>
              <a:t>персоналу,инструкция</a:t>
            </a:r>
            <a:r>
              <a:rPr lang="ru-RU" sz="2400" dirty="0" smtClean="0"/>
              <a:t> по применению и </a:t>
            </a:r>
            <a:r>
              <a:rPr lang="ru-RU" sz="2400" dirty="0" err="1" smtClean="0"/>
              <a:t>тех.обслуживание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-искусственный интеллект, машинное зрение;</a:t>
            </a:r>
          </a:p>
          <a:p>
            <a:r>
              <a:rPr lang="ru-RU" sz="2400" dirty="0" smtClean="0"/>
              <a:t>-единый легкодоступный для персонала программный ресурс.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462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036" y="249381"/>
            <a:ext cx="9836727" cy="46166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Технологический процесс проведения инвентаризации на складе </a:t>
            </a:r>
            <a:r>
              <a:rPr lang="ru-RU" sz="2400" dirty="0" err="1" smtClean="0"/>
              <a:t>дроном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0" t="28684" r="37891"/>
          <a:stretch/>
        </p:blipFill>
        <p:spPr>
          <a:xfrm>
            <a:off x="4391891" y="880412"/>
            <a:ext cx="2482543" cy="2991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6" y="880412"/>
            <a:ext cx="2997900" cy="2589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t="6063" r="15357" b="71462"/>
          <a:stretch/>
        </p:blipFill>
        <p:spPr>
          <a:xfrm>
            <a:off x="1496290" y="4900645"/>
            <a:ext cx="3061855" cy="16949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 t="10890" r="14498" b="5198"/>
          <a:stretch/>
        </p:blipFill>
        <p:spPr>
          <a:xfrm>
            <a:off x="8271164" y="4253345"/>
            <a:ext cx="2466109" cy="2524132"/>
          </a:xfrm>
          <a:prstGeom prst="rect">
            <a:avLst/>
          </a:prstGeom>
        </p:spPr>
      </p:pic>
      <p:cxnSp>
        <p:nvCxnSpPr>
          <p:cNvPr id="4" name="Соединительная линия уступом 3"/>
          <p:cNvCxnSpPr>
            <a:endCxn id="5" idx="1"/>
          </p:cNvCxnSpPr>
          <p:nvPr/>
        </p:nvCxnSpPr>
        <p:spPr>
          <a:xfrm>
            <a:off x="2960363" y="1585526"/>
            <a:ext cx="1431528" cy="790744"/>
          </a:xfrm>
          <a:prstGeom prst="bentConnector3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flipV="1">
            <a:off x="4292253" y="5306681"/>
            <a:ext cx="3770126" cy="987228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615" y="1054791"/>
            <a:ext cx="2744166" cy="1572877"/>
          </a:xfrm>
          <a:prstGeom prst="rect">
            <a:avLst/>
          </a:prstGeom>
        </p:spPr>
      </p:pic>
      <p:cxnSp>
        <p:nvCxnSpPr>
          <p:cNvPr id="20" name="Соединительная линия уступом 19"/>
          <p:cNvCxnSpPr/>
          <p:nvPr/>
        </p:nvCxnSpPr>
        <p:spPr>
          <a:xfrm rot="5400000" flipH="1" flipV="1">
            <a:off x="9060389" y="2881263"/>
            <a:ext cx="1233055" cy="1178603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 rot="5400000">
            <a:off x="3496632" y="3977677"/>
            <a:ext cx="1028518" cy="817418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06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964" y="166255"/>
            <a:ext cx="2133600" cy="64633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Стратегия</a:t>
            </a:r>
            <a:endParaRPr lang="ru-RU" sz="36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53456663"/>
              </p:ext>
            </p:extLst>
          </p:nvPr>
        </p:nvGraphicFramePr>
        <p:xfrm>
          <a:off x="166254" y="1048113"/>
          <a:ext cx="11859491" cy="274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3804044"/>
              </p:ext>
            </p:extLst>
          </p:nvPr>
        </p:nvGraphicFramePr>
        <p:xfrm>
          <a:off x="166254" y="3519055"/>
          <a:ext cx="11859491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8554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10" y="387927"/>
            <a:ext cx="3574473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Услуга ручной инвентаризации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273637" y="387927"/>
            <a:ext cx="3934691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Инвентаризация с помощью </a:t>
            </a:r>
            <a:r>
              <a:rPr lang="ru-RU" dirty="0" err="1" smtClean="0"/>
              <a:t>дрона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4690" y="1122218"/>
            <a:ext cx="5957455" cy="5570756"/>
          </a:xfrm>
          <a:prstGeom prst="rect">
            <a:avLst/>
          </a:prstGeom>
          <a:noFill/>
          <a:ln w="76200">
            <a:solidFill>
              <a:srgbClr val="00B0F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Средняя цена за инвентаризацию 1 паллеты= 5 руб.</a:t>
            </a:r>
          </a:p>
          <a:p>
            <a:r>
              <a:rPr lang="ru-RU" sz="2000" dirty="0" smtClean="0"/>
              <a:t>Человек </a:t>
            </a:r>
            <a:r>
              <a:rPr lang="ru-RU" sz="2000" dirty="0" err="1" smtClean="0"/>
              <a:t>затратчивает</a:t>
            </a:r>
            <a:r>
              <a:rPr lang="ru-RU" sz="2000" dirty="0" smtClean="0"/>
              <a:t> </a:t>
            </a:r>
            <a:r>
              <a:rPr lang="ru-RU" sz="2000" b="1" dirty="0" smtClean="0"/>
              <a:t>30 </a:t>
            </a:r>
            <a:r>
              <a:rPr lang="ru-RU" sz="2000" b="1" dirty="0" err="1" smtClean="0"/>
              <a:t>сек.на</a:t>
            </a:r>
            <a:r>
              <a:rPr lang="ru-RU" sz="2000" b="1" dirty="0" smtClean="0"/>
              <a:t> 1 паллету.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Например:</a:t>
            </a:r>
          </a:p>
          <a:p>
            <a:endParaRPr lang="ru-RU" sz="2000" dirty="0"/>
          </a:p>
          <a:p>
            <a:r>
              <a:rPr lang="ru-RU" sz="2000" b="1" dirty="0" smtClean="0"/>
              <a:t>10 </a:t>
            </a:r>
            <a:r>
              <a:rPr lang="ru-RU" sz="2000" b="1" dirty="0" err="1" smtClean="0"/>
              <a:t>тыс.кв.м</a:t>
            </a:r>
            <a:r>
              <a:rPr lang="ru-RU" sz="2000" b="1" dirty="0" smtClean="0"/>
              <a:t>=30 </a:t>
            </a:r>
            <a:r>
              <a:rPr lang="ru-RU" sz="2000" b="1" dirty="0" err="1" smtClean="0"/>
              <a:t>тыс.паллет</a:t>
            </a:r>
            <a:r>
              <a:rPr lang="ru-RU" sz="2000" b="1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Чтобы провести инвентаризацию </a:t>
            </a:r>
            <a:r>
              <a:rPr lang="ru-RU" sz="2000" b="1" dirty="0" smtClean="0"/>
              <a:t>30 </a:t>
            </a:r>
            <a:r>
              <a:rPr lang="ru-RU" sz="2000" b="1" dirty="0" err="1" smtClean="0"/>
              <a:t>тыс.паллет,человеку</a:t>
            </a:r>
            <a:r>
              <a:rPr lang="ru-RU" sz="2000" b="1" dirty="0" smtClean="0"/>
              <a:t> необходимо:</a:t>
            </a:r>
          </a:p>
          <a:p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900 мин. </a:t>
            </a:r>
            <a:r>
              <a:rPr lang="ru-RU" sz="2000" dirty="0" smtClean="0"/>
              <a:t>= </a:t>
            </a:r>
            <a:r>
              <a:rPr lang="ru-RU" sz="2000" b="1" dirty="0" smtClean="0"/>
              <a:t>(15 часов или 2 рабочих дня)</a:t>
            </a:r>
          </a:p>
          <a:p>
            <a:r>
              <a:rPr lang="ru-RU" sz="2000" dirty="0" smtClean="0"/>
              <a:t>(</a:t>
            </a:r>
            <a:r>
              <a:rPr lang="ru-RU" sz="2000" dirty="0" err="1" smtClean="0"/>
              <a:t>Следовательно,издержки</a:t>
            </a:r>
            <a:r>
              <a:rPr lang="ru-RU" sz="2000" dirty="0" smtClean="0"/>
              <a:t> за простой склада)</a:t>
            </a:r>
          </a:p>
          <a:p>
            <a:endParaRPr lang="ru-RU" sz="2000" dirty="0"/>
          </a:p>
          <a:p>
            <a:r>
              <a:rPr lang="ru-RU" sz="2000" dirty="0" smtClean="0"/>
              <a:t>-</a:t>
            </a:r>
            <a:r>
              <a:rPr lang="ru-RU" sz="2000" b="1" dirty="0" smtClean="0"/>
              <a:t>5 </a:t>
            </a:r>
            <a:r>
              <a:rPr lang="ru-RU" sz="2000" b="1" dirty="0" err="1" smtClean="0"/>
              <a:t>руб.за</a:t>
            </a:r>
            <a:r>
              <a:rPr lang="ru-RU" sz="2000" b="1" dirty="0" smtClean="0"/>
              <a:t> 1 паллету=это 150 </a:t>
            </a:r>
            <a:r>
              <a:rPr lang="ru-RU" sz="2000" b="1" dirty="0" err="1" smtClean="0"/>
              <a:t>тыс.руб</a:t>
            </a:r>
            <a:r>
              <a:rPr lang="ru-RU" sz="2000" dirty="0" smtClean="0"/>
              <a:t>. за 30 </a:t>
            </a:r>
            <a:r>
              <a:rPr lang="ru-RU" sz="2000" dirty="0" err="1" smtClean="0"/>
              <a:t>тыс.паллет</a:t>
            </a:r>
            <a:r>
              <a:rPr lang="ru-RU" sz="2000" dirty="0" smtClean="0"/>
              <a:t> </a:t>
            </a:r>
          </a:p>
          <a:p>
            <a:r>
              <a:rPr lang="ru-RU" sz="2000" b="1" dirty="0" smtClean="0"/>
              <a:t>150 </a:t>
            </a:r>
            <a:r>
              <a:rPr lang="ru-RU" sz="2000" b="1" dirty="0" err="1" smtClean="0"/>
              <a:t>тыс.руб</a:t>
            </a:r>
            <a:r>
              <a:rPr lang="ru-RU" sz="2000" b="1" dirty="0" smtClean="0"/>
              <a:t>. </a:t>
            </a:r>
            <a:r>
              <a:rPr lang="ru-RU" sz="2000" dirty="0" smtClean="0"/>
              <a:t>клиент выплачивает </a:t>
            </a:r>
            <a:r>
              <a:rPr lang="ru-RU" sz="2000" b="1" dirty="0" err="1" smtClean="0"/>
              <a:t>единоразово</a:t>
            </a:r>
            <a:r>
              <a:rPr lang="ru-RU" sz="2000" b="1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34544" y="1122218"/>
            <a:ext cx="5832766" cy="557075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Стоимость </a:t>
            </a:r>
            <a:r>
              <a:rPr lang="ru-RU" sz="2000" b="1" dirty="0" smtClean="0"/>
              <a:t>1 </a:t>
            </a:r>
            <a:r>
              <a:rPr lang="ru-RU" sz="2000" b="1" dirty="0" err="1" smtClean="0"/>
              <a:t>дрона</a:t>
            </a:r>
            <a:r>
              <a:rPr lang="ru-RU" sz="2000" b="1" dirty="0" smtClean="0"/>
              <a:t> для инвентаризации= 320 </a:t>
            </a:r>
            <a:r>
              <a:rPr lang="ru-RU" sz="2000" b="1" dirty="0" err="1" smtClean="0"/>
              <a:t>тыс.руб</a:t>
            </a:r>
            <a:r>
              <a:rPr lang="ru-RU" sz="2000" b="1" dirty="0" smtClean="0"/>
              <a:t>.</a:t>
            </a:r>
          </a:p>
          <a:p>
            <a:r>
              <a:rPr lang="ru-RU" sz="2000" dirty="0" err="1" smtClean="0"/>
              <a:t>Дрон</a:t>
            </a:r>
            <a:r>
              <a:rPr lang="ru-RU" sz="2000" dirty="0" smtClean="0"/>
              <a:t> затрачивает </a:t>
            </a:r>
            <a:r>
              <a:rPr lang="ru-RU" sz="2000" b="1" dirty="0" smtClean="0"/>
              <a:t>4 </a:t>
            </a:r>
            <a:r>
              <a:rPr lang="ru-RU" sz="2000" b="1" dirty="0" err="1" smtClean="0"/>
              <a:t>сек.на</a:t>
            </a:r>
            <a:r>
              <a:rPr lang="ru-RU" sz="2000" b="1" dirty="0" smtClean="0"/>
              <a:t> 1 паллету.</a:t>
            </a:r>
          </a:p>
          <a:p>
            <a:endParaRPr lang="ru-RU" sz="2000" b="1" dirty="0"/>
          </a:p>
          <a:p>
            <a:r>
              <a:rPr lang="ru-RU" sz="2000" b="1" dirty="0" smtClean="0"/>
              <a:t>Например:</a:t>
            </a:r>
          </a:p>
          <a:p>
            <a:endParaRPr lang="ru-RU" sz="2000" dirty="0"/>
          </a:p>
          <a:p>
            <a:r>
              <a:rPr lang="ru-RU" sz="2000" b="1" dirty="0" smtClean="0"/>
              <a:t>10 </a:t>
            </a:r>
            <a:r>
              <a:rPr lang="ru-RU" sz="2000" b="1" dirty="0" err="1" smtClean="0"/>
              <a:t>тыс.кв.м</a:t>
            </a:r>
            <a:r>
              <a:rPr lang="ru-RU" sz="2000" b="1" dirty="0" smtClean="0"/>
              <a:t>=30 </a:t>
            </a:r>
            <a:r>
              <a:rPr lang="ru-RU" sz="2000" b="1" dirty="0" err="1" smtClean="0"/>
              <a:t>тыс.паллет</a:t>
            </a:r>
            <a:r>
              <a:rPr lang="ru-RU" sz="2000" b="1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Чтобы провести инвентаризацию </a:t>
            </a:r>
            <a:r>
              <a:rPr lang="ru-RU" sz="2000" b="1" dirty="0" smtClean="0"/>
              <a:t>30 тыс. паллет, </a:t>
            </a:r>
            <a:r>
              <a:rPr lang="ru-RU" sz="2000" dirty="0" err="1" smtClean="0"/>
              <a:t>дрону</a:t>
            </a:r>
            <a:r>
              <a:rPr lang="ru-RU" sz="2000" dirty="0" smtClean="0"/>
              <a:t> необходимо:</a:t>
            </a:r>
          </a:p>
          <a:p>
            <a:endParaRPr lang="ru-RU" sz="2000" dirty="0"/>
          </a:p>
          <a:p>
            <a:r>
              <a:rPr lang="ru-RU" sz="2000" b="1" dirty="0" smtClean="0"/>
              <a:t>-120 мин. = ( 2 часа)</a:t>
            </a:r>
          </a:p>
          <a:p>
            <a:r>
              <a:rPr lang="ru-RU" sz="2000" dirty="0" smtClean="0"/>
              <a:t>(При этом не нужно останавливать работу склада)</a:t>
            </a:r>
          </a:p>
          <a:p>
            <a:endParaRPr lang="ru-RU" sz="2000" dirty="0"/>
          </a:p>
          <a:p>
            <a:r>
              <a:rPr lang="ru-RU" sz="2000" dirty="0" smtClean="0"/>
              <a:t>-</a:t>
            </a:r>
            <a:r>
              <a:rPr lang="ru-RU" sz="2000" b="1" dirty="0" smtClean="0"/>
              <a:t>Окупаемость </a:t>
            </a:r>
            <a:r>
              <a:rPr lang="ru-RU" sz="2000" b="1" dirty="0" err="1" smtClean="0"/>
              <a:t>дрона</a:t>
            </a:r>
            <a:r>
              <a:rPr lang="ru-RU" sz="2000" b="1" dirty="0" smtClean="0"/>
              <a:t> в 320 тыс. руб.= 2 услугам инвентаризации приобретаемой на стороне.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184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36" y="110836"/>
            <a:ext cx="4987636" cy="523220"/>
          </a:xfrm>
          <a:prstGeom prst="rect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Почему это выгодно клиенту?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82" y="857770"/>
            <a:ext cx="6165274" cy="4770537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Средняя</a:t>
            </a:r>
            <a:r>
              <a:rPr lang="ru-RU" sz="2000" b="1" dirty="0" smtClean="0"/>
              <a:t> заработная плата работника склада</a:t>
            </a:r>
            <a:r>
              <a:rPr lang="ru-RU" sz="2000" dirty="0" smtClean="0"/>
              <a:t>= 38 тыс. руб.</a:t>
            </a:r>
          </a:p>
          <a:p>
            <a:r>
              <a:rPr lang="ru-RU" sz="2000" dirty="0" smtClean="0"/>
              <a:t>Включая: </a:t>
            </a:r>
            <a:r>
              <a:rPr lang="ru-RU" sz="2000" b="1" dirty="0" smtClean="0"/>
              <a:t>страховые взносы </a:t>
            </a:r>
            <a:r>
              <a:rPr lang="ru-RU" sz="2000" dirty="0" smtClean="0"/>
              <a:t>(30%)= </a:t>
            </a:r>
            <a:r>
              <a:rPr lang="ru-RU" sz="2000" b="1" dirty="0" smtClean="0"/>
              <a:t>11 400 руб. </a:t>
            </a:r>
          </a:p>
          <a:p>
            <a:r>
              <a:rPr lang="ru-RU" sz="2000" b="1" dirty="0" smtClean="0"/>
              <a:t>Взносы на травматизм </a:t>
            </a:r>
            <a:r>
              <a:rPr lang="ru-RU" sz="2000" dirty="0" smtClean="0"/>
              <a:t>( 1,1%-2,1%) = </a:t>
            </a:r>
            <a:r>
              <a:rPr lang="ru-RU" sz="2000" b="1" dirty="0" smtClean="0"/>
              <a:t>мин. 418 руб.</a:t>
            </a:r>
          </a:p>
          <a:p>
            <a:endParaRPr lang="ru-RU" sz="2000" b="1" dirty="0"/>
          </a:p>
          <a:p>
            <a:r>
              <a:rPr lang="ru-RU" sz="2000" b="1" dirty="0" smtClean="0"/>
              <a:t>Итого: </a:t>
            </a:r>
            <a:r>
              <a:rPr lang="ru-RU" sz="2000" dirty="0" smtClean="0"/>
              <a:t>заработная плата работника, равна </a:t>
            </a:r>
            <a:r>
              <a:rPr lang="ru-RU" sz="2000" b="1" dirty="0" smtClean="0"/>
              <a:t>49 818 руб.</a:t>
            </a:r>
          </a:p>
          <a:p>
            <a:endParaRPr lang="ru-RU" sz="2000" dirty="0"/>
          </a:p>
          <a:p>
            <a:r>
              <a:rPr lang="ru-RU" sz="2000" b="1" dirty="0" smtClean="0"/>
              <a:t>1 работник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это 9 600 часов </a:t>
            </a:r>
            <a:r>
              <a:rPr lang="ru-RU" sz="2000" dirty="0" smtClean="0"/>
              <a:t>в месяц или </a:t>
            </a:r>
            <a:r>
              <a:rPr lang="ru-RU" sz="2000" b="1" dirty="0" smtClean="0"/>
              <a:t>34 560 000 сек</a:t>
            </a:r>
            <a:r>
              <a:rPr lang="ru-RU" sz="2000" dirty="0" smtClean="0"/>
              <a:t>. в месяц.</a:t>
            </a:r>
          </a:p>
          <a:p>
            <a:endParaRPr lang="ru-RU" sz="2000" dirty="0"/>
          </a:p>
          <a:p>
            <a:r>
              <a:rPr lang="ru-RU" sz="2000" b="1" dirty="0" smtClean="0"/>
              <a:t>При расчете 30 </a:t>
            </a:r>
            <a:r>
              <a:rPr lang="ru-RU" sz="2000" b="1" dirty="0" err="1" smtClean="0"/>
              <a:t>сек.на</a:t>
            </a:r>
            <a:r>
              <a:rPr lang="ru-RU" sz="2000" b="1" dirty="0" smtClean="0"/>
              <a:t> 1 паллету</a:t>
            </a:r>
            <a:r>
              <a:rPr lang="ru-RU" sz="20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1 работник проверяет </a:t>
            </a:r>
            <a:r>
              <a:rPr lang="ru-RU" sz="2000" b="1" dirty="0" smtClean="0"/>
              <a:t>1 152 000 </a:t>
            </a:r>
            <a:r>
              <a:rPr lang="ru-RU" sz="2000" dirty="0" smtClean="0"/>
              <a:t>паллет в месяц (исключаем человеческий фактор)</a:t>
            </a:r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 marL="285750" indent="-285750">
              <a:buFontTx/>
              <a:buChar char="-"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414656" y="857770"/>
            <a:ext cx="5500253" cy="5478423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Использование </a:t>
            </a:r>
            <a:r>
              <a:rPr lang="ru-RU" sz="2000" b="1" dirty="0" smtClean="0"/>
              <a:t>1 </a:t>
            </a:r>
            <a:r>
              <a:rPr lang="ru-RU" sz="2000" b="1" dirty="0" err="1" smtClean="0"/>
              <a:t>дрона</a:t>
            </a:r>
            <a:r>
              <a:rPr lang="ru-RU" sz="2000" b="1" dirty="0" smtClean="0"/>
              <a:t> </a:t>
            </a:r>
            <a:r>
              <a:rPr lang="ru-RU" sz="2000" dirty="0" smtClean="0"/>
              <a:t>потенциальным клиентом:</a:t>
            </a:r>
          </a:p>
          <a:p>
            <a:endParaRPr lang="ru-RU" sz="2000" dirty="0" smtClean="0"/>
          </a:p>
          <a:p>
            <a:r>
              <a:rPr lang="ru-RU" sz="2000" b="1" dirty="0" smtClean="0"/>
              <a:t>1 </a:t>
            </a:r>
            <a:r>
              <a:rPr lang="ru-RU" sz="2000" b="1" dirty="0" err="1" smtClean="0"/>
              <a:t>дрон</a:t>
            </a:r>
            <a:endParaRPr lang="ru-RU" sz="2000" b="1" dirty="0"/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9 600 часов в месяц </a:t>
            </a:r>
            <a:r>
              <a:rPr lang="ru-RU" sz="2000" dirty="0" smtClean="0"/>
              <a:t>или </a:t>
            </a:r>
            <a:r>
              <a:rPr lang="ru-RU" sz="2000" b="1" dirty="0" smtClean="0"/>
              <a:t>34 560 000 </a:t>
            </a:r>
            <a:r>
              <a:rPr lang="ru-RU" sz="2000" b="1" dirty="0" err="1" smtClean="0"/>
              <a:t>сек.в</a:t>
            </a:r>
            <a:r>
              <a:rPr lang="ru-RU" sz="2000" b="1" dirty="0" smtClean="0"/>
              <a:t> месяц.</a:t>
            </a:r>
          </a:p>
          <a:p>
            <a:pPr marL="285750" indent="-285750">
              <a:buFontTx/>
              <a:buChar char="-"/>
            </a:pPr>
            <a:endParaRPr lang="ru-RU" sz="2000" b="1" dirty="0" smtClean="0"/>
          </a:p>
          <a:p>
            <a:r>
              <a:rPr lang="ru-RU" sz="2000" b="1" dirty="0" smtClean="0"/>
              <a:t>При расчете 4 </a:t>
            </a:r>
            <a:r>
              <a:rPr lang="ru-RU" sz="2000" b="1" dirty="0" err="1" smtClean="0"/>
              <a:t>сек.на</a:t>
            </a:r>
            <a:r>
              <a:rPr lang="ru-RU" sz="2000" b="1" dirty="0" smtClean="0"/>
              <a:t> 1 паллету: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1 </a:t>
            </a:r>
            <a:r>
              <a:rPr lang="ru-RU" sz="2000" b="1" dirty="0" err="1" smtClean="0"/>
              <a:t>дрон</a:t>
            </a:r>
            <a:r>
              <a:rPr lang="ru-RU" sz="2000" b="1" dirty="0" smtClean="0"/>
              <a:t> </a:t>
            </a:r>
            <a:r>
              <a:rPr lang="ru-RU" sz="2000" dirty="0" smtClean="0"/>
              <a:t>способен проверить </a:t>
            </a:r>
            <a:r>
              <a:rPr lang="ru-RU" sz="2000" b="1" dirty="0" smtClean="0"/>
              <a:t>8 640 000 паллет </a:t>
            </a:r>
            <a:r>
              <a:rPr lang="ru-RU" sz="2000" dirty="0" smtClean="0"/>
              <a:t>в месяц. 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Отклонение:</a:t>
            </a:r>
            <a:r>
              <a:rPr lang="ru-RU" sz="2000" dirty="0" smtClean="0"/>
              <a:t> </a:t>
            </a:r>
            <a:r>
              <a:rPr lang="ru-RU" sz="2000" b="1" dirty="0" smtClean="0"/>
              <a:t>7 488 000 </a:t>
            </a:r>
            <a:r>
              <a:rPr lang="ru-RU" sz="2000" dirty="0" smtClean="0"/>
              <a:t>паллет в месяц, </a:t>
            </a:r>
            <a:r>
              <a:rPr lang="ru-RU" sz="2000" b="1" dirty="0" smtClean="0"/>
              <a:t>то есть в 7,5 раз </a:t>
            </a:r>
            <a:r>
              <a:rPr lang="ru-RU" sz="2000" b="1" dirty="0" err="1" smtClean="0"/>
              <a:t>эффиктивнее</a:t>
            </a:r>
            <a:r>
              <a:rPr lang="ru-RU" sz="2000" b="1" dirty="0" smtClean="0"/>
              <a:t>.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9382" y="5191358"/>
            <a:ext cx="11665527" cy="1569660"/>
          </a:xfrm>
          <a:prstGeom prst="rect">
            <a:avLst/>
          </a:prstGeom>
          <a:solidFill>
            <a:srgbClr val="0BE51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Вывод: </a:t>
            </a:r>
            <a:r>
              <a:rPr lang="ru-RU" sz="2400" dirty="0" smtClean="0"/>
              <a:t>1 </a:t>
            </a:r>
            <a:r>
              <a:rPr lang="ru-RU" sz="2400" dirty="0" err="1" smtClean="0"/>
              <a:t>дрон</a:t>
            </a:r>
            <a:r>
              <a:rPr lang="ru-RU" sz="2400" dirty="0" smtClean="0"/>
              <a:t> </a:t>
            </a:r>
            <a:r>
              <a:rPr lang="en-US" sz="2400" dirty="0"/>
              <a:t>=</a:t>
            </a:r>
            <a:r>
              <a:rPr lang="ru-RU" sz="2400" dirty="0" smtClean="0"/>
              <a:t> </a:t>
            </a:r>
            <a:r>
              <a:rPr lang="ru-RU" sz="2400" dirty="0" smtClean="0"/>
              <a:t>7 сотрудников</a:t>
            </a:r>
          </a:p>
          <a:p>
            <a:r>
              <a:rPr lang="ru-RU" sz="2400" dirty="0" smtClean="0"/>
              <a:t>Заработная плата 7 сотрудников= </a:t>
            </a:r>
            <a:r>
              <a:rPr lang="ru-RU" sz="2400" b="1" dirty="0" smtClean="0"/>
              <a:t>348 726 руб. в </a:t>
            </a:r>
            <a:r>
              <a:rPr lang="ru-RU" sz="2400" b="1" dirty="0" err="1" smtClean="0"/>
              <a:t>месяц,что</a:t>
            </a:r>
            <a:r>
              <a:rPr lang="ru-RU" sz="2400" b="1" dirty="0" smtClean="0"/>
              <a:t> на 28 726 руб. больше стоимости 1 </a:t>
            </a:r>
            <a:r>
              <a:rPr lang="ru-RU" sz="2400" b="1" dirty="0" err="1" smtClean="0"/>
              <a:t>дрона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Окупаемость:</a:t>
            </a:r>
            <a:r>
              <a:rPr lang="ru-RU" sz="2400" dirty="0" smtClean="0"/>
              <a:t> 1 месяц.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332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