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1471" r:id="rId3"/>
    <p:sldId id="1456" r:id="rId4"/>
    <p:sldId id="1457" r:id="rId5"/>
    <p:sldId id="1460" r:id="rId6"/>
    <p:sldId id="1459" r:id="rId7"/>
    <p:sldId id="1463" r:id="rId8"/>
    <p:sldId id="1468" r:id="rId9"/>
    <p:sldId id="1462" r:id="rId10"/>
    <p:sldId id="1465" r:id="rId11"/>
    <p:sldId id="1466" r:id="rId12"/>
    <p:sldId id="1467" r:id="rId13"/>
    <p:sldId id="1470" r:id="rId14"/>
    <p:sldId id="11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NAME" initials="U" lastIdx="1" clrIdx="0">
    <p:extLst>
      <p:ext uri="{19B8F6BF-5375-455C-9EA6-DF929625EA0E}">
        <p15:presenceInfo xmlns:p15="http://schemas.microsoft.com/office/powerpoint/2012/main" userId="USERNA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E6E6E6"/>
    <a:srgbClr val="6C0000"/>
    <a:srgbClr val="11A779"/>
    <a:srgbClr val="A902B6"/>
    <a:srgbClr val="F25454"/>
    <a:srgbClr val="EB6907"/>
    <a:srgbClr val="FA974C"/>
    <a:srgbClr val="FC9292"/>
    <a:srgbClr val="FFB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2" autoAdjust="0"/>
    <p:restoredTop sz="90702" autoAdjust="0"/>
  </p:normalViewPr>
  <p:slideViewPr>
    <p:cSldViewPr snapToGrid="0">
      <p:cViewPr varScale="1">
        <p:scale>
          <a:sx n="80" d="100"/>
          <a:sy n="80" d="100"/>
        </p:scale>
        <p:origin x="10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CB1AA64-4385-4944-B26F-333AEEE785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E6E05F-535B-4738-A93E-6B9CB845B0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45FA3-6A09-40D2-9FF0-0E866E3786CB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CC299E-6186-406A-AC53-8F4BEFECB8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6024A1-3D3D-459E-BC8C-0AB7F86DD4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E1483-4955-4C34-840E-177987A0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02FB1-6CBD-4D35-B8B5-87CF522DA5A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A872A-337B-4277-82BE-F02D178A1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7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7554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142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2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78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58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317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527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10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4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0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E72EC-9E1E-4564-8E76-4FC3AD244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CB2C-AC47-4CA3-AE8E-556A36FAB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93503-364E-4F05-9351-9FC1D30C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A1D80-6875-4DB7-B92B-BE9FDDD5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617C7-0E74-4521-A7A2-B3551AED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9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D5BE4-1B65-4B8E-92A3-6B653086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E6ABEA-4669-44F9-937D-8F5E7488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06BCF-7C03-4229-AFA9-FECA8266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D755-AA58-49FB-9FB5-D9B664AE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437B8E-B7F8-44C5-8D45-D1B2C108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9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61D247-5747-425F-96DC-7D697F376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BBD532-CE5C-4BCD-B818-904DAAF3B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36697-8B0C-412F-91E3-9761663E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24980F-0785-493C-992A-3093F46D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0AED4-FDE4-420B-8CDD-CB921440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7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973E6-EA58-41AD-A7E2-08D05CC5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3D534-C966-4CB4-BF50-E0955A36D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23336F-DFAD-4347-977F-9F2A1CEB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FF60B-5FA6-42F7-84D7-76BED7DE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16663-8098-4EEB-A60B-91890D6D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9B7EF-07CF-4675-B664-3B07EC3E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E6C4A-1FDD-41EA-9BCB-3D66F52B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5F99F-DE36-4F12-944E-AB823A8E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3C36E-D57D-4CB5-B8C9-47199028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FC020-E8B8-4A8D-9C6A-A179082B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2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0E83-3E2D-4EEE-A46A-75172CA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55DE8-CBEF-4EE4-971B-FC87AAF13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79F81B-BD0A-4CC8-B244-EC9897B75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9B9F5-FF04-4529-A3CC-0560FE4E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B6972B-9E7C-4E78-8F37-3EF143A9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488CE4-384D-4130-A0BC-679477D7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B8291-FFC2-48FC-8080-B95BB5A8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EBAA1E-54A1-4FDA-9591-D1C1C2993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F400EC-8898-456F-9AE1-193D59827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F8F4BC-A4D0-4776-8334-F24FF4140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9C8616-CD85-442E-8CE2-087EE499D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A4686C-FEF5-4937-BE1D-88772ED2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E4EA9C-1F82-4638-9BD3-1EBC2A92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95EA15-3C2D-4867-9F21-501BFC15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9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B7FE7-1A32-4EE3-8F0A-303D362E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621A9E-20F8-4BE8-BB43-00032A0B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5CE540-1092-4B40-A7C8-7E9C7B79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6EEBC2-1321-4C43-856A-D95850C5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8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A89850-0129-446B-9F4C-B91E8EAE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405D21-C1DA-4369-9BCC-4CE1676B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6DD7BC-23F2-4264-95A5-E84A1B43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0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FDBC7-F8A8-435C-B48F-A94B271A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D13950-293E-4024-8FF1-6333AAC2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E5889A-90B0-41DF-A92A-3887CE63D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EDBC0-D01A-4F84-8622-08A7A0A3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F4F72B-9782-42F1-8D08-610F49C7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A54511-AE96-4770-9190-D9639F64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1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45E78-DA9C-42A3-BACA-85CE359B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62355C-A680-462A-B796-E85E92653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07E215-279E-4FDC-AB11-BD22F3954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E25F37-E12F-4180-A8EF-90FB49DC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95E655-C656-4230-9F56-FBC72DD2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79B41-259B-4485-AF1E-1B58331B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4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6EFE9-B895-4D31-A25B-9DED5194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77036E-3533-4B52-AD99-A784F6140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0CEE26-1387-4E41-A272-947809403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5846-EB38-41EA-A24A-5D42553D1AB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0B272-F1E2-440C-A560-68904F8E5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599F8-A1A9-4FCB-822A-E51EC2126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EDD3-8067-45CD-899F-DFD93F9A7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6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1.png"/><Relationship Id="rId5" Type="http://schemas.openxmlformats.org/officeDocument/2006/relationships/image" Target="../media/image3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53947E-6B8D-47EF-9294-B82EB0A2CA65}"/>
              </a:ext>
            </a:extLst>
          </p:cNvPr>
          <p:cNvSpPr txBox="1"/>
          <p:nvPr/>
        </p:nvSpPr>
        <p:spPr>
          <a:xfrm>
            <a:off x="476191" y="2794285"/>
            <a:ext cx="96132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820000"/>
                </a:solidFill>
                <a:latin typeface="Rubik" pitchFamily="2" charset="-79"/>
                <a:cs typeface="Rubik" pitchFamily="2" charset="-79"/>
              </a:rPr>
              <a:t>Трансграничное налогообложение и российское валютное регулирование</a:t>
            </a:r>
          </a:p>
          <a:p>
            <a:r>
              <a:rPr lang="ru-RU" dirty="0">
                <a:latin typeface="Rubik" pitchFamily="2" charset="-79"/>
                <a:cs typeface="Rubik" pitchFamily="2" charset="-79"/>
              </a:rPr>
              <a:t>в контексте включения России в перечень «налоговых убежищ» ФРГ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AE33D9-D006-4357-BE2D-3EE6FD8DA493}"/>
              </a:ext>
            </a:extLst>
          </p:cNvPr>
          <p:cNvSpPr txBox="1"/>
          <p:nvPr/>
        </p:nvSpPr>
        <p:spPr>
          <a:xfrm>
            <a:off x="2356158" y="5324091"/>
            <a:ext cx="773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860000"/>
                </a:solidFill>
                <a:latin typeface="Rubik" pitchFamily="2" charset="-79"/>
                <a:cs typeface="Rubik" pitchFamily="2" charset="-79"/>
              </a:rPr>
              <a:t>Екатерина Болдинова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D4577E3-DFA6-4621-82E7-164936AB7C52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19E28F5-7AAF-43D6-B8E2-3E1C05537BC8}"/>
              </a:ext>
            </a:extLst>
          </p:cNvPr>
          <p:cNvGrpSpPr/>
          <p:nvPr/>
        </p:nvGrpSpPr>
        <p:grpSpPr>
          <a:xfrm>
            <a:off x="10573821" y="1426186"/>
            <a:ext cx="1383075" cy="4005627"/>
            <a:chOff x="3795277" y="2986995"/>
            <a:chExt cx="1383075" cy="400562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7C23D4C-F205-42FE-A80B-F6FD5F59B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277" y="2986995"/>
              <a:ext cx="1383075" cy="786602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BB8ECE1-A2B0-4F50-AD21-6276F4B35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65" b="79623" l="34365" r="68477">
                          <a14:foregroundMark x1="38782" y1="7451" x2="57868" y2="44614"/>
                          <a14:foregroundMark x1="57868" y1="44614" x2="61675" y2="57630"/>
                          <a14:foregroundMark x1="59289" y1="13196" x2="42640" y2="51975"/>
                          <a14:foregroundMark x1="42640" y1="51975" x2="41015" y2="63196"/>
                          <a14:foregroundMark x1="49137" y1="52424" x2="48528" y2="70557"/>
                          <a14:foregroundMark x1="48528" y1="70557" x2="53299" y2="71993"/>
                          <a14:foregroundMark x1="53299" y1="71993" x2="58579" y2="67594"/>
                          <a14:foregroundMark x1="58579" y1="67594" x2="60964" y2="61580"/>
                          <a14:foregroundMark x1="55939" y1="61400" x2="50355" y2="63734"/>
                          <a14:foregroundMark x1="49137" y1="57361" x2="60761" y2="61580"/>
                          <a14:foregroundMark x1="60406" y1="60144" x2="64010" y2="9605"/>
                          <a14:foregroundMark x1="64010" y1="9605" x2="59594" y2="7092"/>
                          <a14:foregroundMark x1="59594" y1="7092" x2="43959" y2="8797"/>
                          <a14:foregroundMark x1="43959" y1="8797" x2="58934" y2="10682"/>
                          <a14:foregroundMark x1="58934" y1="10682" x2="48477" y2="13285"/>
                          <a14:foregroundMark x1="48477" y1="13285" x2="53503" y2="13196"/>
                          <a14:foregroundMark x1="53503" y1="13196" x2="40254" y2="21275"/>
                          <a14:foregroundMark x1="40254" y1="21275" x2="45990" y2="21275"/>
                          <a14:foregroundMark x1="45990" y1="21275" x2="41574" y2="37702"/>
                          <a14:foregroundMark x1="41574" y1="37702" x2="39137" y2="54578"/>
                          <a14:foregroundMark x1="39137" y1="54578" x2="39898" y2="63375"/>
                          <a14:foregroundMark x1="39898" y1="63375" x2="47868" y2="72262"/>
                          <a14:foregroundMark x1="47868" y1="72262" x2="54315" y2="72980"/>
                          <a14:foregroundMark x1="54315" y1="72980" x2="64264" y2="62118"/>
                          <a14:foregroundMark x1="64264" y1="62118" x2="66142" y2="30700"/>
                          <a14:foregroundMark x1="66142" y1="30700" x2="65330" y2="22621"/>
                          <a14:foregroundMark x1="65330" y1="22621" x2="60203" y2="25314"/>
                          <a14:foregroundMark x1="60203" y1="25314" x2="46041" y2="41382"/>
                          <a14:foregroundMark x1="46041" y1="41382" x2="50000" y2="34919"/>
                          <a14:foregroundMark x1="50000" y1="34919" x2="44873" y2="44255"/>
                          <a14:foregroundMark x1="44873" y1="44255" x2="57157" y2="49013"/>
                          <a14:foregroundMark x1="57157" y1="49013" x2="55482" y2="57451"/>
                          <a14:foregroundMark x1="55482" y1="57451" x2="55584" y2="62208"/>
                          <a14:foregroundMark x1="38122" y1="46858" x2="37107" y2="13106"/>
                          <a14:foregroundMark x1="37107" y1="13106" x2="39898" y2="6014"/>
                          <a14:foregroundMark x1="39898" y1="6014" x2="44670" y2="5835"/>
                          <a14:foregroundMark x1="44670" y1="5835" x2="57360" y2="6822"/>
                          <a14:foregroundMark x1="57360" y1="6822" x2="62792" y2="3321"/>
                          <a14:foregroundMark x1="67614" y1="2513" x2="37563" y2="2065"/>
                          <a14:foregroundMark x1="47665" y1="31598" x2="50812" y2="35009"/>
                          <a14:foregroundMark x1="52030" y1="43088" x2="58376" y2="43627"/>
                          <a14:foregroundMark x1="58376" y1="43627" x2="58325" y2="43357"/>
                          <a14:foregroundMark x1="60203" y1="26930" x2="63249" y2="21903"/>
                          <a14:foregroundMark x1="60761" y1="17953" x2="61980" y2="27648"/>
                          <a14:foregroundMark x1="61980" y1="27648" x2="61421" y2="39587"/>
                          <a14:foregroundMark x1="58629" y1="32047" x2="65127" y2="32675"/>
                          <a14:foregroundMark x1="56142" y1="32585" x2="39188" y2="25045"/>
                          <a14:foregroundMark x1="39188" y1="25045" x2="50152" y2="20916"/>
                          <a14:foregroundMark x1="50152" y1="20916" x2="46802" y2="28276"/>
                          <a14:foregroundMark x1="46802" y1="28276" x2="41777" y2="34560"/>
                          <a14:foregroundMark x1="41777" y1="34560" x2="44315" y2="40395"/>
                          <a14:foregroundMark x1="52132" y1="79623" x2="52132" y2="78187"/>
                          <a14:foregroundMark x1="37310" y1="61759" x2="34416" y2="51167"/>
                          <a14:foregroundMark x1="34416" y1="51167" x2="34416" y2="38959"/>
                          <a14:foregroundMark x1="49797" y1="21544" x2="54822" y2="17415"/>
                          <a14:foregroundMark x1="66599" y1="7092" x2="66244" y2="58348"/>
                          <a14:foregroundMark x1="60000" y1="42908" x2="60558" y2="40934"/>
                          <a14:foregroundMark x1="67259" y1="27917" x2="67411" y2="58618"/>
                          <a14:foregroundMark x1="66396" y1="61759" x2="68477" y2="53501"/>
                          <a14:foregroundMark x1="68477" y1="53501" x2="68376" y2="49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45" r="28283" b="15596"/>
            <a:stretch/>
          </p:blipFill>
          <p:spPr>
            <a:xfrm>
              <a:off x="4100711" y="3891731"/>
              <a:ext cx="797222" cy="84897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893BA83-9F92-4660-92F6-ADC0E53E9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2" b="95146" l="9833" r="89749">
                          <a14:foregroundMark x1="14435" y1="16019" x2="15481" y2="9709"/>
                          <a14:foregroundMark x1="16946" y1="8010" x2="24268" y2="7282"/>
                          <a14:foregroundMark x1="28870" y1="16505" x2="39958" y2="28883"/>
                          <a14:foregroundMark x1="39958" y1="28883" x2="28870" y2="38592"/>
                          <a14:foregroundMark x1="28870" y1="38592" x2="44351" y2="43932"/>
                          <a14:foregroundMark x1="44351" y1="43932" x2="32427" y2="62379"/>
                          <a14:foregroundMark x1="32427" y1="62379" x2="46234" y2="67233"/>
                          <a14:foregroundMark x1="46234" y1="67233" x2="49791" y2="93204"/>
                          <a14:foregroundMark x1="46025" y1="75243" x2="46444" y2="55583"/>
                          <a14:foregroundMark x1="46444" y1="55583" x2="56695" y2="38835"/>
                          <a14:foregroundMark x1="56695" y1="38835" x2="73849" y2="34951"/>
                          <a14:foregroundMark x1="73849" y1="34951" x2="76778" y2="55340"/>
                          <a14:foregroundMark x1="84937" y1="31553" x2="84937" y2="14563"/>
                          <a14:foregroundMark x1="84937" y1="14563" x2="71548" y2="8010"/>
                          <a14:foregroundMark x1="71548" y1="8010" x2="68619" y2="8010"/>
                          <a14:foregroundMark x1="79707" y1="8738" x2="85774" y2="10194"/>
                          <a14:foregroundMark x1="84937" y1="14563" x2="84937" y2="9951"/>
                          <a14:foregroundMark x1="84937" y1="9709" x2="76569" y2="7767"/>
                          <a14:foregroundMark x1="28058" y1="9212" x2="27197" y2="9223"/>
                          <a14:foregroundMark x1="43516" y1="9012" x2="31008" y2="9174"/>
                          <a14:foregroundMark x1="50392" y1="8923" x2="48994" y2="8941"/>
                          <a14:foregroundMark x1="57767" y1="8827" x2="55028" y2="8863"/>
                          <a14:foregroundMark x1="43096" y1="15049" x2="60042" y2="19417"/>
                          <a14:foregroundMark x1="60042" y1="19417" x2="31590" y2="19660"/>
                          <a14:foregroundMark x1="31590" y1="19660" x2="50209" y2="18932"/>
                          <a14:foregroundMark x1="50209" y1="18932" x2="64644" y2="18932"/>
                          <a14:foregroundMark x1="64644" y1="18932" x2="50418" y2="24272"/>
                          <a14:foregroundMark x1="50418" y1="24272" x2="74268" y2="21117"/>
                          <a14:foregroundMark x1="74268" y1="21117" x2="67992" y2="22087"/>
                          <a14:foregroundMark x1="46862" y1="68932" x2="61506" y2="70388"/>
                          <a14:foregroundMark x1="61506" y1="70388" x2="47490" y2="71117"/>
                          <a14:foregroundMark x1="47490" y1="71117" x2="62343" y2="77913"/>
                          <a14:foregroundMark x1="62343" y1="77913" x2="47280" y2="79854"/>
                          <a14:foregroundMark x1="47280" y1="79854" x2="58368" y2="82039"/>
                          <a14:foregroundMark x1="56276" y1="81068" x2="34937" y2="77670"/>
                          <a14:foregroundMark x1="34937" y1="77670" x2="37029" y2="71359"/>
                          <a14:foregroundMark x1="39331" y1="71359" x2="43305" y2="75971"/>
                          <a14:foregroundMark x1="62762" y1="71359" x2="67364" y2="80097"/>
                          <a14:foregroundMark x1="84100" y1="75243" x2="85565" y2="55583"/>
                          <a14:foregroundMark x1="85146" y1="65049" x2="85146" y2="81068"/>
                          <a14:foregroundMark x1="85146" y1="81068" x2="73222" y2="89563"/>
                          <a14:foregroundMark x1="73222" y1="89563" x2="59205" y2="91019"/>
                          <a14:foregroundMark x1="59205" y1="91019" x2="52510" y2="94903"/>
                          <a14:foregroundMark x1="76569" y1="88835" x2="84937" y2="82039"/>
                          <a14:foregroundMark x1="84937" y1="81796" x2="81381" y2="86893"/>
                          <a14:foregroundMark x1="79707" y1="88107" x2="84937" y2="83981"/>
                          <a14:foregroundMark x1="85146" y1="85680" x2="83264" y2="87136"/>
                          <a14:foregroundMark x1="14435" y1="17961" x2="13180" y2="84951"/>
                          <a14:foregroundMark x1="13180" y1="84951" x2="54184" y2="94903"/>
                          <a14:foregroundMark x1="14435" y1="9709" x2="21339" y2="7767"/>
                          <a14:foregroundMark x1="68070" y1="8732" x2="68410" y2="8738"/>
                          <a14:foregroundMark x1="55219" y1="8515" x2="57913" y2="8561"/>
                          <a14:foregroundMark x1="49283" y1="8415" x2="50658" y2="8438"/>
                          <a14:foregroundMark x1="31588" y1="8116" x2="43894" y2="8324"/>
                          <a14:foregroundMark x1="25314" y1="8010" x2="28686" y2="8067"/>
                          <a14:foregroundMark x1="68410" y1="8738" x2="71339" y2="8252"/>
                          <a14:foregroundMark x1="37238" y1="34709" x2="53347" y2="33252"/>
                          <a14:foregroundMark x1="53347" y1="33252" x2="31381" y2="41990"/>
                          <a14:foregroundMark x1="31381" y1="41990" x2="45607" y2="41019"/>
                          <a14:foregroundMark x1="45607" y1="41019" x2="30753" y2="43932"/>
                          <a14:foregroundMark x1="30753" y1="43932" x2="45188" y2="43447"/>
                          <a14:foregroundMark x1="45188" y1="43447" x2="26360" y2="51456"/>
                          <a14:foregroundMark x1="26360" y1="51456" x2="51255" y2="51942"/>
                          <a14:foregroundMark x1="51255" y1="51942" x2="30335" y2="52427"/>
                          <a14:foregroundMark x1="30335" y1="52427" x2="63808" y2="50243"/>
                          <a14:foregroundMark x1="63808" y1="50243" x2="44351" y2="53398"/>
                          <a14:foregroundMark x1="44351" y1="53398" x2="65690" y2="52913"/>
                          <a14:foregroundMark x1="65690" y1="52913" x2="67992" y2="50728"/>
                          <a14:foregroundMark x1="71548" y1="40777" x2="73222" y2="34709"/>
                          <a14:foregroundMark x1="76360" y1="32767" x2="78243" y2="45631"/>
                          <a14:foregroundMark x1="42469" y1="38592" x2="21967" y2="38835"/>
                          <a14:foregroundMark x1="21967" y1="38835" x2="27197" y2="43689"/>
                          <a14:foregroundMark x1="19247" y1="43689" x2="20293" y2="34709"/>
                          <a14:foregroundMark x1="31347" y1="8555" x2="42887" y2="7767"/>
                          <a14:foregroundMark x1="55629" y1="7767" x2="58368" y2="7767"/>
                          <a14:foregroundMark x1="49638" y1="7767" x2="51027" y2="7767"/>
                          <a14:foregroundMark x1="42887" y1="7767" x2="44199" y2="7767"/>
                          <a14:foregroundMark x1="32232" y1="6943" x2="44483" y2="7249"/>
                          <a14:foregroundMark x1="26360" y1="6796" x2="29343" y2="6871"/>
                          <a14:foregroundMark x1="21130" y1="17476" x2="26360" y2="21845"/>
                          <a14:foregroundMark x1="32621" y1="6233" x2="41841" y2="6796"/>
                          <a14:foregroundMark x1="18619" y1="7282" x2="14226" y2="6796"/>
                          <a14:foregroundMark x1="50531" y1="6139" x2="51945" y2="6093"/>
                          <a14:foregroundMark x1="37866" y1="6553" x2="44993" y2="6320"/>
                          <a14:foregroundMark x1="56561" y1="6068" x2="59281" y2="6068"/>
                          <a14:foregroundMark x1="69025" y1="6992" x2="75941" y2="6796"/>
                          <a14:foregroundMark x1="69031" y1="6980" x2="74895" y2="6796"/>
                          <a14:foregroundMark x1="41841" y1="93204" x2="55649" y2="94903"/>
                          <a14:foregroundMark x1="55649" y1="94903" x2="76778" y2="88107"/>
                          <a14:foregroundMark x1="70711" y1="91262" x2="61088" y2="92233"/>
                          <a14:foregroundMark x1="67782" y1="91748" x2="52510" y2="95631"/>
                          <a14:foregroundMark x1="71548" y1="91019" x2="74477" y2="89806"/>
                          <a14:foregroundMark x1="30962" y1="6796" x2="32008" y2="6796"/>
                          <a14:foregroundMark x1="32218" y1="6796" x2="33682" y2="6553"/>
                          <a14:foregroundMark x1="47071" y1="8010" x2="52510" y2="8010"/>
                          <a14:foregroundMark x1="61506" y1="8010" x2="73431" y2="8010"/>
                          <a14:foregroundMark x1="33682" y1="6068" x2="30126" y2="6311"/>
                          <a14:foregroundMark x1="47699" y1="6553" x2="53766" y2="6796"/>
                          <a14:foregroundMark x1="53766" y1="6796" x2="66109" y2="6311"/>
                          <a14:foregroundMark x1="66109" y1="6311" x2="66527" y2="6311"/>
                          <a14:foregroundMark x1="46025" y1="6553" x2="48326" y2="6311"/>
                          <a14:foregroundMark x1="44979" y1="6068" x2="47699" y2="6068"/>
                          <a14:foregroundMark x1="52092" y1="6068" x2="57531" y2="6311"/>
                          <a14:foregroundMark x1="59833" y1="6068" x2="71757" y2="5825"/>
                          <a14:foregroundMark x1="71757" y1="5825" x2="78452" y2="6068"/>
                          <a14:foregroundMark x1="78452" y1="6068" x2="84100" y2="6311"/>
                          <a14:foregroundMark x1="84100" y1="6311" x2="86611" y2="5825"/>
                          <a14:foregroundMark x1="86611" y1="5825" x2="70921" y2="6311"/>
                          <a14:foregroundMark x1="13389" y1="6068" x2="25105" y2="6068"/>
                          <a14:foregroundMark x1="25105" y1="6068" x2="31381" y2="5825"/>
                          <a14:foregroundMark x1="31381" y1="5825" x2="33682" y2="5825"/>
                          <a14:foregroundMark x1="23431" y1="5825" x2="27406" y2="5825"/>
                          <a14:foregroundMark x1="29289" y1="5825" x2="50209" y2="6068"/>
                          <a14:foregroundMark x1="45397" y1="6068" x2="51464" y2="5825"/>
                          <a14:foregroundMark x1="51464" y1="5825" x2="51674" y2="5825"/>
                          <a14:foregroundMark x1="34937" y1="5583" x2="46444" y2="5583"/>
                          <a14:foregroundMark x1="46653" y1="5825" x2="58787" y2="5825"/>
                          <a14:foregroundMark x1="58787" y1="5825" x2="63389" y2="5825"/>
                          <a14:foregroundMark x1="24268" y1="5825" x2="13598" y2="5825"/>
                          <a14:foregroundMark x1="63808" y1="5583" x2="69874" y2="5340"/>
                          <a14:foregroundMark x1="69874" y1="5340" x2="70293" y2="5340"/>
                          <a14:foregroundMark x1="70711" y1="5340" x2="79707" y2="5825"/>
                          <a14:foregroundMark x1="65481" y1="5583" x2="71339" y2="5097"/>
                          <a14:foregroundMark x1="71339" y1="5097" x2="84100" y2="5340"/>
                          <a14:foregroundMark x1="70293" y1="6068" x2="61925" y2="5097"/>
                          <a14:foregroundMark x1="68410" y1="5340" x2="41004" y2="5825"/>
                          <a14:foregroundMark x1="56695" y1="5340" x2="37657" y2="6068"/>
                          <a14:foregroundMark x1="47071" y1="5340" x2="31590" y2="5583"/>
                          <a14:foregroundMark x1="39331" y1="5583" x2="29289" y2="5583"/>
                          <a14:foregroundMark x1="54812" y1="5583" x2="67364" y2="4612"/>
                          <a14:foregroundMark x1="67364" y1="4612" x2="77197" y2="5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6"/>
            <a:stretch/>
          </p:blipFill>
          <p:spPr>
            <a:xfrm>
              <a:off x="4057447" y="4832148"/>
              <a:ext cx="879818" cy="715901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BC3F2E1-2862-433C-A22F-3B8D200AF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51" y="6430397"/>
              <a:ext cx="980129" cy="56222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9CDECD8-9BAA-4647-BE26-1C99684A5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343" y="5666757"/>
              <a:ext cx="974026" cy="715901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B942FC-32A7-48A4-8940-21D9CE7ED3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7695" y="5626701"/>
            <a:ext cx="1036410" cy="10364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B4463A-A5B0-485A-A3E1-FD4F38DF2183}"/>
              </a:ext>
            </a:extLst>
          </p:cNvPr>
          <p:cNvSpPr txBox="1"/>
          <p:nvPr/>
        </p:nvSpPr>
        <p:spPr>
          <a:xfrm>
            <a:off x="2356158" y="5621686"/>
            <a:ext cx="6725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Rubik" pitchFamily="2" charset="-79"/>
                <a:cs typeface="Rubik" pitchFamily="2" charset="-79"/>
              </a:rPr>
              <a:t>Партнёр налоговой практики юридической фирмы </a:t>
            </a:r>
            <a:r>
              <a:rPr lang="en-US" sz="1400" dirty="0">
                <a:latin typeface="Rubik" pitchFamily="2" charset="-79"/>
                <a:cs typeface="Rubik" pitchFamily="2" charset="-79"/>
              </a:rPr>
              <a:t>Five Stones Consulting</a:t>
            </a:r>
            <a:r>
              <a:rPr lang="ru-RU" sz="1400" dirty="0">
                <a:latin typeface="Rubik" pitchFamily="2" charset="-79"/>
                <a:cs typeface="Rubik" pitchFamily="2" charset="-79"/>
              </a:rPr>
              <a:t>,</a:t>
            </a:r>
          </a:p>
          <a:p>
            <a:r>
              <a:rPr lang="en-US" sz="1400" dirty="0">
                <a:latin typeface="Rubik" pitchFamily="2" charset="-79"/>
                <a:cs typeface="Rubik" pitchFamily="2" charset="-79"/>
              </a:rPr>
              <a:t>LLM, </a:t>
            </a:r>
            <a:r>
              <a:rPr lang="ru-RU" sz="1400" dirty="0">
                <a:latin typeface="Rubik" pitchFamily="2" charset="-79"/>
                <a:cs typeface="Rubik" pitchFamily="2" charset="-79"/>
              </a:rPr>
              <a:t>адвокат,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AAE0AB-8028-4567-B1EB-B5B4361E46B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45" t="-1404" r="15797" b="45374"/>
          <a:stretch/>
        </p:blipFill>
        <p:spPr>
          <a:xfrm>
            <a:off x="476191" y="4897794"/>
            <a:ext cx="1630668" cy="1601287"/>
          </a:xfrm>
          <a:prstGeom prst="ellipse">
            <a:avLst/>
          </a:prstGeom>
          <a:solidFill>
            <a:srgbClr val="A80000">
              <a:alpha val="33725"/>
            </a:srgbClr>
          </a:solidFill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953638-CC73-4458-AABF-9928D0802C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8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0ECEC-D6A8-431C-B00B-D734287A143B}"/>
              </a:ext>
            </a:extLst>
          </p:cNvPr>
          <p:cNvSpPr txBox="1"/>
          <p:nvPr/>
        </p:nvSpPr>
        <p:spPr>
          <a:xfrm>
            <a:off x="445315" y="579117"/>
            <a:ext cx="94550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Rubik Light" pitchFamily="2" charset="-79"/>
                <a:cs typeface="Rubik Light" pitchFamily="2" charset="-79"/>
              </a:rPr>
              <a:t>Включение России в список «налоговых убежищ»: последствия</a:t>
            </a:r>
            <a:endParaRPr lang="ru-RU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70E4983-867C-4D2E-8720-94F8763411B0}"/>
              </a:ext>
            </a:extLst>
          </p:cNvPr>
          <p:cNvSpPr/>
          <p:nvPr/>
        </p:nvSpPr>
        <p:spPr>
          <a:xfrm>
            <a:off x="826171" y="1588169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1194AA0-4647-453B-98DE-3EC05B79F6DC}"/>
              </a:ext>
            </a:extLst>
          </p:cNvPr>
          <p:cNvSpPr/>
          <p:nvPr/>
        </p:nvSpPr>
        <p:spPr>
          <a:xfrm>
            <a:off x="1288558" y="1588169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DBDA96-9AC3-4951-ADDD-FFDE233A60EF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1B0C2-DD14-42FB-9D0F-E758EBA1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565A56-B5C8-4CE5-BF84-E2344CFC482A}"/>
              </a:ext>
            </a:extLst>
          </p:cNvPr>
          <p:cNvSpPr txBox="1"/>
          <p:nvPr/>
        </p:nvSpPr>
        <p:spPr>
          <a:xfrm>
            <a:off x="1392832" y="1835300"/>
            <a:ext cx="85075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 Light" pitchFamily="2" charset="-79"/>
                <a:cs typeface="Rubik Light" pitchFamily="2" charset="-79"/>
              </a:rPr>
              <a:t>С 15.12.2023 Россия включена в немецкий перечень юрисдикций, относящихся к «налоговым убежищам»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448052-AF09-45C2-9A56-9B2EA0F4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4" y="1600494"/>
            <a:ext cx="754400" cy="762000"/>
          </a:xfrm>
          <a:prstGeom prst="ellipse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88CDF4F0-89B7-4E2C-9473-09447334B332}"/>
              </a:ext>
            </a:extLst>
          </p:cNvPr>
          <p:cNvSpPr>
            <a:spLocks noChangeAspect="1"/>
          </p:cNvSpPr>
          <p:nvPr/>
        </p:nvSpPr>
        <p:spPr>
          <a:xfrm>
            <a:off x="445315" y="1588169"/>
            <a:ext cx="763200" cy="762000"/>
          </a:xfrm>
          <a:prstGeom prst="ellipse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1DA5A03-931D-4A1B-BA8A-43BD2213861A}"/>
              </a:ext>
            </a:extLst>
          </p:cNvPr>
          <p:cNvSpPr/>
          <p:nvPr/>
        </p:nvSpPr>
        <p:spPr>
          <a:xfrm>
            <a:off x="445314" y="2838658"/>
            <a:ext cx="1116852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873831-80A5-447E-A232-C2FF5CD696C0}"/>
              </a:ext>
            </a:extLst>
          </p:cNvPr>
          <p:cNvSpPr/>
          <p:nvPr/>
        </p:nvSpPr>
        <p:spPr>
          <a:xfrm>
            <a:off x="1288557" y="2838658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0B445480-68F2-4D92-8AE7-4E88EF3B0243}"/>
              </a:ext>
            </a:extLst>
          </p:cNvPr>
          <p:cNvCxnSpPr>
            <a:cxnSpLocks/>
          </p:cNvCxnSpPr>
          <p:nvPr/>
        </p:nvCxnSpPr>
        <p:spPr>
          <a:xfrm>
            <a:off x="445314" y="2838658"/>
            <a:ext cx="0" cy="762000"/>
          </a:xfrm>
          <a:prstGeom prst="line">
            <a:avLst/>
          </a:prstGeom>
          <a:ln w="38100" cap="rnd">
            <a:solidFill>
              <a:srgbClr val="6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F90BB92-9D55-45C3-97E2-0A37F7B2C2CC}"/>
              </a:ext>
            </a:extLst>
          </p:cNvPr>
          <p:cNvSpPr txBox="1"/>
          <p:nvPr/>
        </p:nvSpPr>
        <p:spPr>
          <a:xfrm>
            <a:off x="656630" y="2986136"/>
            <a:ext cx="90324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01.01.2024: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ужесточается требование к раскрытию информации и отчетности по требованию налоговых органов ФРГ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468B8-7BA0-4CF3-B044-4DA538BC1CC7}"/>
              </a:ext>
            </a:extLst>
          </p:cNvPr>
          <p:cNvSpPr txBox="1"/>
          <p:nvPr/>
        </p:nvSpPr>
        <p:spPr>
          <a:xfrm>
            <a:off x="445314" y="3937000"/>
            <a:ext cx="94550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820000"/>
              </a:buClr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Налогоплательщик обязан составлять и представлять отчеты о  </a:t>
            </a: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Деловых отношениях, их описании а также, обзор типов и масштабов этих деловых отношений</a:t>
            </a: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Договорах, на которых основаны деловые отношения, а также об их изменениях в течение финансового года</a:t>
            </a: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Договорах, касающихся нематериальных активов</a:t>
            </a: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Функциях сторон в рамках деловых отношений и принятых рисках, бизнес-стратегиях, используемых материальных ценностях</a:t>
            </a: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Рыночных и конкурентных условиях, имеющих значение для налогообложения.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274394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0ECEC-D6A8-431C-B00B-D734287A143B}"/>
              </a:ext>
            </a:extLst>
          </p:cNvPr>
          <p:cNvSpPr txBox="1"/>
          <p:nvPr/>
        </p:nvSpPr>
        <p:spPr>
          <a:xfrm>
            <a:off x="445315" y="579117"/>
            <a:ext cx="94550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Rubik Light" pitchFamily="2" charset="-79"/>
                <a:cs typeface="Rubik Light" pitchFamily="2" charset="-79"/>
              </a:rPr>
              <a:t>Включение России в список «налоговых убежищ»: последствия</a:t>
            </a:r>
            <a:endParaRPr lang="ru-RU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70E4983-867C-4D2E-8720-94F8763411B0}"/>
              </a:ext>
            </a:extLst>
          </p:cNvPr>
          <p:cNvSpPr/>
          <p:nvPr/>
        </p:nvSpPr>
        <p:spPr>
          <a:xfrm>
            <a:off x="826171" y="1588169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1194AA0-4647-453B-98DE-3EC05B79F6DC}"/>
              </a:ext>
            </a:extLst>
          </p:cNvPr>
          <p:cNvSpPr/>
          <p:nvPr/>
        </p:nvSpPr>
        <p:spPr>
          <a:xfrm>
            <a:off x="1288558" y="1588169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DBDA96-9AC3-4951-ADDD-FFDE233A60EF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1B0C2-DD14-42FB-9D0F-E758EBA1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565A56-B5C8-4CE5-BF84-E2344CFC482A}"/>
              </a:ext>
            </a:extLst>
          </p:cNvPr>
          <p:cNvSpPr txBox="1"/>
          <p:nvPr/>
        </p:nvSpPr>
        <p:spPr>
          <a:xfrm>
            <a:off x="1392832" y="1835300"/>
            <a:ext cx="85075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 Light" pitchFamily="2" charset="-79"/>
                <a:cs typeface="Rubik Light" pitchFamily="2" charset="-79"/>
              </a:rPr>
              <a:t>С 15.12.2023 Россия включена в немецкий перечень юрисдикций, относящихся к «налоговым убежищам»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448052-AF09-45C2-9A56-9B2EA0F4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4" y="1600494"/>
            <a:ext cx="754400" cy="762000"/>
          </a:xfrm>
          <a:prstGeom prst="ellipse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88CDF4F0-89B7-4E2C-9473-09447334B332}"/>
              </a:ext>
            </a:extLst>
          </p:cNvPr>
          <p:cNvSpPr>
            <a:spLocks noChangeAspect="1"/>
          </p:cNvSpPr>
          <p:nvPr/>
        </p:nvSpPr>
        <p:spPr>
          <a:xfrm>
            <a:off x="445315" y="1588169"/>
            <a:ext cx="763200" cy="762000"/>
          </a:xfrm>
          <a:prstGeom prst="ellipse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1DA5A03-931D-4A1B-BA8A-43BD2213861A}"/>
              </a:ext>
            </a:extLst>
          </p:cNvPr>
          <p:cNvSpPr/>
          <p:nvPr/>
        </p:nvSpPr>
        <p:spPr>
          <a:xfrm>
            <a:off x="445314" y="2838658"/>
            <a:ext cx="1116852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873831-80A5-447E-A232-C2FF5CD696C0}"/>
              </a:ext>
            </a:extLst>
          </p:cNvPr>
          <p:cNvSpPr/>
          <p:nvPr/>
        </p:nvSpPr>
        <p:spPr>
          <a:xfrm>
            <a:off x="1288557" y="2838658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0B445480-68F2-4D92-8AE7-4E88EF3B0243}"/>
              </a:ext>
            </a:extLst>
          </p:cNvPr>
          <p:cNvCxnSpPr>
            <a:cxnSpLocks/>
          </p:cNvCxnSpPr>
          <p:nvPr/>
        </p:nvCxnSpPr>
        <p:spPr>
          <a:xfrm>
            <a:off x="445314" y="2838658"/>
            <a:ext cx="0" cy="762000"/>
          </a:xfrm>
          <a:prstGeom prst="line">
            <a:avLst/>
          </a:prstGeom>
          <a:ln w="38100" cap="rnd">
            <a:solidFill>
              <a:srgbClr val="6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F90BB92-9D55-45C3-97E2-0A37F7B2C2CC}"/>
              </a:ext>
            </a:extLst>
          </p:cNvPr>
          <p:cNvSpPr txBox="1"/>
          <p:nvPr/>
        </p:nvSpPr>
        <p:spPr>
          <a:xfrm>
            <a:off x="656630" y="2987950"/>
            <a:ext cx="90324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01.01.2024: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ужесточается требование к раскрытию информации и отчетности по требованию налоговых органов ФРГ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468B8-7BA0-4CF3-B044-4DA538BC1CC7}"/>
              </a:ext>
            </a:extLst>
          </p:cNvPr>
          <p:cNvSpPr txBox="1"/>
          <p:nvPr/>
        </p:nvSpPr>
        <p:spPr>
          <a:xfrm>
            <a:off x="445314" y="3937000"/>
            <a:ext cx="945506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820000"/>
              </a:buClr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Показатель C2 обязательств по представлению отчетности в рамках шестой версии директивы ЕС № 2011/16 «Об административном сотрудничестве» (DAC6): режим обязательного раскрытия информации, направленный на повышение прозрачности и  справедливости в налогообложении.  </a:t>
            </a:r>
          </a:p>
          <a:p>
            <a:pPr algn="just">
              <a:buClr>
                <a:srgbClr val="820000"/>
              </a:buClr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algn="just">
              <a:buClr>
                <a:srgbClr val="820000"/>
              </a:buClr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Независимо от экономического содержания сделки, информация о ней – как о трансграничной налоговой операции – должна будет в будущем в обязательном порядке представляться германскими налоговыми резидентами в Центральное налоговое ведомство ФРГ (</a:t>
            </a:r>
            <a:r>
              <a:rPr lang="ru-RU" sz="1300" dirty="0" err="1">
                <a:latin typeface="Rubik" pitchFamily="2" charset="-79"/>
                <a:cs typeface="Rubik" pitchFamily="2" charset="-79"/>
              </a:rPr>
              <a:t>Bundeszentralamt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 </a:t>
            </a:r>
            <a:r>
              <a:rPr lang="ru-RU" sz="1300" dirty="0" err="1">
                <a:latin typeface="Rubik" pitchFamily="2" charset="-79"/>
                <a:cs typeface="Rubik" pitchFamily="2" charset="-79"/>
              </a:rPr>
              <a:t>für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 </a:t>
            </a:r>
            <a:r>
              <a:rPr lang="ru-RU" sz="1300" dirty="0" err="1">
                <a:latin typeface="Rubik" pitchFamily="2" charset="-79"/>
                <a:cs typeface="Rubik" pitchFamily="2" charset="-79"/>
              </a:rPr>
              <a:t>Steuern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 – </a:t>
            </a:r>
            <a:r>
              <a:rPr lang="ru-RU" sz="1300" dirty="0" err="1">
                <a:latin typeface="Rubik" pitchFamily="2" charset="-79"/>
                <a:cs typeface="Rubik" pitchFamily="2" charset="-79"/>
              </a:rPr>
              <a:t>BzSt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).</a:t>
            </a:r>
          </a:p>
          <a:p>
            <a:pPr algn="just">
              <a:buClr>
                <a:srgbClr val="820000"/>
              </a:buClr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algn="just">
              <a:buClr>
                <a:srgbClr val="820000"/>
              </a:buClr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Отчетные документы должны быть представлены германскими налоговыми резидентами в </a:t>
            </a:r>
            <a:r>
              <a:rPr lang="ru-RU" sz="1300" dirty="0" err="1">
                <a:latin typeface="Rubik" pitchFamily="2" charset="-79"/>
                <a:cs typeface="Rubik" pitchFamily="2" charset="-79"/>
              </a:rPr>
              <a:t>BzSt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 не позднее истечения года, следующего за тем годом, в который они созданы, то есть в первый раз – не позднее конца 2025 года для документов за 2024 год. Налоговые органы могут потребовать представить документы ранее.</a:t>
            </a:r>
          </a:p>
        </p:txBody>
      </p:sp>
    </p:spTree>
    <p:extLst>
      <p:ext uri="{BB962C8B-B14F-4D97-AF65-F5344CB8AC3E}">
        <p14:creationId xmlns:p14="http://schemas.microsoft.com/office/powerpoint/2010/main" val="230228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0ECEC-D6A8-431C-B00B-D734287A143B}"/>
              </a:ext>
            </a:extLst>
          </p:cNvPr>
          <p:cNvSpPr txBox="1"/>
          <p:nvPr/>
        </p:nvSpPr>
        <p:spPr>
          <a:xfrm>
            <a:off x="445315" y="579117"/>
            <a:ext cx="94550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Rubik Light" pitchFamily="2" charset="-79"/>
                <a:cs typeface="Rubik Light" pitchFamily="2" charset="-79"/>
              </a:rPr>
              <a:t>Включение России в список «налоговых убежищ»: последствия</a:t>
            </a:r>
            <a:endParaRPr lang="ru-RU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70E4983-867C-4D2E-8720-94F8763411B0}"/>
              </a:ext>
            </a:extLst>
          </p:cNvPr>
          <p:cNvSpPr/>
          <p:nvPr/>
        </p:nvSpPr>
        <p:spPr>
          <a:xfrm>
            <a:off x="826171" y="1588169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1194AA0-4647-453B-98DE-3EC05B79F6DC}"/>
              </a:ext>
            </a:extLst>
          </p:cNvPr>
          <p:cNvSpPr/>
          <p:nvPr/>
        </p:nvSpPr>
        <p:spPr>
          <a:xfrm>
            <a:off x="1288558" y="1588169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DBDA96-9AC3-4951-ADDD-FFDE233A60EF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1B0C2-DD14-42FB-9D0F-E758EBA1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565A56-B5C8-4CE5-BF84-E2344CFC482A}"/>
              </a:ext>
            </a:extLst>
          </p:cNvPr>
          <p:cNvSpPr txBox="1"/>
          <p:nvPr/>
        </p:nvSpPr>
        <p:spPr>
          <a:xfrm>
            <a:off x="1392832" y="1835300"/>
            <a:ext cx="85075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 Light" pitchFamily="2" charset="-79"/>
                <a:cs typeface="Rubik Light" pitchFamily="2" charset="-79"/>
              </a:rPr>
              <a:t>С 15.12.2023 Россия включена в немецкий перечень юрисдикций, относящихся к «налоговым убежищам»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448052-AF09-45C2-9A56-9B2EA0F4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4" y="1600494"/>
            <a:ext cx="754400" cy="762000"/>
          </a:xfrm>
          <a:prstGeom prst="ellipse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88CDF4F0-89B7-4E2C-9473-09447334B332}"/>
              </a:ext>
            </a:extLst>
          </p:cNvPr>
          <p:cNvSpPr>
            <a:spLocks noChangeAspect="1"/>
          </p:cNvSpPr>
          <p:nvPr/>
        </p:nvSpPr>
        <p:spPr>
          <a:xfrm>
            <a:off x="445315" y="1588169"/>
            <a:ext cx="763200" cy="762000"/>
          </a:xfrm>
          <a:prstGeom prst="ellipse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1DA5A03-931D-4A1B-BA8A-43BD2213861A}"/>
              </a:ext>
            </a:extLst>
          </p:cNvPr>
          <p:cNvSpPr/>
          <p:nvPr/>
        </p:nvSpPr>
        <p:spPr>
          <a:xfrm>
            <a:off x="445314" y="2838658"/>
            <a:ext cx="1116852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873831-80A5-447E-A232-C2FF5CD696C0}"/>
              </a:ext>
            </a:extLst>
          </p:cNvPr>
          <p:cNvSpPr/>
          <p:nvPr/>
        </p:nvSpPr>
        <p:spPr>
          <a:xfrm>
            <a:off x="1288557" y="2838658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0B445480-68F2-4D92-8AE7-4E88EF3B0243}"/>
              </a:ext>
            </a:extLst>
          </p:cNvPr>
          <p:cNvCxnSpPr>
            <a:cxnSpLocks/>
          </p:cNvCxnSpPr>
          <p:nvPr/>
        </p:nvCxnSpPr>
        <p:spPr>
          <a:xfrm>
            <a:off x="445314" y="2838658"/>
            <a:ext cx="0" cy="762000"/>
          </a:xfrm>
          <a:prstGeom prst="line">
            <a:avLst/>
          </a:prstGeom>
          <a:ln w="38100" cap="rnd">
            <a:solidFill>
              <a:srgbClr val="6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F90BB92-9D55-45C3-97E2-0A37F7B2C2CC}"/>
              </a:ext>
            </a:extLst>
          </p:cNvPr>
          <p:cNvSpPr txBox="1"/>
          <p:nvPr/>
        </p:nvSpPr>
        <p:spPr>
          <a:xfrm>
            <a:off x="656630" y="2987950"/>
            <a:ext cx="90324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01.01.2026: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ужесточается налогообложение распределения прибыли и выплаты дивидендов российских компаний, подлежащих налогообложению в ФРГ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2773A-22B4-40B4-ADAA-1039123951F7}"/>
              </a:ext>
            </a:extLst>
          </p:cNvPr>
          <p:cNvSpPr txBox="1"/>
          <p:nvPr/>
        </p:nvSpPr>
        <p:spPr>
          <a:xfrm>
            <a:off x="445318" y="3924300"/>
            <a:ext cx="94550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Распределение прибыли и прирост капитала от участия в российских организациях станет подлежать полному налогообложению в ФРГ, без права на применение налоговых льгот в виде 95 % освобождения от налогообложения § 8b Закона ФРГ «О налоге на прибыль юридических лиц» (</a:t>
            </a:r>
            <a:r>
              <a:rPr lang="ru-RU" sz="1300" dirty="0" err="1">
                <a:latin typeface="Rubik" pitchFamily="2" charset="-79"/>
                <a:cs typeface="Rubik" pitchFamily="2" charset="-79"/>
              </a:rPr>
              <a:t>Körperschaftsteuergesetz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 – </a:t>
            </a:r>
            <a:r>
              <a:rPr lang="ru-RU" sz="1300" dirty="0" err="1">
                <a:latin typeface="Rubik" pitchFamily="2" charset="-79"/>
                <a:cs typeface="Rubik" pitchFamily="2" charset="-79"/>
              </a:rPr>
              <a:t>KStG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) и Соглашением между Российской Федерацией и Федеративной Республикой Германия «Об </a:t>
            </a:r>
            <a:r>
              <a:rPr lang="ru-RU" sz="1300" dirty="0" err="1">
                <a:latin typeface="Rubik" pitchFamily="2" charset="-79"/>
                <a:cs typeface="Rubik" pitchFamily="2" charset="-79"/>
              </a:rPr>
              <a:t>избежании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 двойного налогообложения в отношении налогов на доходы и имущество» от 29 мая 1996 года;</a:t>
            </a: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endParaRPr lang="ru-RU" sz="13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886344-EFEC-4D8D-B9CE-F92C97A34DA0}"/>
              </a:ext>
            </a:extLst>
          </p:cNvPr>
          <p:cNvSpPr/>
          <p:nvPr/>
        </p:nvSpPr>
        <p:spPr>
          <a:xfrm>
            <a:off x="445314" y="5359658"/>
            <a:ext cx="1116852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0DC6939-FC5A-48A8-BFC9-89384A91CE92}"/>
              </a:ext>
            </a:extLst>
          </p:cNvPr>
          <p:cNvSpPr/>
          <p:nvPr/>
        </p:nvSpPr>
        <p:spPr>
          <a:xfrm>
            <a:off x="1288557" y="5359658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D5521FE-056C-49B6-A6EE-BB6580766FF2}"/>
              </a:ext>
            </a:extLst>
          </p:cNvPr>
          <p:cNvCxnSpPr>
            <a:cxnSpLocks/>
          </p:cNvCxnSpPr>
          <p:nvPr/>
        </p:nvCxnSpPr>
        <p:spPr>
          <a:xfrm>
            <a:off x="445314" y="5359658"/>
            <a:ext cx="0" cy="762000"/>
          </a:xfrm>
          <a:prstGeom prst="line">
            <a:avLst/>
          </a:prstGeom>
          <a:ln w="38100" cap="rnd">
            <a:solidFill>
              <a:srgbClr val="6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D55A6DC-0792-44CB-BE5E-F21A64E1BEB7}"/>
              </a:ext>
            </a:extLst>
          </p:cNvPr>
          <p:cNvSpPr txBox="1"/>
          <p:nvPr/>
        </p:nvSpPr>
        <p:spPr>
          <a:xfrm>
            <a:off x="656630" y="5494436"/>
            <a:ext cx="90324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01.01.2027: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прекращается возможность учета коммерческих расходов на бизнес-деятельность в России (не применяется, если доход подлежит налогообложению )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900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70E4983-867C-4D2E-8720-94F8763411B0}"/>
              </a:ext>
            </a:extLst>
          </p:cNvPr>
          <p:cNvSpPr/>
          <p:nvPr/>
        </p:nvSpPr>
        <p:spPr>
          <a:xfrm>
            <a:off x="826171" y="1588169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8CDF4F0-89B7-4E2C-9473-09447334B332}"/>
              </a:ext>
            </a:extLst>
          </p:cNvPr>
          <p:cNvSpPr>
            <a:spLocks noChangeAspect="1"/>
          </p:cNvSpPr>
          <p:nvPr/>
        </p:nvSpPr>
        <p:spPr>
          <a:xfrm>
            <a:off x="445315" y="1588169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1194AA0-4647-453B-98DE-3EC05B79F6DC}"/>
              </a:ext>
            </a:extLst>
          </p:cNvPr>
          <p:cNvSpPr/>
          <p:nvPr/>
        </p:nvSpPr>
        <p:spPr>
          <a:xfrm>
            <a:off x="1288558" y="1588169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DBDA96-9AC3-4951-ADDD-FFDE233A60EF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1B0C2-DD14-42FB-9D0F-E758EBA1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5FBA88-FC6F-4A26-B6E4-0A7DAE8836BF}"/>
              </a:ext>
            </a:extLst>
          </p:cNvPr>
          <p:cNvSpPr txBox="1"/>
          <p:nvPr/>
        </p:nvSpPr>
        <p:spPr>
          <a:xfrm>
            <a:off x="1392833" y="1828262"/>
            <a:ext cx="85075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Минфин ФРГ подробно разъясняет многие аспекты применения </a:t>
            </a:r>
            <a:r>
              <a:rPr lang="en-US" sz="1300" dirty="0" err="1">
                <a:latin typeface="Rubik" pitchFamily="2" charset="-79"/>
                <a:cs typeface="Rubik" pitchFamily="2" charset="-79"/>
              </a:rPr>
              <a:t>StAbwG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 в форме писем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CA8EB2-8B7E-4268-8970-B83F7FE18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046" y="1738864"/>
            <a:ext cx="476250" cy="476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6242D9-9EBC-47F1-BE02-7D2B50CCA330}"/>
              </a:ext>
            </a:extLst>
          </p:cNvPr>
          <p:cNvSpPr txBox="1"/>
          <p:nvPr/>
        </p:nvSpPr>
        <p:spPr>
          <a:xfrm>
            <a:off x="445315" y="579117"/>
            <a:ext cx="94550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StAbwG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: </a:t>
            </a:r>
            <a:r>
              <a:rPr lang="ru-RU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письма Минфина ФРГ</a:t>
            </a:r>
            <a:endParaRPr lang="ru-RU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6310DF4-7154-4EA4-A132-E3E66D9CCA23}"/>
              </a:ext>
            </a:extLst>
          </p:cNvPr>
          <p:cNvSpPr/>
          <p:nvPr/>
        </p:nvSpPr>
        <p:spPr>
          <a:xfrm>
            <a:off x="445314" y="2838658"/>
            <a:ext cx="1116852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E7C71B6-D56A-4370-A349-A560E63924F2}"/>
              </a:ext>
            </a:extLst>
          </p:cNvPr>
          <p:cNvSpPr/>
          <p:nvPr/>
        </p:nvSpPr>
        <p:spPr>
          <a:xfrm>
            <a:off x="1288557" y="2838658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33E755A-EDEB-4F6A-BAF0-7702A0842357}"/>
              </a:ext>
            </a:extLst>
          </p:cNvPr>
          <p:cNvCxnSpPr>
            <a:cxnSpLocks/>
          </p:cNvCxnSpPr>
          <p:nvPr/>
        </p:nvCxnSpPr>
        <p:spPr>
          <a:xfrm>
            <a:off x="445314" y="2838658"/>
            <a:ext cx="0" cy="762000"/>
          </a:xfrm>
          <a:prstGeom prst="line">
            <a:avLst/>
          </a:prstGeom>
          <a:ln w="38100" cap="rnd">
            <a:solidFill>
              <a:srgbClr val="6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9688F6-49A7-4692-A8CB-9211AEB3B8B7}"/>
              </a:ext>
            </a:extLst>
          </p:cNvPr>
          <p:cNvSpPr txBox="1"/>
          <p:nvPr/>
        </p:nvSpPr>
        <p:spPr>
          <a:xfrm>
            <a:off x="656633" y="3073464"/>
            <a:ext cx="903243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Письмо Минфина ФРГ от 14.07.2024 «О принципах применения закона о защите от налоговых убежищ»:  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71F191-3914-4DD3-B56B-924C3A1578C9}"/>
              </a:ext>
            </a:extLst>
          </p:cNvPr>
          <p:cNvSpPr txBox="1"/>
          <p:nvPr/>
        </p:nvSpPr>
        <p:spPr>
          <a:xfrm>
            <a:off x="445314" y="3926679"/>
            <a:ext cx="945506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820000"/>
              </a:buClr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Ключевые моменты</a:t>
            </a:r>
          </a:p>
          <a:p>
            <a:pPr algn="ctr">
              <a:buClr>
                <a:srgbClr val="820000"/>
              </a:buClr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Подтвержден ежегодный обязательный пересмотр положения страны-участницы перечня налоговых убежищ</a:t>
            </a:r>
            <a:r>
              <a:rPr lang="en-US" sz="1300" dirty="0">
                <a:latin typeface="Rubik" pitchFamily="2" charset="-79"/>
                <a:cs typeface="Rubik" pitchFamily="2" charset="-79"/>
              </a:rPr>
              <a:t>;</a:t>
            </a: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endParaRPr lang="en-US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Запрет на учет расходов применяется вне зависимости от того, является ли деловое взаимодействие с лицом, находящимся в налоговом убежище прямым или косвенным. Расходы на амортизацию, списание и выбытие ОС учитывать можно, если актив был приобретен до включения страны в список налоговых убежищ</a:t>
            </a:r>
            <a:r>
              <a:rPr lang="en-US" sz="1300" dirty="0">
                <a:latin typeface="Rubik" pitchFamily="2" charset="-79"/>
                <a:cs typeface="Rubik" pitchFamily="2" charset="-79"/>
              </a:rPr>
              <a:t>;</a:t>
            </a: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Налог у источника взимается с физических лиц, корпораций и пулов активов, домицилированных в налоговых убежищах. Налог возникает в момент получения дохода кредитором. Задекларировать налог и уплатить его в </a:t>
            </a:r>
            <a:r>
              <a:rPr lang="en-US" sz="13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300" dirty="0" err="1">
                <a:latin typeface="Rubik" pitchFamily="2" charset="-79"/>
                <a:cs typeface="Rubik" pitchFamily="2" charset="-79"/>
              </a:rPr>
              <a:t>BZSt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 налогоплательщик должен сам</a:t>
            </a:r>
            <a:r>
              <a:rPr lang="en-US" sz="1300" dirty="0">
                <a:latin typeface="Rubik" pitchFamily="2" charset="-79"/>
                <a:cs typeface="Rubik" pitchFamily="2" charset="-79"/>
              </a:rPr>
              <a:t>;</a:t>
            </a:r>
            <a:endParaRPr lang="ru-RU" sz="1300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307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7835A3CD-0E78-4CC4-BE1C-7DF3F172B470}"/>
              </a:ext>
            </a:extLst>
          </p:cNvPr>
          <p:cNvSpPr/>
          <p:nvPr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860000"/>
          </a:solidFill>
          <a:ln>
            <a:solidFill>
              <a:srgbClr val="F43C3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-52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BC1D87-A074-4967-B8C6-522F8800094F}"/>
              </a:ext>
            </a:extLst>
          </p:cNvPr>
          <p:cNvSpPr txBox="1"/>
          <p:nvPr/>
        </p:nvSpPr>
        <p:spPr>
          <a:xfrm>
            <a:off x="7300625" y="579417"/>
            <a:ext cx="250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Нас признают: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EE0E86-B108-43E5-874B-99B7B084DCF8}"/>
              </a:ext>
            </a:extLst>
          </p:cNvPr>
          <p:cNvSpPr txBox="1"/>
          <p:nvPr/>
        </p:nvSpPr>
        <p:spPr>
          <a:xfrm>
            <a:off x="10092253" y="1619037"/>
            <a:ext cx="204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Band 1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: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 </a:t>
            </a: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Налогообложение и налоговые споры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prstClr val="white"/>
                </a:solidFill>
                <a:latin typeface="Playfair Display" pitchFamily="2" charset="-52"/>
              </a:rPr>
              <a:t>Band 2</a:t>
            </a:r>
            <a:r>
              <a:rPr lang="ru-RU" sz="1000" b="1" dirty="0">
                <a:solidFill>
                  <a:prstClr val="white"/>
                </a:solidFill>
                <a:latin typeface="Playfair Display" pitchFamily="2" charset="-52"/>
              </a:rPr>
              <a:t>: </a:t>
            </a:r>
            <a:r>
              <a:rPr lang="ru-RU" sz="1000" dirty="0">
                <a:solidFill>
                  <a:prstClr val="white"/>
                </a:solidFill>
                <a:latin typeface="Playfair Display" pitchFamily="2" charset="-52"/>
              </a:rPr>
              <a:t>Налоговое консультирование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" pitchFamily="2" charset="-52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2E0E15-223B-44EC-9D24-8C6905F0C85B}"/>
              </a:ext>
            </a:extLst>
          </p:cNvPr>
          <p:cNvSpPr txBox="1"/>
          <p:nvPr/>
        </p:nvSpPr>
        <p:spPr>
          <a:xfrm>
            <a:off x="10090673" y="2670423"/>
            <a:ext cx="2088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IV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группа: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 корпоративные налоги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Рекомендованная фирма: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косвенные налоги и налоговые споры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500A8F-0642-4229-8DDF-589A53628B8E}"/>
              </a:ext>
            </a:extLst>
          </p:cNvPr>
          <p:cNvSpPr txBox="1"/>
          <p:nvPr/>
        </p:nvSpPr>
        <p:spPr>
          <a:xfrm>
            <a:off x="10117653" y="6226285"/>
            <a:ext cx="2045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Рекомендованная фирма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04220C-852F-475B-B2D7-CFA807C2BD1F}"/>
              </a:ext>
            </a:extLst>
          </p:cNvPr>
          <p:cNvSpPr txBox="1"/>
          <p:nvPr/>
        </p:nvSpPr>
        <p:spPr>
          <a:xfrm>
            <a:off x="10146427" y="5241206"/>
            <a:ext cx="2045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Рекомендованная фирма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10EDB6-EB84-4F56-BF46-39F091415512}"/>
              </a:ext>
            </a:extLst>
          </p:cNvPr>
          <p:cNvSpPr txBox="1"/>
          <p:nvPr/>
        </p:nvSpPr>
        <p:spPr>
          <a:xfrm>
            <a:off x="10098317" y="4067824"/>
            <a:ext cx="209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Персональная рекомендация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 Е.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Болдиновой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 в налоговом праве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ECAF84D-D11B-480D-9793-5B7F5FD3F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93" y="342312"/>
            <a:ext cx="1473887" cy="8382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80E0163-B4D9-4469-970E-FA2FFF046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39" y="1612347"/>
            <a:ext cx="981840" cy="74952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D611BE0-F3C5-4AE0-A7CE-7A5146C9F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69" y="2821563"/>
            <a:ext cx="980129" cy="5622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DA0F487-8F54-41A8-9339-815A91A0E0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12" b="95146" l="9833" r="89749">
                        <a14:foregroundMark x1="14435" y1="16019" x2="15481" y2="9709"/>
                        <a14:foregroundMark x1="16946" y1="8010" x2="24268" y2="7282"/>
                        <a14:foregroundMark x1="28870" y1="16505" x2="39958" y2="28883"/>
                        <a14:foregroundMark x1="39958" y1="28883" x2="28870" y2="38592"/>
                        <a14:foregroundMark x1="28870" y1="38592" x2="44351" y2="43932"/>
                        <a14:foregroundMark x1="44351" y1="43932" x2="32427" y2="62379"/>
                        <a14:foregroundMark x1="32427" y1="62379" x2="46234" y2="67233"/>
                        <a14:foregroundMark x1="46234" y1="67233" x2="49791" y2="93204"/>
                        <a14:foregroundMark x1="46025" y1="75243" x2="46444" y2="55583"/>
                        <a14:foregroundMark x1="46444" y1="55583" x2="56695" y2="38835"/>
                        <a14:foregroundMark x1="56695" y1="38835" x2="73849" y2="34951"/>
                        <a14:foregroundMark x1="73849" y1="34951" x2="76778" y2="55340"/>
                        <a14:foregroundMark x1="84937" y1="31553" x2="84937" y2="14563"/>
                        <a14:foregroundMark x1="84937" y1="14563" x2="71548" y2="8010"/>
                        <a14:foregroundMark x1="71548" y1="8010" x2="68619" y2="8010"/>
                        <a14:foregroundMark x1="79707" y1="8738" x2="85774" y2="10194"/>
                        <a14:foregroundMark x1="84937" y1="14563" x2="84937" y2="9951"/>
                        <a14:foregroundMark x1="84937" y1="9709" x2="76569" y2="7767"/>
                        <a14:foregroundMark x1="28058" y1="9212" x2="27197" y2="9223"/>
                        <a14:foregroundMark x1="43516" y1="9012" x2="31008" y2="9174"/>
                        <a14:foregroundMark x1="50392" y1="8923" x2="48994" y2="8941"/>
                        <a14:foregroundMark x1="57767" y1="8827" x2="55028" y2="8863"/>
                        <a14:foregroundMark x1="43096" y1="15049" x2="60042" y2="19417"/>
                        <a14:foregroundMark x1="60042" y1="19417" x2="31590" y2="19660"/>
                        <a14:foregroundMark x1="31590" y1="19660" x2="50209" y2="18932"/>
                        <a14:foregroundMark x1="50209" y1="18932" x2="64644" y2="18932"/>
                        <a14:foregroundMark x1="64644" y1="18932" x2="50418" y2="24272"/>
                        <a14:foregroundMark x1="50418" y1="24272" x2="74268" y2="21117"/>
                        <a14:foregroundMark x1="74268" y1="21117" x2="67992" y2="22087"/>
                        <a14:foregroundMark x1="46862" y1="68932" x2="61506" y2="70388"/>
                        <a14:foregroundMark x1="61506" y1="70388" x2="47490" y2="71117"/>
                        <a14:foregroundMark x1="47490" y1="71117" x2="62343" y2="77913"/>
                        <a14:foregroundMark x1="62343" y1="77913" x2="47280" y2="79854"/>
                        <a14:foregroundMark x1="47280" y1="79854" x2="58368" y2="82039"/>
                        <a14:foregroundMark x1="56276" y1="81068" x2="34937" y2="77670"/>
                        <a14:foregroundMark x1="34937" y1="77670" x2="37029" y2="71359"/>
                        <a14:foregroundMark x1="39331" y1="71359" x2="43305" y2="75971"/>
                        <a14:foregroundMark x1="62762" y1="71359" x2="67364" y2="80097"/>
                        <a14:foregroundMark x1="84100" y1="75243" x2="85565" y2="55583"/>
                        <a14:foregroundMark x1="85146" y1="65049" x2="85146" y2="81068"/>
                        <a14:foregroundMark x1="85146" y1="81068" x2="73222" y2="89563"/>
                        <a14:foregroundMark x1="73222" y1="89563" x2="59205" y2="91019"/>
                        <a14:foregroundMark x1="59205" y1="91019" x2="52510" y2="94903"/>
                        <a14:foregroundMark x1="76569" y1="88835" x2="84937" y2="82039"/>
                        <a14:foregroundMark x1="84937" y1="81796" x2="81381" y2="86893"/>
                        <a14:foregroundMark x1="79707" y1="88107" x2="84937" y2="83981"/>
                        <a14:foregroundMark x1="85146" y1="85680" x2="83264" y2="87136"/>
                        <a14:foregroundMark x1="14435" y1="17961" x2="13180" y2="84951"/>
                        <a14:foregroundMark x1="13180" y1="84951" x2="54184" y2="94903"/>
                        <a14:foregroundMark x1="14435" y1="9709" x2="21339" y2="7767"/>
                        <a14:foregroundMark x1="68070" y1="8732" x2="68410" y2="8738"/>
                        <a14:foregroundMark x1="55219" y1="8515" x2="57913" y2="8561"/>
                        <a14:foregroundMark x1="49283" y1="8415" x2="50658" y2="8438"/>
                        <a14:foregroundMark x1="31588" y1="8116" x2="43894" y2="8324"/>
                        <a14:foregroundMark x1="25314" y1="8010" x2="28686" y2="8067"/>
                        <a14:foregroundMark x1="68410" y1="8738" x2="71339" y2="8252"/>
                        <a14:foregroundMark x1="37238" y1="34709" x2="53347" y2="33252"/>
                        <a14:foregroundMark x1="53347" y1="33252" x2="31381" y2="41990"/>
                        <a14:foregroundMark x1="31381" y1="41990" x2="45607" y2="41019"/>
                        <a14:foregroundMark x1="45607" y1="41019" x2="30753" y2="43932"/>
                        <a14:foregroundMark x1="30753" y1="43932" x2="45188" y2="43447"/>
                        <a14:foregroundMark x1="45188" y1="43447" x2="26360" y2="51456"/>
                        <a14:foregroundMark x1="26360" y1="51456" x2="51255" y2="51942"/>
                        <a14:foregroundMark x1="51255" y1="51942" x2="30335" y2="52427"/>
                        <a14:foregroundMark x1="30335" y1="52427" x2="63808" y2="50243"/>
                        <a14:foregroundMark x1="63808" y1="50243" x2="44351" y2="53398"/>
                        <a14:foregroundMark x1="44351" y1="53398" x2="65690" y2="52913"/>
                        <a14:foregroundMark x1="65690" y1="52913" x2="67992" y2="50728"/>
                        <a14:foregroundMark x1="71548" y1="40777" x2="73222" y2="34709"/>
                        <a14:foregroundMark x1="76360" y1="32767" x2="78243" y2="45631"/>
                        <a14:foregroundMark x1="42469" y1="38592" x2="21967" y2="38835"/>
                        <a14:foregroundMark x1="21967" y1="38835" x2="27197" y2="43689"/>
                        <a14:foregroundMark x1="19247" y1="43689" x2="20293" y2="34709"/>
                        <a14:foregroundMark x1="31347" y1="8555" x2="42887" y2="7767"/>
                        <a14:foregroundMark x1="55629" y1="7767" x2="58368" y2="7767"/>
                        <a14:foregroundMark x1="49638" y1="7767" x2="51027" y2="7767"/>
                        <a14:foregroundMark x1="42887" y1="7767" x2="44199" y2="7767"/>
                        <a14:foregroundMark x1="32232" y1="6943" x2="44483" y2="7249"/>
                        <a14:foregroundMark x1="26360" y1="6796" x2="29343" y2="6871"/>
                        <a14:foregroundMark x1="21130" y1="17476" x2="26360" y2="21845"/>
                        <a14:foregroundMark x1="32621" y1="6233" x2="41841" y2="6796"/>
                        <a14:foregroundMark x1="18619" y1="7282" x2="14226" y2="6796"/>
                        <a14:foregroundMark x1="50531" y1="6139" x2="51945" y2="6093"/>
                        <a14:foregroundMark x1="37866" y1="6553" x2="44993" y2="6320"/>
                        <a14:foregroundMark x1="56561" y1="6068" x2="59281" y2="6068"/>
                        <a14:foregroundMark x1="69025" y1="6992" x2="75941" y2="6796"/>
                        <a14:foregroundMark x1="69031" y1="6980" x2="74895" y2="6796"/>
                        <a14:foregroundMark x1="41841" y1="93204" x2="55649" y2="94903"/>
                        <a14:foregroundMark x1="55649" y1="94903" x2="76778" y2="88107"/>
                        <a14:foregroundMark x1="70711" y1="91262" x2="61088" y2="92233"/>
                        <a14:foregroundMark x1="67782" y1="91748" x2="52510" y2="95631"/>
                        <a14:foregroundMark x1="71548" y1="91019" x2="74477" y2="89806"/>
                        <a14:foregroundMark x1="30962" y1="6796" x2="32008" y2="6796"/>
                        <a14:foregroundMark x1="32218" y1="6796" x2="33682" y2="6553"/>
                        <a14:foregroundMark x1="47071" y1="8010" x2="52510" y2="8010"/>
                        <a14:foregroundMark x1="61506" y1="8010" x2="73431" y2="8010"/>
                        <a14:foregroundMark x1="33682" y1="6068" x2="30126" y2="6311"/>
                        <a14:foregroundMark x1="47699" y1="6553" x2="53766" y2="6796"/>
                        <a14:foregroundMark x1="53766" y1="6796" x2="66109" y2="6311"/>
                        <a14:foregroundMark x1="66109" y1="6311" x2="66527" y2="6311"/>
                        <a14:foregroundMark x1="46025" y1="6553" x2="48326" y2="6311"/>
                        <a14:foregroundMark x1="44979" y1="6068" x2="47699" y2="6068"/>
                        <a14:foregroundMark x1="52092" y1="6068" x2="57531" y2="6311"/>
                        <a14:foregroundMark x1="59833" y1="6068" x2="71757" y2="5825"/>
                        <a14:foregroundMark x1="71757" y1="5825" x2="78452" y2="6068"/>
                        <a14:foregroundMark x1="78452" y1="6068" x2="84100" y2="6311"/>
                        <a14:foregroundMark x1="84100" y1="6311" x2="86611" y2="5825"/>
                        <a14:foregroundMark x1="86611" y1="5825" x2="70921" y2="6311"/>
                        <a14:foregroundMark x1="13389" y1="6068" x2="25105" y2="6068"/>
                        <a14:foregroundMark x1="25105" y1="6068" x2="31381" y2="5825"/>
                        <a14:foregroundMark x1="31381" y1="5825" x2="33682" y2="5825"/>
                        <a14:foregroundMark x1="23431" y1="5825" x2="27406" y2="5825"/>
                        <a14:foregroundMark x1="29289" y1="5825" x2="50209" y2="6068"/>
                        <a14:foregroundMark x1="45397" y1="6068" x2="51464" y2="5825"/>
                        <a14:foregroundMark x1="51464" y1="5825" x2="51674" y2="5825"/>
                        <a14:foregroundMark x1="34937" y1="5583" x2="46444" y2="5583"/>
                        <a14:foregroundMark x1="46653" y1="5825" x2="58787" y2="5825"/>
                        <a14:foregroundMark x1="58787" y1="5825" x2="63389" y2="5825"/>
                        <a14:foregroundMark x1="24268" y1="5825" x2="13598" y2="5825"/>
                        <a14:foregroundMark x1="63808" y1="5583" x2="69874" y2="5340"/>
                        <a14:foregroundMark x1="69874" y1="5340" x2="70293" y2="5340"/>
                        <a14:foregroundMark x1="70711" y1="5340" x2="79707" y2="5825"/>
                        <a14:foregroundMark x1="65481" y1="5583" x2="71339" y2="5097"/>
                        <a14:foregroundMark x1="71339" y1="5097" x2="84100" y2="5340"/>
                        <a14:foregroundMark x1="70293" y1="6068" x2="61925" y2="5097"/>
                        <a14:foregroundMark x1="68410" y1="5340" x2="41004" y2="5825"/>
                        <a14:foregroundMark x1="56695" y1="5340" x2="37657" y2="6068"/>
                        <a14:foregroundMark x1="47071" y1="5340" x2="31590" y2="5583"/>
                        <a14:foregroundMark x1="39331" y1="5583" x2="29289" y2="5583"/>
                        <a14:foregroundMark x1="54812" y1="5583" x2="67364" y2="4612"/>
                        <a14:foregroundMark x1="67364" y1="4612" x2="77197" y2="5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96"/>
          <a:stretch/>
        </p:blipFill>
        <p:spPr>
          <a:xfrm>
            <a:off x="9041280" y="3925698"/>
            <a:ext cx="1030181" cy="83825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5539766-82D0-4909-A02E-610E002358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0" t="5100" r="6622" b="10996"/>
          <a:stretch/>
        </p:blipFill>
        <p:spPr>
          <a:xfrm>
            <a:off x="9041280" y="6069218"/>
            <a:ext cx="964356" cy="56035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EFF0873-D7FA-46A6-9414-DC519D805C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16816" r="23333" b="33506"/>
          <a:stretch/>
        </p:blipFill>
        <p:spPr>
          <a:xfrm>
            <a:off x="9057441" y="5046649"/>
            <a:ext cx="947798" cy="77068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3837BDC-E92B-4F59-BB86-D08F903BA0D0}"/>
              </a:ext>
            </a:extLst>
          </p:cNvPr>
          <p:cNvSpPr txBox="1"/>
          <p:nvPr/>
        </p:nvSpPr>
        <p:spPr>
          <a:xfrm>
            <a:off x="10088879" y="175677"/>
            <a:ext cx="20455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II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группа: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 </a:t>
            </a:r>
            <a:r>
              <a:rPr lang="ru-RU" sz="1000" dirty="0">
                <a:solidFill>
                  <a:prstClr val="white"/>
                </a:solidFill>
                <a:latin typeface="Playfair Display" pitchFamily="2" charset="-52"/>
              </a:rPr>
              <a:t>Налоговые споры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III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группа: </a:t>
            </a:r>
            <a:r>
              <a:rPr lang="ru-RU" sz="1000" dirty="0">
                <a:solidFill>
                  <a:prstClr val="white"/>
                </a:solidFill>
                <a:latin typeface="Playfair Display" pitchFamily="2" charset="-52"/>
              </a:rPr>
              <a:t>Фармацевтика и здравоохранение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IV </a:t>
            </a:r>
            <a:r>
              <a:rPr lang="ru-RU" sz="1000" b="1" dirty="0">
                <a:solidFill>
                  <a:prstClr val="white"/>
                </a:solidFill>
                <a:latin typeface="Playfair Display" pitchFamily="2" charset="-52"/>
              </a:rPr>
              <a:t>г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рупп</a:t>
            </a:r>
            <a:r>
              <a:rPr lang="ru-RU" sz="1000" b="1" dirty="0">
                <a:solidFill>
                  <a:prstClr val="white"/>
                </a:solidFill>
                <a:latin typeface="Playfair Display" pitchFamily="2" charset="-52"/>
              </a:rPr>
              <a:t>а: </a:t>
            </a:r>
            <a:r>
              <a:rPr lang="ru-RU" sz="1000" dirty="0">
                <a:solidFill>
                  <a:prstClr val="white"/>
                </a:solidFill>
                <a:latin typeface="Playfair Display" pitchFamily="2" charset="-52"/>
              </a:rPr>
              <a:t>Налоговое консультирование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II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группа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rPr>
              <a:t>в рекомендованных юристах в области налогов</a:t>
            </a:r>
          </a:p>
        </p:txBody>
      </p:sp>
      <p:pic>
        <p:nvPicPr>
          <p:cNvPr id="2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421881-FE5D-44AD-8575-029EB5DE58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76" y="246965"/>
            <a:ext cx="1659754" cy="8802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05EB286-8151-43CF-B965-159E0885CDC6}"/>
              </a:ext>
            </a:extLst>
          </p:cNvPr>
          <p:cNvSpPr txBox="1"/>
          <p:nvPr/>
        </p:nvSpPr>
        <p:spPr>
          <a:xfrm>
            <a:off x="2381908" y="391120"/>
            <a:ext cx="5614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115093, Москва, 2-й Рощинский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проезд,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 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д.8 ст.5, оф. 203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www.5stones-consulting.com</a:t>
            </a:r>
            <a:r>
              <a:rPr kumimoji="0" lang="nl-NL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 </a:t>
            </a: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DB8516-7ED3-4968-9005-31CFC17A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9BC0-30C6-4C41-9D43-E9CCE4E593DB}" type="slidenum">
              <a:rPr lang="ru-RU" smtClean="0"/>
              <a:t>14</a:t>
            </a:fld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9CC270-6BB7-46ED-95AF-9EC9703F32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475" y="2326923"/>
            <a:ext cx="2562239" cy="2562239"/>
          </a:xfrm>
          <a:prstGeom prst="ellipse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7F15DE-4F1D-469D-9420-9C474E7BA6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4230" y="4264144"/>
            <a:ext cx="715355" cy="715355"/>
          </a:xfrm>
          <a:prstGeom prst="ellipse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FC7D4EB-F470-48ED-9EC1-4BFA3C12C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0638" y="2716325"/>
            <a:ext cx="4626585" cy="1419305"/>
          </a:xfrm>
        </p:spPr>
        <p:txBody>
          <a:bodyPr anchor="t">
            <a:noAutofit/>
          </a:bodyPr>
          <a:lstStyle/>
          <a:p>
            <a:pPr algn="l"/>
            <a:r>
              <a:rPr lang="ru-RU" sz="1400" dirty="0">
                <a:solidFill>
                  <a:srgbClr val="C00000"/>
                </a:solidFill>
                <a:latin typeface="Rubik Medium" pitchFamily="2" charset="-79"/>
                <a:cs typeface="Rubik Medium" pitchFamily="2" charset="-79"/>
              </a:rPr>
              <a:t>Спикер: Екатерина Болдинова</a:t>
            </a:r>
          </a:p>
          <a:p>
            <a:pPr algn="l"/>
            <a:r>
              <a:rPr lang="en-US" sz="1400" dirty="0">
                <a:latin typeface="Rubik Light" pitchFamily="2" charset="-79"/>
                <a:cs typeface="Rubik Light" pitchFamily="2" charset="-79"/>
              </a:rPr>
              <a:t>LLM</a:t>
            </a:r>
            <a:r>
              <a:rPr lang="ru-RU" sz="1400" dirty="0">
                <a:latin typeface="Rubik Light" pitchFamily="2" charset="-79"/>
                <a:cs typeface="Rubik Light" pitchFamily="2" charset="-79"/>
              </a:rPr>
              <a:t>, член Союза «ПНК», налоговый адвокат, партнер, руководитель налоговой практики </a:t>
            </a:r>
            <a:br>
              <a:rPr lang="ru-RU" sz="1400" dirty="0">
                <a:latin typeface="Rubik Light" pitchFamily="2" charset="-79"/>
                <a:cs typeface="Rubik Light" pitchFamily="2" charset="-79"/>
              </a:rPr>
            </a:br>
            <a:r>
              <a:rPr lang="ru-RU" sz="1400" dirty="0">
                <a:latin typeface="Rubik Light" pitchFamily="2" charset="-79"/>
                <a:cs typeface="Rubik Light" pitchFamily="2" charset="-79"/>
              </a:rPr>
              <a:t>юридической фирмы «Five Stones Consulting»,</a:t>
            </a:r>
          </a:p>
          <a:p>
            <a:pPr algn="l"/>
            <a:r>
              <a:rPr lang="ru-RU" sz="1400" b="1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Моб</a:t>
            </a:r>
            <a:r>
              <a:rPr lang="ru-RU" sz="1400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.</a:t>
            </a:r>
            <a:r>
              <a:rPr lang="pt-PT" sz="1400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+7 91</a:t>
            </a:r>
            <a:r>
              <a:rPr lang="ru-RU" sz="1400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6</a:t>
            </a:r>
            <a:r>
              <a:rPr lang="pt-PT" sz="1400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 </a:t>
            </a:r>
            <a:r>
              <a:rPr lang="ru-RU" sz="1400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928 64 11</a:t>
            </a:r>
          </a:p>
          <a:p>
            <a:pPr algn="l"/>
            <a:r>
              <a:rPr lang="en-US" sz="1400" b="1" dirty="0">
                <a:latin typeface="Rubik Light" pitchFamily="2" charset="-79"/>
                <a:cs typeface="Rubik Light" pitchFamily="2" charset="-79"/>
              </a:rPr>
              <a:t>E-mail</a:t>
            </a:r>
            <a:r>
              <a:rPr lang="en-US" sz="1400" dirty="0">
                <a:latin typeface="Rubik Light" pitchFamily="2" charset="-79"/>
                <a:cs typeface="Rubik Light" pitchFamily="2" charset="-79"/>
              </a:rPr>
              <a:t>: e.boldinova@stonecons.com</a:t>
            </a:r>
            <a:endParaRPr lang="ru-RU" sz="1400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B11085-6BAA-412E-99C8-AA79E4946B3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550" t="35193" r="17779" b="32789"/>
          <a:stretch/>
        </p:blipFill>
        <p:spPr>
          <a:xfrm>
            <a:off x="6758427" y="4429742"/>
            <a:ext cx="2034130" cy="21479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CF99C7-5DDA-4FDD-AAD0-80CA2C7EFCC2}"/>
              </a:ext>
            </a:extLst>
          </p:cNvPr>
          <p:cNvSpPr txBox="1"/>
          <p:nvPr/>
        </p:nvSpPr>
        <p:spPr>
          <a:xfrm>
            <a:off x="343550" y="6167910"/>
            <a:ext cx="661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anose="02000505000000020004" pitchFamily="2" charset="0"/>
              </a:rPr>
              <a:t>Credits</a:t>
            </a:r>
            <a:r>
              <a:rPr lang="ru-RU" sz="1400" dirty="0">
                <a:solidFill>
                  <a:prstClr val="black"/>
                </a:solidFill>
                <a:latin typeface="Sitka Banner" panose="02000505000000020004" pitchFamily="2" charset="0"/>
              </a:rPr>
              <a:t>: в презентации использован набор иконок </a:t>
            </a:r>
            <a:r>
              <a:rPr lang="en-US" sz="1400" dirty="0">
                <a:solidFill>
                  <a:prstClr val="black"/>
                </a:solidFill>
                <a:latin typeface="Sitka Banner" panose="02000505000000020004" pitchFamily="2" charset="0"/>
              </a:rPr>
              <a:t>Tilda publishing Tilda.cc</a:t>
            </a:r>
            <a:endParaRPr lang="ru-RU" sz="1400" dirty="0">
              <a:solidFill>
                <a:prstClr val="black"/>
              </a:solidFill>
              <a:latin typeface="Sitka Banner" panose="02000505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Sitka Banner" panose="02000505000000020004" pitchFamily="2" charset="0"/>
              </a:rPr>
              <a:t>Шрифт: </a:t>
            </a:r>
            <a:r>
              <a:rPr lang="en-US" sz="1400" dirty="0">
                <a:solidFill>
                  <a:prstClr val="black"/>
                </a:solidFill>
                <a:latin typeface="Sitka Banner" panose="02000505000000020004" pitchFamily="2" charset="0"/>
              </a:rPr>
              <a:t>Rubik by  Hubert &amp; Fischer </a:t>
            </a:r>
            <a:endParaRPr lang="ru-RU" sz="1400" dirty="0">
              <a:solidFill>
                <a:prstClr val="black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3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D4577E3-DFA6-4621-82E7-164936AB7C52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953638-CC73-4458-AABF-9928D0802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09502F-2C90-4292-B69F-1BDAB19EC6DA}"/>
              </a:ext>
            </a:extLst>
          </p:cNvPr>
          <p:cNvSpPr txBox="1"/>
          <p:nvPr/>
        </p:nvSpPr>
        <p:spPr>
          <a:xfrm>
            <a:off x="3234540" y="2553547"/>
            <a:ext cx="6759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«Глядя в будущее, мы видим недалеко. Однако видим, как много нужно сделать»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60BD52-9FBC-41FE-AD0E-0867F38C265E}"/>
              </a:ext>
            </a:extLst>
          </p:cNvPr>
          <p:cNvSpPr txBox="1"/>
          <p:nvPr/>
        </p:nvSpPr>
        <p:spPr>
          <a:xfrm>
            <a:off x="5133550" y="3530600"/>
            <a:ext cx="48608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itchFamily="2" charset="-79"/>
                <a:cs typeface="Rubik" pitchFamily="2" charset="-79"/>
              </a:rPr>
              <a:t> - Алан Тьюринг (1912 – 1956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Medium" pitchFamily="2" charset="-79"/>
                <a:cs typeface="Rubik Medium" pitchFamily="2" charset="-79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Британский математик,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основоположник информатики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yfair Display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4E1F30-376E-405C-8558-3355099CB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8" b="97403" l="10000" r="96400">
                        <a14:foregroundMark x1="62300" y1="10534" x2="55800" y2="11400"/>
                        <a14:foregroundMark x1="55800" y1="11400" x2="52200" y2="13564"/>
                        <a14:foregroundMark x1="46800" y1="14863" x2="42200" y2="24098"/>
                        <a14:foregroundMark x1="43400" y1="18182" x2="43400" y2="23521"/>
                        <a14:foregroundMark x1="43100" y1="22944" x2="43100" y2="29870"/>
                        <a14:foregroundMark x1="42900" y1="28139" x2="43300" y2="31746"/>
                        <a14:foregroundMark x1="42700" y1="29293" x2="43200" y2="31457"/>
                        <a14:foregroundMark x1="44600" y1="14574" x2="44300" y2="17605"/>
                        <a14:foregroundMark x1="45100" y1="14286" x2="42900" y2="19192"/>
                        <a14:foregroundMark x1="61300" y1="5772" x2="59400" y2="5772"/>
                        <a14:foregroundMark x1="58700" y1="78644" x2="54100" y2="97403"/>
                        <a14:foregroundMark x1="82500" y1="77056" x2="96400" y2="94517"/>
                        <a14:foregroundMark x1="79300" y1="74315" x2="77000" y2="73882"/>
                        <a14:foregroundMark x1="76600" y1="74315" x2="72700" y2="79798"/>
                        <a14:foregroundMark x1="72700" y1="79798" x2="70500" y2="81097"/>
                        <a14:foregroundMark x1="43700" y1="35065" x2="45800" y2="39827"/>
                        <a14:foregroundMark x1="49000" y1="66522" x2="50900" y2="66522"/>
                        <a14:foregroundMark x1="48400" y1="66089" x2="50600" y2="66811"/>
                        <a14:backgroundMark x1="50200" y1="68110" x2="50200" y2="68110"/>
                        <a14:backgroundMark x1="50500" y1="68110" x2="50500" y2="68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93" b="18603"/>
          <a:stretch/>
        </p:blipFill>
        <p:spPr>
          <a:xfrm>
            <a:off x="-86134" y="3349059"/>
            <a:ext cx="4236700" cy="35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0ECEC-D6A8-431C-B00B-D734287A143B}"/>
              </a:ext>
            </a:extLst>
          </p:cNvPr>
          <p:cNvSpPr txBox="1"/>
          <p:nvPr/>
        </p:nvSpPr>
        <p:spPr>
          <a:xfrm>
            <a:off x="445315" y="579117"/>
            <a:ext cx="94550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ubik Light" pitchFamily="2" charset="-79"/>
                <a:cs typeface="Rubik Light" pitchFamily="2" charset="-79"/>
              </a:rPr>
              <a:t>Приостановление СИДН: краткая хронология событий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70E4983-867C-4D2E-8720-94F8763411B0}"/>
              </a:ext>
            </a:extLst>
          </p:cNvPr>
          <p:cNvSpPr/>
          <p:nvPr/>
        </p:nvSpPr>
        <p:spPr>
          <a:xfrm>
            <a:off x="826171" y="1588169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8CDF4F0-89B7-4E2C-9473-09447334B332}"/>
              </a:ext>
            </a:extLst>
          </p:cNvPr>
          <p:cNvSpPr>
            <a:spLocks noChangeAspect="1"/>
          </p:cNvSpPr>
          <p:nvPr/>
        </p:nvSpPr>
        <p:spPr>
          <a:xfrm>
            <a:off x="445315" y="1588169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1194AA0-4647-453B-98DE-3EC05B79F6DC}"/>
              </a:ext>
            </a:extLst>
          </p:cNvPr>
          <p:cNvSpPr/>
          <p:nvPr/>
        </p:nvSpPr>
        <p:spPr>
          <a:xfrm>
            <a:off x="1288558" y="1588169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C54B93-B9E9-4541-830D-52A4347032E4}"/>
              </a:ext>
            </a:extLst>
          </p:cNvPr>
          <p:cNvSpPr txBox="1"/>
          <p:nvPr/>
        </p:nvSpPr>
        <p:spPr>
          <a:xfrm>
            <a:off x="1392833" y="1828262"/>
            <a:ext cx="85075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Приостановление СИДН стало ответом на внесение РФ в «черный список» налоговых юрисдикций ЕС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DBDA96-9AC3-4951-ADDD-FFDE233A60EF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1B0C2-DD14-42FB-9D0F-E758EBA1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565F516-FF36-430B-91D1-82397AC14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68" y="1651650"/>
            <a:ext cx="637005" cy="637005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171B3384-E337-45DA-9DC7-F6F2B2DE9468}"/>
              </a:ext>
            </a:extLst>
          </p:cNvPr>
          <p:cNvSpPr txBox="1"/>
          <p:nvPr/>
        </p:nvSpPr>
        <p:spPr>
          <a:xfrm>
            <a:off x="445315" y="4170127"/>
            <a:ext cx="14613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Rubik Light" pitchFamily="2" charset="-79"/>
                <a:cs typeface="Rubik Light" pitchFamily="2" charset="-79"/>
              </a:rPr>
              <a:t>В РФ введен режим САР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FF912C0-C399-4C96-9D0B-CBB84DD6E950}"/>
              </a:ext>
            </a:extLst>
          </p:cNvPr>
          <p:cNvSpPr txBox="1"/>
          <p:nvPr/>
        </p:nvSpPr>
        <p:spPr>
          <a:xfrm>
            <a:off x="2840242" y="4170126"/>
            <a:ext cx="25600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Rubik Light" pitchFamily="2" charset="-79"/>
                <a:cs typeface="Rubik Light" pitchFamily="2" charset="-79"/>
              </a:rPr>
              <a:t>РФ внесена в черный список налоговых юрисдикций ЕС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8980057-1D60-4EEF-86E2-47618A56AED4}"/>
              </a:ext>
            </a:extLst>
          </p:cNvPr>
          <p:cNvSpPr txBox="1"/>
          <p:nvPr/>
        </p:nvSpPr>
        <p:spPr>
          <a:xfrm>
            <a:off x="5473101" y="4184648"/>
            <a:ext cx="2209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Rubik Light" pitchFamily="2" charset="-79"/>
                <a:cs typeface="Rubik Light" pitchFamily="2" charset="-79"/>
              </a:rPr>
              <a:t>РФ приостанавливает СИДН с рядом стран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501715A-1D32-4C6F-BB8D-8857F2A2370E}"/>
              </a:ext>
            </a:extLst>
          </p:cNvPr>
          <p:cNvSpPr/>
          <p:nvPr/>
        </p:nvSpPr>
        <p:spPr>
          <a:xfrm>
            <a:off x="1873477" y="4812631"/>
            <a:ext cx="893932" cy="457200"/>
          </a:xfrm>
          <a:prstGeom prst="rect">
            <a:avLst/>
          </a:prstGeom>
          <a:pattFill prst="dkUpDiag">
            <a:fgClr>
              <a:srgbClr val="6C0000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ED17194-B235-4259-A83F-5E65F3365F08}"/>
              </a:ext>
            </a:extLst>
          </p:cNvPr>
          <p:cNvSpPr/>
          <p:nvPr/>
        </p:nvSpPr>
        <p:spPr>
          <a:xfrm>
            <a:off x="2767409" y="4812631"/>
            <a:ext cx="2705692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ea typeface="+mn-ea"/>
                <a:cs typeface="Rubik Light" pitchFamily="2" charset="-79"/>
              </a:rPr>
              <a:t>2022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7428CC2-AD8D-4485-92D8-6D7B5FA14268}"/>
              </a:ext>
            </a:extLst>
          </p:cNvPr>
          <p:cNvSpPr/>
          <p:nvPr/>
        </p:nvSpPr>
        <p:spPr>
          <a:xfrm>
            <a:off x="5473101" y="4812631"/>
            <a:ext cx="4460481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ea typeface="+mn-ea"/>
                <a:cs typeface="Rubik Light" pitchFamily="2" charset="-79"/>
              </a:rPr>
              <a:t>2023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C85D926-5E7E-4963-9512-DABE16B1C705}"/>
              </a:ext>
            </a:extLst>
          </p:cNvPr>
          <p:cNvSpPr/>
          <p:nvPr/>
        </p:nvSpPr>
        <p:spPr>
          <a:xfrm>
            <a:off x="478500" y="4812631"/>
            <a:ext cx="1394976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ea typeface="+mn-ea"/>
                <a:cs typeface="Rubik Light" pitchFamily="2" charset="-79"/>
              </a:rPr>
              <a:t>2015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B8030E7-7F53-405F-BAF6-77750A8ED97C}"/>
              </a:ext>
            </a:extLst>
          </p:cNvPr>
          <p:cNvSpPr>
            <a:spLocks noChangeAspect="1"/>
          </p:cNvSpPr>
          <p:nvPr/>
        </p:nvSpPr>
        <p:spPr>
          <a:xfrm>
            <a:off x="794388" y="3306093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2FA488-58CC-4961-8D3C-3AC8E5A34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663" y="3366561"/>
            <a:ext cx="638007" cy="6380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039048-02FC-45F8-BFBF-E71674E062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t="608" r="17065" b="608"/>
          <a:stretch/>
        </p:blipFill>
        <p:spPr>
          <a:xfrm>
            <a:off x="3745073" y="3304564"/>
            <a:ext cx="763200" cy="763200"/>
          </a:xfrm>
          <a:prstGeom prst="ellipse">
            <a:avLst/>
          </a:prstGeom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281B0F89-276C-410D-9AC9-4C8943B40439}"/>
              </a:ext>
            </a:extLst>
          </p:cNvPr>
          <p:cNvSpPr>
            <a:spLocks noChangeAspect="1"/>
          </p:cNvSpPr>
          <p:nvPr/>
        </p:nvSpPr>
        <p:spPr>
          <a:xfrm>
            <a:off x="3738654" y="3304564"/>
            <a:ext cx="763200" cy="762000"/>
          </a:xfrm>
          <a:prstGeom prst="ellipse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4D8AA5CC-CD2C-4B5E-BB5D-67A26B4910B1}"/>
              </a:ext>
            </a:extLst>
          </p:cNvPr>
          <p:cNvSpPr>
            <a:spLocks noChangeAspect="1"/>
          </p:cNvSpPr>
          <p:nvPr/>
        </p:nvSpPr>
        <p:spPr>
          <a:xfrm>
            <a:off x="6216614" y="3303233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EB82F7E-D3ED-4F6D-A225-2C902CA3CD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90900" y="3448840"/>
            <a:ext cx="511355" cy="51135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820A3D1-F5B3-406C-9695-5AD4CD6828C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5"/>
          <a:stretch/>
        </p:blipFill>
        <p:spPr>
          <a:xfrm>
            <a:off x="8511044" y="3303233"/>
            <a:ext cx="763200" cy="777520"/>
          </a:xfrm>
          <a:prstGeom prst="ellipse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id="{D4DD29C3-714A-4028-A22D-FF2D57299EC0}"/>
              </a:ext>
            </a:extLst>
          </p:cNvPr>
          <p:cNvSpPr>
            <a:spLocks noChangeAspect="1"/>
          </p:cNvSpPr>
          <p:nvPr/>
        </p:nvSpPr>
        <p:spPr>
          <a:xfrm>
            <a:off x="8517463" y="3303233"/>
            <a:ext cx="763200" cy="762000"/>
          </a:xfrm>
          <a:prstGeom prst="ellipse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D0A4D5-637A-46F8-A10D-0FEF604220C1}"/>
              </a:ext>
            </a:extLst>
          </p:cNvPr>
          <p:cNvSpPr txBox="1"/>
          <p:nvPr/>
        </p:nvSpPr>
        <p:spPr>
          <a:xfrm>
            <a:off x="7724561" y="4170125"/>
            <a:ext cx="2383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Rubik Light" pitchFamily="2" charset="-79"/>
                <a:cs typeface="Rubik Light" pitchFamily="2" charset="-79"/>
              </a:rPr>
              <a:t>Германия вносит РФ в список налоговых убежищ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3BC6C67-6BC2-4216-A045-9802BD38B3D7}"/>
              </a:ext>
            </a:extLst>
          </p:cNvPr>
          <p:cNvCxnSpPr>
            <a:cxnSpLocks/>
            <a:stCxn id="5" idx="2"/>
            <a:endCxn id="37" idx="6"/>
          </p:cNvCxnSpPr>
          <p:nvPr/>
        </p:nvCxnSpPr>
        <p:spPr>
          <a:xfrm flipH="1">
            <a:off x="1557588" y="3686164"/>
            <a:ext cx="2187485" cy="929"/>
          </a:xfrm>
          <a:prstGeom prst="straightConnector1">
            <a:avLst/>
          </a:prstGeom>
          <a:ln w="28575">
            <a:solidFill>
              <a:srgbClr val="82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D8C4F39-E27A-4437-9B02-3E12D96B490D}"/>
              </a:ext>
            </a:extLst>
          </p:cNvPr>
          <p:cNvSpPr txBox="1"/>
          <p:nvPr/>
        </p:nvSpPr>
        <p:spPr>
          <a:xfrm>
            <a:off x="1884970" y="3282806"/>
            <a:ext cx="14613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Rubik Light" pitchFamily="2" charset="-79"/>
                <a:cs typeface="Rubik Light" pitchFamily="2" charset="-79"/>
              </a:rPr>
              <a:t>повод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17103ED0-ECE1-4385-8441-7D293798F2E1}"/>
              </a:ext>
            </a:extLst>
          </p:cNvPr>
          <p:cNvCxnSpPr>
            <a:cxnSpLocks/>
            <a:stCxn id="40" idx="2"/>
            <a:endCxn id="38" idx="6"/>
          </p:cNvCxnSpPr>
          <p:nvPr/>
        </p:nvCxnSpPr>
        <p:spPr>
          <a:xfrm flipH="1">
            <a:off x="4501854" y="3684233"/>
            <a:ext cx="1714760" cy="1331"/>
          </a:xfrm>
          <a:prstGeom prst="straightConnector1">
            <a:avLst/>
          </a:prstGeom>
          <a:ln w="28575">
            <a:solidFill>
              <a:srgbClr val="82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5C8EC31-8A66-40F1-8A7F-005C18B819C9}"/>
              </a:ext>
            </a:extLst>
          </p:cNvPr>
          <p:cNvSpPr txBox="1"/>
          <p:nvPr/>
        </p:nvSpPr>
        <p:spPr>
          <a:xfrm>
            <a:off x="4661344" y="3282806"/>
            <a:ext cx="14613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Rubik Light" pitchFamily="2" charset="-79"/>
                <a:cs typeface="Rubik Light" pitchFamily="2" charset="-79"/>
              </a:rPr>
              <a:t>повод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1EE8F8E5-B570-498D-92E4-EB88D600D727}"/>
              </a:ext>
            </a:extLst>
          </p:cNvPr>
          <p:cNvCxnSpPr>
            <a:cxnSpLocks/>
            <a:endCxn id="40" idx="6"/>
          </p:cNvCxnSpPr>
          <p:nvPr/>
        </p:nvCxnSpPr>
        <p:spPr>
          <a:xfrm flipH="1">
            <a:off x="6979814" y="3682902"/>
            <a:ext cx="1551966" cy="1331"/>
          </a:xfrm>
          <a:prstGeom prst="straightConnector1">
            <a:avLst/>
          </a:prstGeom>
          <a:ln w="28575">
            <a:solidFill>
              <a:srgbClr val="82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567317B-A591-40FB-9A9D-00C41DE44796}"/>
              </a:ext>
            </a:extLst>
          </p:cNvPr>
          <p:cNvSpPr txBox="1"/>
          <p:nvPr/>
        </p:nvSpPr>
        <p:spPr>
          <a:xfrm>
            <a:off x="7100358" y="3282806"/>
            <a:ext cx="14613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Rubik Light" pitchFamily="2" charset="-79"/>
                <a:cs typeface="Rubik Light" pitchFamily="2" charset="-79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32941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0ECEC-D6A8-431C-B00B-D734287A143B}"/>
              </a:ext>
            </a:extLst>
          </p:cNvPr>
          <p:cNvSpPr txBox="1"/>
          <p:nvPr/>
        </p:nvSpPr>
        <p:spPr>
          <a:xfrm>
            <a:off x="445315" y="579117"/>
            <a:ext cx="94550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ubik Light" pitchFamily="2" charset="-79"/>
                <a:cs typeface="Rubik Light" pitchFamily="2" charset="-79"/>
              </a:rPr>
              <a:t>Указ о приостановлении СИДН: краткий обзор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DBDA96-9AC3-4951-ADDD-FFDE233A60EF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1B0C2-DD14-42FB-9D0F-E758EBA1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E8C5E5F7-3362-4C2F-B093-5006D050DCDD}"/>
              </a:ext>
            </a:extLst>
          </p:cNvPr>
          <p:cNvSpPr/>
          <p:nvPr/>
        </p:nvSpPr>
        <p:spPr>
          <a:xfrm>
            <a:off x="826171" y="1588169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CB2891DE-D458-48F1-A1DF-105D6B9299AE}"/>
              </a:ext>
            </a:extLst>
          </p:cNvPr>
          <p:cNvSpPr>
            <a:spLocks noChangeAspect="1"/>
          </p:cNvSpPr>
          <p:nvPr/>
        </p:nvSpPr>
        <p:spPr>
          <a:xfrm>
            <a:off x="445315" y="1588169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A4ED0D2-52DF-4CA2-AE76-0330D06E104D}"/>
              </a:ext>
            </a:extLst>
          </p:cNvPr>
          <p:cNvSpPr/>
          <p:nvPr/>
        </p:nvSpPr>
        <p:spPr>
          <a:xfrm>
            <a:off x="1288558" y="1588169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9BF4D9-93D2-4DCE-B1CA-1F8B660ADA32}"/>
              </a:ext>
            </a:extLst>
          </p:cNvPr>
          <p:cNvSpPr txBox="1"/>
          <p:nvPr/>
        </p:nvSpPr>
        <p:spPr>
          <a:xfrm>
            <a:off x="1392833" y="1828262"/>
            <a:ext cx="85075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Субъекты: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38 стран, признанных «совершающими недружественные действия», в т.ч. Германия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700E71D4-E608-4BD4-B129-A2DCCD962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167" y="1650165"/>
            <a:ext cx="638007" cy="638007"/>
          </a:xfrm>
          <a:prstGeom prst="rect">
            <a:avLst/>
          </a:prstGeom>
        </p:spPr>
      </p:pic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4234EF14-C534-4687-98BF-56A511642ED4}"/>
              </a:ext>
            </a:extLst>
          </p:cNvPr>
          <p:cNvSpPr/>
          <p:nvPr/>
        </p:nvSpPr>
        <p:spPr>
          <a:xfrm>
            <a:off x="826170" y="2838658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73136430-EF86-47AD-9C42-2C37DA57B620}"/>
              </a:ext>
            </a:extLst>
          </p:cNvPr>
          <p:cNvSpPr>
            <a:spLocks noChangeAspect="1"/>
          </p:cNvSpPr>
          <p:nvPr/>
        </p:nvSpPr>
        <p:spPr>
          <a:xfrm>
            <a:off x="445314" y="2838658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0AA5BFA-33CA-45F0-8C40-9498FC2CE3FD}"/>
              </a:ext>
            </a:extLst>
          </p:cNvPr>
          <p:cNvSpPr/>
          <p:nvPr/>
        </p:nvSpPr>
        <p:spPr>
          <a:xfrm>
            <a:off x="1288557" y="2838658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B1BCF7C-467A-4F14-BAC4-339D9177D9C6}"/>
              </a:ext>
            </a:extLst>
          </p:cNvPr>
          <p:cNvSpPr txBox="1"/>
          <p:nvPr/>
        </p:nvSpPr>
        <p:spPr>
          <a:xfrm>
            <a:off x="1392832" y="3078751"/>
            <a:ext cx="85075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Приостанавливаемые нормы: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большая часть норм СИДН, включая нормы о льготных ставках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0CEC966-2118-4BDB-A5B5-9685D3FF8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514" y="2939975"/>
            <a:ext cx="588393" cy="588393"/>
          </a:xfrm>
          <a:prstGeom prst="rect">
            <a:avLst/>
          </a:prstGeom>
        </p:spPr>
      </p:pic>
      <p:sp>
        <p:nvSpPr>
          <p:cNvPr id="93" name="Прямоугольник: скругленные углы 92">
            <a:extLst>
              <a:ext uri="{FF2B5EF4-FFF2-40B4-BE49-F238E27FC236}">
                <a16:creationId xmlns:a16="http://schemas.microsoft.com/office/drawing/2014/main" id="{6CB11F7C-9416-47B4-9C22-E47E5343EBE8}"/>
              </a:ext>
            </a:extLst>
          </p:cNvPr>
          <p:cNvSpPr/>
          <p:nvPr/>
        </p:nvSpPr>
        <p:spPr>
          <a:xfrm>
            <a:off x="826170" y="4089147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A38CAA51-3E3F-4FB3-BAC8-6219001A4D50}"/>
              </a:ext>
            </a:extLst>
          </p:cNvPr>
          <p:cNvSpPr>
            <a:spLocks noChangeAspect="1"/>
          </p:cNvSpPr>
          <p:nvPr/>
        </p:nvSpPr>
        <p:spPr>
          <a:xfrm>
            <a:off x="445314" y="4089147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9EA3E384-B428-424C-8BD6-005758851DE6}"/>
              </a:ext>
            </a:extLst>
          </p:cNvPr>
          <p:cNvSpPr/>
          <p:nvPr/>
        </p:nvSpPr>
        <p:spPr>
          <a:xfrm>
            <a:off x="1288557" y="4089147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AB918B0-9751-4EBF-BF7B-A40967C37691}"/>
              </a:ext>
            </a:extLst>
          </p:cNvPr>
          <p:cNvSpPr txBox="1"/>
          <p:nvPr/>
        </p:nvSpPr>
        <p:spPr>
          <a:xfrm>
            <a:off x="1392832" y="4242156"/>
            <a:ext cx="8507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Нормы, сохранившие силу: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устранение двойного налогообложения, обмен информацией, </a:t>
            </a:r>
            <a:r>
              <a:rPr lang="ru-RU" sz="1300" dirty="0" err="1">
                <a:latin typeface="Rubik Light" pitchFamily="2" charset="-79"/>
                <a:cs typeface="Rubik Light" pitchFamily="2" charset="-79"/>
              </a:rPr>
              <a:t>взаимосогласительная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 процедура, сотрудники </a:t>
            </a:r>
            <a:r>
              <a:rPr lang="ru-RU" sz="1300" dirty="0" err="1">
                <a:latin typeface="Rubik Light" pitchFamily="2" charset="-79"/>
                <a:cs typeface="Rubik Light" pitchFamily="2" charset="-79"/>
              </a:rPr>
              <a:t>дипучреждений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 и консульств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31FBF8B7-FBEE-45D2-8D02-BAE3291CD9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285" y="4168057"/>
            <a:ext cx="610889" cy="610889"/>
          </a:xfrm>
          <a:prstGeom prst="rect">
            <a:avLst/>
          </a:prstGeom>
        </p:spPr>
      </p:pic>
      <p:sp>
        <p:nvSpPr>
          <p:cNvPr id="99" name="Прямоугольник: скругленные углы 98">
            <a:extLst>
              <a:ext uri="{FF2B5EF4-FFF2-40B4-BE49-F238E27FC236}">
                <a16:creationId xmlns:a16="http://schemas.microsoft.com/office/drawing/2014/main" id="{41E483F5-A23D-49C3-A85F-F8BA2702BF43}"/>
              </a:ext>
            </a:extLst>
          </p:cNvPr>
          <p:cNvSpPr/>
          <p:nvPr/>
        </p:nvSpPr>
        <p:spPr>
          <a:xfrm>
            <a:off x="826170" y="5339636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FD6124BF-4511-4E82-8299-6131B720090E}"/>
              </a:ext>
            </a:extLst>
          </p:cNvPr>
          <p:cNvSpPr>
            <a:spLocks noChangeAspect="1"/>
          </p:cNvSpPr>
          <p:nvPr/>
        </p:nvSpPr>
        <p:spPr>
          <a:xfrm>
            <a:off x="445314" y="5339636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3A264315-24BD-43F2-812D-20DA36F5B30D}"/>
              </a:ext>
            </a:extLst>
          </p:cNvPr>
          <p:cNvSpPr/>
          <p:nvPr/>
        </p:nvSpPr>
        <p:spPr>
          <a:xfrm>
            <a:off x="1288557" y="5339636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2C229AA-1C3B-493C-A9CB-74FC5E8E91DE}"/>
              </a:ext>
            </a:extLst>
          </p:cNvPr>
          <p:cNvSpPr txBox="1"/>
          <p:nvPr/>
        </p:nvSpPr>
        <p:spPr>
          <a:xfrm>
            <a:off x="1392832" y="5574442"/>
            <a:ext cx="85075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Условия прекращения приостановления 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«устранение нарушений прав» или прекращение СИДН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0BBCBA-C28C-4A63-A1F5-68C7EC5C35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059" y="5451515"/>
            <a:ext cx="621093" cy="6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2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0ECEC-D6A8-431C-B00B-D734287A143B}"/>
              </a:ext>
            </a:extLst>
          </p:cNvPr>
          <p:cNvSpPr txBox="1"/>
          <p:nvPr/>
        </p:nvSpPr>
        <p:spPr>
          <a:xfrm>
            <a:off x="445315" y="579117"/>
            <a:ext cx="94550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ubik Light" pitchFamily="2" charset="-79"/>
                <a:cs typeface="Rubik Light" pitchFamily="2" charset="-79"/>
              </a:rPr>
              <a:t>Приостановление СИДН: текущий статус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70E4983-867C-4D2E-8720-94F8763411B0}"/>
              </a:ext>
            </a:extLst>
          </p:cNvPr>
          <p:cNvSpPr/>
          <p:nvPr/>
        </p:nvSpPr>
        <p:spPr>
          <a:xfrm>
            <a:off x="826171" y="1588169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8CDF4F0-89B7-4E2C-9473-09447334B332}"/>
              </a:ext>
            </a:extLst>
          </p:cNvPr>
          <p:cNvSpPr>
            <a:spLocks noChangeAspect="1"/>
          </p:cNvSpPr>
          <p:nvPr/>
        </p:nvSpPr>
        <p:spPr>
          <a:xfrm>
            <a:off x="445315" y="1588169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1194AA0-4647-453B-98DE-3EC05B79F6DC}"/>
              </a:ext>
            </a:extLst>
          </p:cNvPr>
          <p:cNvSpPr/>
          <p:nvPr/>
        </p:nvSpPr>
        <p:spPr>
          <a:xfrm>
            <a:off x="1288558" y="1588169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DBDA96-9AC3-4951-ADDD-FFDE233A60EF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1B0C2-DD14-42FB-9D0F-E758EBA1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05FBA88-FC6F-4A26-B6E4-0A7DAE8836BF}"/>
              </a:ext>
            </a:extLst>
          </p:cNvPr>
          <p:cNvSpPr txBox="1"/>
          <p:nvPr/>
        </p:nvSpPr>
        <p:spPr>
          <a:xfrm>
            <a:off x="1392833" y="1828262"/>
            <a:ext cx="85075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03.07.2024 на официальном сайте Минфина России опубликована информация о статусе всех СИДН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CA8EB2-8B7E-4268-8970-B83F7FE18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046" y="1738864"/>
            <a:ext cx="476250" cy="4762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CEDEDE-AC58-463E-B4C0-CC9F115B83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70" t="39755" r="28327" b="54446"/>
          <a:stretch/>
        </p:blipFill>
        <p:spPr>
          <a:xfrm>
            <a:off x="588046" y="5269831"/>
            <a:ext cx="9312341" cy="1009052"/>
          </a:xfrm>
          <a:prstGeom prst="rect">
            <a:avLst/>
          </a:prstGeom>
          <a:ln>
            <a:solidFill>
              <a:srgbClr val="820000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7181B7-2616-47FB-AF96-5A00380899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70" t="11667" r="28327" b="72936"/>
          <a:stretch/>
        </p:blipFill>
        <p:spPr>
          <a:xfrm>
            <a:off x="588046" y="2590262"/>
            <a:ext cx="9312341" cy="2679569"/>
          </a:xfrm>
          <a:prstGeom prst="rect">
            <a:avLst/>
          </a:prstGeom>
          <a:ln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190983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0ECEC-D6A8-431C-B00B-D734287A143B}"/>
              </a:ext>
            </a:extLst>
          </p:cNvPr>
          <p:cNvSpPr txBox="1"/>
          <p:nvPr/>
        </p:nvSpPr>
        <p:spPr>
          <a:xfrm>
            <a:off x="445315" y="579117"/>
            <a:ext cx="94550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StAbwG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: основные факты</a:t>
            </a:r>
            <a:endParaRPr lang="ru-RU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70E4983-867C-4D2E-8720-94F8763411B0}"/>
              </a:ext>
            </a:extLst>
          </p:cNvPr>
          <p:cNvSpPr/>
          <p:nvPr/>
        </p:nvSpPr>
        <p:spPr>
          <a:xfrm>
            <a:off x="826171" y="1588169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8CDF4F0-89B7-4E2C-9473-09447334B332}"/>
              </a:ext>
            </a:extLst>
          </p:cNvPr>
          <p:cNvSpPr>
            <a:spLocks noChangeAspect="1"/>
          </p:cNvSpPr>
          <p:nvPr/>
        </p:nvSpPr>
        <p:spPr>
          <a:xfrm>
            <a:off x="445315" y="1588169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237838-0A77-435F-8C91-C5B9EF7FC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5"/>
          <a:stretch/>
        </p:blipFill>
        <p:spPr>
          <a:xfrm>
            <a:off x="460555" y="1593271"/>
            <a:ext cx="735995" cy="749805"/>
          </a:xfrm>
          <a:prstGeom prst="ellipse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1194AA0-4647-453B-98DE-3EC05B79F6DC}"/>
              </a:ext>
            </a:extLst>
          </p:cNvPr>
          <p:cNvSpPr/>
          <p:nvPr/>
        </p:nvSpPr>
        <p:spPr>
          <a:xfrm>
            <a:off x="1288558" y="1588169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DBDA96-9AC3-4951-ADDD-FFDE233A60EF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1B0C2-DD14-42FB-9D0F-E758EBA11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565A56-B5C8-4CE5-BF84-E2344CFC482A}"/>
              </a:ext>
            </a:extLst>
          </p:cNvPr>
          <p:cNvSpPr txBox="1"/>
          <p:nvPr/>
        </p:nvSpPr>
        <p:spPr>
          <a:xfrm>
            <a:off x="1392833" y="1828262"/>
            <a:ext cx="85075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ФРГ с учетом налогового законодательства ЕС ведет собственный перечень «налоговых убежищ»</a:t>
            </a:r>
            <a:endParaRPr lang="ru-RU" sz="1300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A8ADBEFC-B236-4389-8C17-A827FEF8DD4C}"/>
              </a:ext>
            </a:extLst>
          </p:cNvPr>
          <p:cNvSpPr/>
          <p:nvPr/>
        </p:nvSpPr>
        <p:spPr>
          <a:xfrm>
            <a:off x="445314" y="2838658"/>
            <a:ext cx="1116852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064C4888-7487-4218-A1D5-299EBBE03191}"/>
              </a:ext>
            </a:extLst>
          </p:cNvPr>
          <p:cNvSpPr/>
          <p:nvPr/>
        </p:nvSpPr>
        <p:spPr>
          <a:xfrm>
            <a:off x="1288557" y="2838658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61536579-B7A6-4490-809B-BE68D59B7F1D}"/>
              </a:ext>
            </a:extLst>
          </p:cNvPr>
          <p:cNvCxnSpPr>
            <a:cxnSpLocks/>
          </p:cNvCxnSpPr>
          <p:nvPr/>
        </p:nvCxnSpPr>
        <p:spPr>
          <a:xfrm>
            <a:off x="445314" y="2838658"/>
            <a:ext cx="0" cy="762000"/>
          </a:xfrm>
          <a:prstGeom prst="line">
            <a:avLst/>
          </a:prstGeom>
          <a:ln w="38100" cap="rnd">
            <a:solidFill>
              <a:srgbClr val="6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4A3A9E1-691F-4333-B0AB-EA65496B780B}"/>
              </a:ext>
            </a:extLst>
          </p:cNvPr>
          <p:cNvSpPr txBox="1"/>
          <p:nvPr/>
        </p:nvSpPr>
        <p:spPr>
          <a:xfrm>
            <a:off x="656633" y="2998412"/>
            <a:ext cx="90324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Закон ФРГ «О защите от уклонения от уплаты налогов и недобросовестной налоговой конкуренции»: </a:t>
            </a:r>
            <a:r>
              <a:rPr kumimoji="0" lang="de-DE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Gesetz zur Abwehr von Steuervermeidung und unfairem Steuerwettbewerb, </a:t>
            </a:r>
            <a:r>
              <a:rPr kumimoji="0" lang="de-DE" sz="1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сокр</a:t>
            </a:r>
            <a:r>
              <a:rPr kumimoji="0" lang="de-DE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. Steueroasen-Abwehrgesetz </a:t>
            </a:r>
            <a:r>
              <a:rPr kumimoji="0" lang="de-DE" sz="1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или</a:t>
            </a:r>
            <a:r>
              <a:rPr kumimoji="0" lang="de-DE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 </a:t>
            </a:r>
            <a:r>
              <a:rPr kumimoji="0" lang="de-DE" sz="1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itchFamily="2" charset="-79"/>
                <a:cs typeface="Rubik" pitchFamily="2" charset="-79"/>
              </a:rPr>
              <a:t>StAbwG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8E47C90-6AB1-4175-9001-6F07158387E8}"/>
              </a:ext>
            </a:extLst>
          </p:cNvPr>
          <p:cNvSpPr/>
          <p:nvPr/>
        </p:nvSpPr>
        <p:spPr>
          <a:xfrm>
            <a:off x="826169" y="4089147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E9ABCF2-A928-417A-BF68-D5E8FF73244D}"/>
              </a:ext>
            </a:extLst>
          </p:cNvPr>
          <p:cNvSpPr>
            <a:spLocks noChangeAspect="1"/>
          </p:cNvSpPr>
          <p:nvPr/>
        </p:nvSpPr>
        <p:spPr>
          <a:xfrm>
            <a:off x="445313" y="4089147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1D0B5E6-71E6-40FD-B11C-F586D5DBD030}"/>
              </a:ext>
            </a:extLst>
          </p:cNvPr>
          <p:cNvSpPr/>
          <p:nvPr/>
        </p:nvSpPr>
        <p:spPr>
          <a:xfrm>
            <a:off x="1288556" y="4089147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FEBCB-FC9C-45AC-A8FC-781BC4E587EC}"/>
              </a:ext>
            </a:extLst>
          </p:cNvPr>
          <p:cNvSpPr txBox="1"/>
          <p:nvPr/>
        </p:nvSpPr>
        <p:spPr>
          <a:xfrm>
            <a:off x="1392831" y="4329240"/>
            <a:ext cx="85075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Юридическая сила: </a:t>
            </a:r>
            <a:r>
              <a:rPr lang="en-US" sz="1300" dirty="0" err="1">
                <a:latin typeface="Rubik Light" pitchFamily="2" charset="-79"/>
                <a:cs typeface="Rubik Light" pitchFamily="2" charset="-79"/>
              </a:rPr>
              <a:t>StAbwG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 имеет приоритет над СИДН по немецкому законодательству (п. 3 </a:t>
            </a:r>
            <a:r>
              <a:rPr lang="de-DE" sz="1300" dirty="0">
                <a:solidFill>
                  <a:srgbClr val="000000"/>
                </a:solidFill>
                <a:effectLst/>
                <a:latin typeface="Rubik Light" pitchFamily="2" charset="-79"/>
                <a:ea typeface="Courier New" panose="02070309020205020404" pitchFamily="49" charset="0"/>
                <a:cs typeface="Rubik Light" pitchFamily="2" charset="-79"/>
              </a:rPr>
              <a:t>§</a:t>
            </a:r>
            <a:r>
              <a:rPr lang="ru-RU" sz="1300" dirty="0">
                <a:solidFill>
                  <a:srgbClr val="000000"/>
                </a:solidFill>
                <a:effectLst/>
                <a:latin typeface="Rubik Light" pitchFamily="2" charset="-79"/>
                <a:ea typeface="Courier New" panose="02070309020205020404" pitchFamily="49" charset="0"/>
                <a:cs typeface="Rubik Light" pitchFamily="2" charset="-79"/>
              </a:rPr>
              <a:t> 1)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0BAA91B-3729-4A15-81AB-CC7F50520670}"/>
              </a:ext>
            </a:extLst>
          </p:cNvPr>
          <p:cNvSpPr/>
          <p:nvPr/>
        </p:nvSpPr>
        <p:spPr>
          <a:xfrm>
            <a:off x="826169" y="5339636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4BD5905-75C1-4B62-9D6D-10A8626EF95F}"/>
              </a:ext>
            </a:extLst>
          </p:cNvPr>
          <p:cNvSpPr>
            <a:spLocks noChangeAspect="1"/>
          </p:cNvSpPr>
          <p:nvPr/>
        </p:nvSpPr>
        <p:spPr>
          <a:xfrm>
            <a:off x="445313" y="5339636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EF66FD2-CFDC-4118-BE26-87B8C83B3088}"/>
              </a:ext>
            </a:extLst>
          </p:cNvPr>
          <p:cNvSpPr/>
          <p:nvPr/>
        </p:nvSpPr>
        <p:spPr>
          <a:xfrm>
            <a:off x="1288556" y="5339636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4FF76-F23C-44A8-9A4B-C2408C88A32A}"/>
              </a:ext>
            </a:extLst>
          </p:cNvPr>
          <p:cNvSpPr txBox="1"/>
          <p:nvPr/>
        </p:nvSpPr>
        <p:spPr>
          <a:xfrm>
            <a:off x="1392831" y="5507159"/>
            <a:ext cx="8507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Налоговое убежище: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это страна, не обеспечивающая достаточную прозрачность в налоговых вопросах, допускающая недобросовестную налоговую конкуренцию или не соблюдающая стандарт </a:t>
            </a:r>
            <a:r>
              <a:rPr lang="en-US" sz="1300" dirty="0">
                <a:latin typeface="Rubik Light" pitchFamily="2" charset="-79"/>
                <a:cs typeface="Rubik Light" pitchFamily="2" charset="-79"/>
              </a:rPr>
              <a:t>BEPS</a:t>
            </a:r>
            <a:endParaRPr lang="ru-RU" sz="1300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BB797D-2135-4264-AD70-06278EAFB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470" y="4263943"/>
            <a:ext cx="439397" cy="4393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0A49CD-9FD2-468C-82F5-68B0D21D5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1084" y="5469623"/>
            <a:ext cx="534110" cy="5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2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DBDA96-9AC3-4951-ADDD-FFDE233A60EF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1B0C2-DD14-42FB-9D0F-E758EBA1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E8C5E5F7-3362-4C2F-B093-5006D050DCDD}"/>
              </a:ext>
            </a:extLst>
          </p:cNvPr>
          <p:cNvSpPr/>
          <p:nvPr/>
        </p:nvSpPr>
        <p:spPr>
          <a:xfrm>
            <a:off x="826171" y="1588169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CB2891DE-D458-48F1-A1DF-105D6B9299AE}"/>
              </a:ext>
            </a:extLst>
          </p:cNvPr>
          <p:cNvSpPr>
            <a:spLocks noChangeAspect="1"/>
          </p:cNvSpPr>
          <p:nvPr/>
        </p:nvSpPr>
        <p:spPr>
          <a:xfrm>
            <a:off x="445315" y="1588169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A4ED0D2-52DF-4CA2-AE76-0330D06E104D}"/>
              </a:ext>
            </a:extLst>
          </p:cNvPr>
          <p:cNvSpPr/>
          <p:nvPr/>
        </p:nvSpPr>
        <p:spPr>
          <a:xfrm>
            <a:off x="1288558" y="1588169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9BF4D9-93D2-4DCE-B1CA-1F8B660ADA32}"/>
              </a:ext>
            </a:extLst>
          </p:cNvPr>
          <p:cNvSpPr txBox="1"/>
          <p:nvPr/>
        </p:nvSpPr>
        <p:spPr>
          <a:xfrm>
            <a:off x="1392833" y="1741178"/>
            <a:ext cx="8507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К кому применяется: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подлежащие налогообложению в Германии физические лица, компании и пулы активов, осуществляющие деловые отношения с субъектами несотрудничающих юрисдикций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4234EF14-C534-4687-98BF-56A511642ED4}"/>
              </a:ext>
            </a:extLst>
          </p:cNvPr>
          <p:cNvSpPr/>
          <p:nvPr/>
        </p:nvSpPr>
        <p:spPr>
          <a:xfrm>
            <a:off x="826170" y="2838658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73136430-EF86-47AD-9C42-2C37DA57B620}"/>
              </a:ext>
            </a:extLst>
          </p:cNvPr>
          <p:cNvSpPr>
            <a:spLocks noChangeAspect="1"/>
          </p:cNvSpPr>
          <p:nvPr/>
        </p:nvSpPr>
        <p:spPr>
          <a:xfrm>
            <a:off x="445314" y="2838658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0AA5BFA-33CA-45F0-8C40-9498FC2CE3FD}"/>
              </a:ext>
            </a:extLst>
          </p:cNvPr>
          <p:cNvSpPr/>
          <p:nvPr/>
        </p:nvSpPr>
        <p:spPr>
          <a:xfrm>
            <a:off x="1288557" y="2838658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B1BCF7C-467A-4F14-BAC4-339D9177D9C6}"/>
              </a:ext>
            </a:extLst>
          </p:cNvPr>
          <p:cNvSpPr txBox="1"/>
          <p:nvPr/>
        </p:nvSpPr>
        <p:spPr>
          <a:xfrm>
            <a:off x="1392832" y="3078751"/>
            <a:ext cx="85075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Защитные меры: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защитные меры применяются поэтапно: со следующего года, через три и четыре года.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0CEC966-2118-4BDB-A5B5-9685D3FF8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514" y="2939975"/>
            <a:ext cx="588393" cy="5883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2A3C6D-158D-4789-8BEF-A7A8D05A2B2F}"/>
              </a:ext>
            </a:extLst>
          </p:cNvPr>
          <p:cNvSpPr txBox="1"/>
          <p:nvPr/>
        </p:nvSpPr>
        <p:spPr>
          <a:xfrm>
            <a:off x="445315" y="579117"/>
            <a:ext cx="94550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StAbwG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: основные факты </a:t>
            </a:r>
            <a:endParaRPr lang="ru-RU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C04C64-3CE1-46D4-976F-C1132A120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585" y="1731044"/>
            <a:ext cx="476250" cy="4762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440A1-D348-47AC-9027-4B0FEE47BA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31" t="87438" r="30931" b="5725"/>
          <a:stretch/>
        </p:blipFill>
        <p:spPr>
          <a:xfrm>
            <a:off x="445314" y="5162538"/>
            <a:ext cx="9455072" cy="1114000"/>
          </a:xfrm>
          <a:prstGeom prst="rect">
            <a:avLst/>
          </a:prstGeom>
          <a:ln>
            <a:solidFill>
              <a:srgbClr val="820000"/>
            </a:solidFill>
          </a:ln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172A249-DC79-487B-99B2-AFD525116EFF}"/>
              </a:ext>
            </a:extLst>
          </p:cNvPr>
          <p:cNvSpPr/>
          <p:nvPr/>
        </p:nvSpPr>
        <p:spPr>
          <a:xfrm>
            <a:off x="826170" y="4100114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B5D771D6-2E95-4EC4-A330-DB80396970D4}"/>
              </a:ext>
            </a:extLst>
          </p:cNvPr>
          <p:cNvSpPr>
            <a:spLocks noChangeAspect="1"/>
          </p:cNvSpPr>
          <p:nvPr/>
        </p:nvSpPr>
        <p:spPr>
          <a:xfrm>
            <a:off x="445314" y="4100114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07C1B6B-7ED0-417D-9E12-B5E79DF243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05"/>
          <a:stretch/>
        </p:blipFill>
        <p:spPr>
          <a:xfrm>
            <a:off x="460554" y="4105216"/>
            <a:ext cx="735995" cy="749805"/>
          </a:xfrm>
          <a:prstGeom prst="ellipse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68A3ECBD-6F99-4A47-821F-ED8CFF0B1C8F}"/>
              </a:ext>
            </a:extLst>
          </p:cNvPr>
          <p:cNvSpPr/>
          <p:nvPr/>
        </p:nvSpPr>
        <p:spPr>
          <a:xfrm>
            <a:off x="1288557" y="4100114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DB83E2-F253-46A8-A577-6FC1ED998E2B}"/>
              </a:ext>
            </a:extLst>
          </p:cNvPr>
          <p:cNvSpPr txBox="1"/>
          <p:nvPr/>
        </p:nvSpPr>
        <p:spPr>
          <a:xfrm>
            <a:off x="1392832" y="4247219"/>
            <a:ext cx="8507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На сайте немецкого Минфина можно найти разъяснение о последствиях включения России в перечень налоговых убежищ, датированное 11.05.2023, то есть ДО приостановления СИДН</a:t>
            </a:r>
            <a:endParaRPr lang="ru-RU" sz="1300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268CF2-992C-48EC-B463-300B3B7B9F10}"/>
              </a:ext>
            </a:extLst>
          </p:cNvPr>
          <p:cNvSpPr txBox="1"/>
          <p:nvPr/>
        </p:nvSpPr>
        <p:spPr>
          <a:xfrm>
            <a:off x="460555" y="6419413"/>
            <a:ext cx="9613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Rubik" pitchFamily="2" charset="-79"/>
                <a:cs typeface="Rubik" pitchFamily="2" charset="-79"/>
              </a:rPr>
              <a:t>Переведено с помощью технических средств. Разъяснения на сайте Минфина ФРГ не имеют юридической силы</a:t>
            </a:r>
          </a:p>
        </p:txBody>
      </p:sp>
    </p:spTree>
    <p:extLst>
      <p:ext uri="{BB962C8B-B14F-4D97-AF65-F5344CB8AC3E}">
        <p14:creationId xmlns:p14="http://schemas.microsoft.com/office/powerpoint/2010/main" val="188311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DBDA96-9AC3-4951-ADDD-FFDE233A60EF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1B0C2-DD14-42FB-9D0F-E758EBA1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E8C5E5F7-3362-4C2F-B093-5006D050DCDD}"/>
              </a:ext>
            </a:extLst>
          </p:cNvPr>
          <p:cNvSpPr/>
          <p:nvPr/>
        </p:nvSpPr>
        <p:spPr>
          <a:xfrm>
            <a:off x="826171" y="1588169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CB2891DE-D458-48F1-A1DF-105D6B9299AE}"/>
              </a:ext>
            </a:extLst>
          </p:cNvPr>
          <p:cNvSpPr>
            <a:spLocks noChangeAspect="1"/>
          </p:cNvSpPr>
          <p:nvPr/>
        </p:nvSpPr>
        <p:spPr>
          <a:xfrm>
            <a:off x="445315" y="1588169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A4ED0D2-52DF-4CA2-AE76-0330D06E104D}"/>
              </a:ext>
            </a:extLst>
          </p:cNvPr>
          <p:cNvSpPr/>
          <p:nvPr/>
        </p:nvSpPr>
        <p:spPr>
          <a:xfrm>
            <a:off x="1288558" y="1588169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9BF4D9-93D2-4DCE-B1CA-1F8B660ADA32}"/>
              </a:ext>
            </a:extLst>
          </p:cNvPr>
          <p:cNvSpPr txBox="1"/>
          <p:nvPr/>
        </p:nvSpPr>
        <p:spPr>
          <a:xfrm>
            <a:off x="1392831" y="1822975"/>
            <a:ext cx="85075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Ужесточение налогообложения доходов немецких резидентов от участия в российских КИК (</a:t>
            </a:r>
            <a:r>
              <a:rPr lang="en-US" sz="1300" dirty="0">
                <a:latin typeface="Rubik" pitchFamily="2" charset="-79"/>
                <a:cs typeface="Rubik" pitchFamily="2" charset="-79"/>
              </a:rPr>
              <a:t>§ 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9) </a:t>
            </a:r>
            <a:endParaRPr lang="ru-RU" sz="1300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4234EF14-C534-4687-98BF-56A511642ED4}"/>
              </a:ext>
            </a:extLst>
          </p:cNvPr>
          <p:cNvSpPr/>
          <p:nvPr/>
        </p:nvSpPr>
        <p:spPr>
          <a:xfrm>
            <a:off x="826170" y="2838658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73136430-EF86-47AD-9C42-2C37DA57B620}"/>
              </a:ext>
            </a:extLst>
          </p:cNvPr>
          <p:cNvSpPr>
            <a:spLocks noChangeAspect="1"/>
          </p:cNvSpPr>
          <p:nvPr/>
        </p:nvSpPr>
        <p:spPr>
          <a:xfrm>
            <a:off x="445314" y="2838658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0AA5BFA-33CA-45F0-8C40-9498FC2CE3FD}"/>
              </a:ext>
            </a:extLst>
          </p:cNvPr>
          <p:cNvSpPr/>
          <p:nvPr/>
        </p:nvSpPr>
        <p:spPr>
          <a:xfrm>
            <a:off x="1288557" y="2838658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B1BCF7C-467A-4F14-BAC4-339D9177D9C6}"/>
              </a:ext>
            </a:extLst>
          </p:cNvPr>
          <p:cNvSpPr txBox="1"/>
          <p:nvPr/>
        </p:nvSpPr>
        <p:spPr>
          <a:xfrm>
            <a:off x="1392832" y="3078751"/>
            <a:ext cx="850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Взимание с ряда доходов налога у источника выплаты по ставке 15 % (</a:t>
            </a:r>
            <a:r>
              <a:rPr lang="en-US" sz="1400" dirty="0"/>
              <a:t>§ </a:t>
            </a:r>
            <a:r>
              <a:rPr lang="ru-RU" sz="1400" dirty="0"/>
              <a:t>10)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 </a:t>
            </a:r>
            <a:endParaRPr lang="ru-RU" sz="1300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0CEC966-2118-4BDB-A5B5-9685D3FF8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514" y="2939975"/>
            <a:ext cx="588393" cy="5883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2A3C6D-158D-4789-8BEF-A7A8D05A2B2F}"/>
              </a:ext>
            </a:extLst>
          </p:cNvPr>
          <p:cNvSpPr txBox="1"/>
          <p:nvPr/>
        </p:nvSpPr>
        <p:spPr>
          <a:xfrm>
            <a:off x="445315" y="579117"/>
            <a:ext cx="94550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StAbwG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 Light" pitchFamily="2" charset="-79"/>
                <a:cs typeface="Rubik Light" pitchFamily="2" charset="-79"/>
              </a:rPr>
              <a:t>: общий обзор защитных мер</a:t>
            </a:r>
            <a:endParaRPr lang="ru-RU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C04C64-3CE1-46D4-976F-C1132A120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585" y="1731044"/>
            <a:ext cx="476250" cy="476250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C5BF700-0944-4501-8EE6-A534B338F14E}"/>
              </a:ext>
            </a:extLst>
          </p:cNvPr>
          <p:cNvSpPr/>
          <p:nvPr/>
        </p:nvSpPr>
        <p:spPr>
          <a:xfrm>
            <a:off x="826170" y="4089147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61A1CB5-208F-465D-91E6-25A509DFFC5B}"/>
              </a:ext>
            </a:extLst>
          </p:cNvPr>
          <p:cNvSpPr>
            <a:spLocks noChangeAspect="1"/>
          </p:cNvSpPr>
          <p:nvPr/>
        </p:nvSpPr>
        <p:spPr>
          <a:xfrm>
            <a:off x="445314" y="4089147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E782112-EB42-4B04-895F-0368806FB7B2}"/>
              </a:ext>
            </a:extLst>
          </p:cNvPr>
          <p:cNvSpPr/>
          <p:nvPr/>
        </p:nvSpPr>
        <p:spPr>
          <a:xfrm>
            <a:off x="1288557" y="4089147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F434C2-8897-467E-879B-1C41E2C67EA2}"/>
              </a:ext>
            </a:extLst>
          </p:cNvPr>
          <p:cNvSpPr txBox="1"/>
          <p:nvPr/>
        </p:nvSpPr>
        <p:spPr>
          <a:xfrm>
            <a:off x="1392832" y="4331056"/>
            <a:ext cx="850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Расширение обязанности по представлению отчетности по операциям с российским элементом (</a:t>
            </a:r>
            <a:r>
              <a:rPr lang="en-US" sz="1400" dirty="0"/>
              <a:t>§ 1</a:t>
            </a:r>
            <a:r>
              <a:rPr lang="ru-RU" sz="1400" dirty="0"/>
              <a:t>2)</a:t>
            </a:r>
            <a:endParaRPr lang="ru-RU" sz="1300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85B36C9-088D-407D-B191-42440BA6D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285" y="4168057"/>
            <a:ext cx="610889" cy="610889"/>
          </a:xfrm>
          <a:prstGeom prst="rect">
            <a:avLst/>
          </a:prstGeom>
        </p:spPr>
      </p:pic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A19ACD7C-459B-4709-A933-049B570B85D7}"/>
              </a:ext>
            </a:extLst>
          </p:cNvPr>
          <p:cNvSpPr/>
          <p:nvPr/>
        </p:nvSpPr>
        <p:spPr>
          <a:xfrm>
            <a:off x="826170" y="5339636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83299F48-CE0E-4374-925F-87A318DD1E31}"/>
              </a:ext>
            </a:extLst>
          </p:cNvPr>
          <p:cNvSpPr>
            <a:spLocks noChangeAspect="1"/>
          </p:cNvSpPr>
          <p:nvPr/>
        </p:nvSpPr>
        <p:spPr>
          <a:xfrm>
            <a:off x="445314" y="5339636"/>
            <a:ext cx="7632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03394D57-5C3C-46D7-B5F6-3A5992FC8C19}"/>
              </a:ext>
            </a:extLst>
          </p:cNvPr>
          <p:cNvSpPr/>
          <p:nvPr/>
        </p:nvSpPr>
        <p:spPr>
          <a:xfrm>
            <a:off x="1288557" y="5339636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B0632D-30FA-4962-B694-B5B43B745ACD}"/>
              </a:ext>
            </a:extLst>
          </p:cNvPr>
          <p:cNvSpPr txBox="1"/>
          <p:nvPr/>
        </p:nvSpPr>
        <p:spPr>
          <a:xfrm>
            <a:off x="1392832" y="5574442"/>
            <a:ext cx="850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" pitchFamily="2" charset="-79"/>
                <a:cs typeface="Rubik" pitchFamily="2" charset="-79"/>
              </a:rPr>
              <a:t>2026: ужесточение налогообложения дивидендов </a:t>
            </a:r>
            <a:r>
              <a:rPr lang="en-US" sz="1300" dirty="0">
                <a:latin typeface="Rubik" pitchFamily="2" charset="-79"/>
                <a:cs typeface="Rubik" pitchFamily="2" charset="-79"/>
              </a:rPr>
              <a:t>2027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: ограниченный порядок учета расходов (</a:t>
            </a:r>
            <a:r>
              <a:rPr lang="en-US" sz="1400" dirty="0"/>
              <a:t>§ 11</a:t>
            </a:r>
            <a:r>
              <a:rPr lang="ru-RU" sz="1400" dirty="0"/>
              <a:t>, 8)</a:t>
            </a:r>
            <a:r>
              <a:rPr lang="ru-RU" sz="1300" dirty="0">
                <a:latin typeface="Rubik" pitchFamily="2" charset="-79"/>
                <a:cs typeface="Rubik" pitchFamily="2" charset="-79"/>
              </a:rPr>
              <a:t> </a:t>
            </a:r>
            <a:endParaRPr lang="ru-RU" sz="1300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A0EAB1F-7FCB-406C-A076-E8F2AC2D0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059" y="5451515"/>
            <a:ext cx="621093" cy="6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8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0ECEC-D6A8-431C-B00B-D734287A143B}"/>
              </a:ext>
            </a:extLst>
          </p:cNvPr>
          <p:cNvSpPr txBox="1"/>
          <p:nvPr/>
        </p:nvSpPr>
        <p:spPr>
          <a:xfrm>
            <a:off x="445315" y="579117"/>
            <a:ext cx="94550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Rubik Light" pitchFamily="2" charset="-79"/>
                <a:cs typeface="Rubik Light" pitchFamily="2" charset="-79"/>
              </a:rPr>
              <a:t>Включение России в список «налоговых убежищ»: последствия</a:t>
            </a:r>
            <a:endParaRPr lang="ru-RU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70E4983-867C-4D2E-8720-94F8763411B0}"/>
              </a:ext>
            </a:extLst>
          </p:cNvPr>
          <p:cNvSpPr/>
          <p:nvPr/>
        </p:nvSpPr>
        <p:spPr>
          <a:xfrm>
            <a:off x="826171" y="1588169"/>
            <a:ext cx="735996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1194AA0-4647-453B-98DE-3EC05B79F6DC}"/>
              </a:ext>
            </a:extLst>
          </p:cNvPr>
          <p:cNvSpPr/>
          <p:nvPr/>
        </p:nvSpPr>
        <p:spPr>
          <a:xfrm>
            <a:off x="1288558" y="1588169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DBDA96-9AC3-4951-ADDD-FFDE233A60EF}"/>
              </a:ext>
            </a:extLst>
          </p:cNvPr>
          <p:cNvSpPr/>
          <p:nvPr/>
        </p:nvSpPr>
        <p:spPr>
          <a:xfrm>
            <a:off x="10338718" y="0"/>
            <a:ext cx="1853282" cy="6858000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1B0C2-DD14-42FB-9D0F-E758EBA1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5" y="365356"/>
            <a:ext cx="1160407" cy="6662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565A56-B5C8-4CE5-BF84-E2344CFC482A}"/>
              </a:ext>
            </a:extLst>
          </p:cNvPr>
          <p:cNvSpPr txBox="1"/>
          <p:nvPr/>
        </p:nvSpPr>
        <p:spPr>
          <a:xfrm>
            <a:off x="1392832" y="1835300"/>
            <a:ext cx="85075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ubik Light" pitchFamily="2" charset="-79"/>
                <a:cs typeface="Rubik Light" pitchFamily="2" charset="-79"/>
              </a:rPr>
              <a:t>С 15.12.2023 Россия включена в немецкий перечень юрисдикций, относящихся к «налоговым убежищам»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448052-AF09-45C2-9A56-9B2EA0F4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4" y="1600494"/>
            <a:ext cx="754400" cy="762000"/>
          </a:xfrm>
          <a:prstGeom prst="ellipse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88CDF4F0-89B7-4E2C-9473-09447334B332}"/>
              </a:ext>
            </a:extLst>
          </p:cNvPr>
          <p:cNvSpPr>
            <a:spLocks noChangeAspect="1"/>
          </p:cNvSpPr>
          <p:nvPr/>
        </p:nvSpPr>
        <p:spPr>
          <a:xfrm>
            <a:off x="445315" y="1588169"/>
            <a:ext cx="763200" cy="762000"/>
          </a:xfrm>
          <a:prstGeom prst="ellipse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1DA5A03-931D-4A1B-BA8A-43BD2213861A}"/>
              </a:ext>
            </a:extLst>
          </p:cNvPr>
          <p:cNvSpPr/>
          <p:nvPr/>
        </p:nvSpPr>
        <p:spPr>
          <a:xfrm>
            <a:off x="445314" y="2838658"/>
            <a:ext cx="1116852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873831-80A5-447E-A232-C2FF5CD696C0}"/>
              </a:ext>
            </a:extLst>
          </p:cNvPr>
          <p:cNvSpPr/>
          <p:nvPr/>
        </p:nvSpPr>
        <p:spPr>
          <a:xfrm>
            <a:off x="1288557" y="2838658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0B445480-68F2-4D92-8AE7-4E88EF3B0243}"/>
              </a:ext>
            </a:extLst>
          </p:cNvPr>
          <p:cNvCxnSpPr>
            <a:cxnSpLocks/>
          </p:cNvCxnSpPr>
          <p:nvPr/>
        </p:nvCxnSpPr>
        <p:spPr>
          <a:xfrm>
            <a:off x="445314" y="2838658"/>
            <a:ext cx="0" cy="762000"/>
          </a:xfrm>
          <a:prstGeom prst="line">
            <a:avLst/>
          </a:prstGeom>
          <a:ln w="38100" cap="rnd">
            <a:solidFill>
              <a:srgbClr val="6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F90BB92-9D55-45C3-97E2-0A37F7B2C2CC}"/>
              </a:ext>
            </a:extLst>
          </p:cNvPr>
          <p:cNvSpPr txBox="1"/>
          <p:nvPr/>
        </p:nvSpPr>
        <p:spPr>
          <a:xfrm>
            <a:off x="656633" y="2984564"/>
            <a:ext cx="90324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01.01.2024: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у немецких участников учитываются активные доходы российских компаний, облагаемые по низкой ставке (20 %  в РФ против 25 % в ФРГ). Напомним, что с 01.01.2025 общая ставка НПО в России – 25 %  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399C8C5F-E609-447C-A6AB-E2A011038BC8}"/>
              </a:ext>
            </a:extLst>
          </p:cNvPr>
          <p:cNvSpPr/>
          <p:nvPr/>
        </p:nvSpPr>
        <p:spPr>
          <a:xfrm>
            <a:off x="445314" y="4089147"/>
            <a:ext cx="1116852" cy="762000"/>
          </a:xfrm>
          <a:prstGeom prst="roundRect">
            <a:avLst>
              <a:gd name="adj" fmla="val 1823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F3203F57-6D09-4E53-9D6F-67706ED2021B}"/>
              </a:ext>
            </a:extLst>
          </p:cNvPr>
          <p:cNvSpPr/>
          <p:nvPr/>
        </p:nvSpPr>
        <p:spPr>
          <a:xfrm>
            <a:off x="1288557" y="4089147"/>
            <a:ext cx="8611829" cy="762000"/>
          </a:xfrm>
          <a:prstGeom prst="roundRect">
            <a:avLst>
              <a:gd name="adj" fmla="val 6966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F3197C22-6068-47B1-A5A8-73C07DBCD9BB}"/>
              </a:ext>
            </a:extLst>
          </p:cNvPr>
          <p:cNvCxnSpPr>
            <a:cxnSpLocks/>
          </p:cNvCxnSpPr>
          <p:nvPr/>
        </p:nvCxnSpPr>
        <p:spPr>
          <a:xfrm>
            <a:off x="445314" y="4089147"/>
            <a:ext cx="0" cy="762000"/>
          </a:xfrm>
          <a:prstGeom prst="line">
            <a:avLst/>
          </a:prstGeom>
          <a:ln w="38100" cap="rnd">
            <a:solidFill>
              <a:srgbClr val="6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B8591DE-15CD-4D7C-AD84-8C338F84A448}"/>
              </a:ext>
            </a:extLst>
          </p:cNvPr>
          <p:cNvSpPr txBox="1"/>
          <p:nvPr/>
        </p:nvSpPr>
        <p:spPr>
          <a:xfrm>
            <a:off x="656633" y="4323953"/>
            <a:ext cx="945506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01.01.2024: </a:t>
            </a:r>
            <a:r>
              <a:rPr lang="ru-RU" sz="1300" dirty="0">
                <a:latin typeface="Rubik Light" pitchFamily="2" charset="-79"/>
                <a:cs typeface="Rubik Light" pitchFamily="2" charset="-79"/>
              </a:rPr>
              <a:t>взимание с нерезидентов ФРГ налога у источника выплаты по определенным видам доходов (15 %) в т.ч.:</a:t>
            </a:r>
            <a:endParaRPr kumimoji="0" lang="ru-RU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552895-5582-43F4-86AC-12D8E96E5309}"/>
              </a:ext>
            </a:extLst>
          </p:cNvPr>
          <p:cNvSpPr txBox="1"/>
          <p:nvPr/>
        </p:nvSpPr>
        <p:spPr>
          <a:xfrm>
            <a:off x="445314" y="4986221"/>
            <a:ext cx="94550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Доходы от финансовых отношений</a:t>
            </a:r>
            <a:r>
              <a:rPr lang="en-US" sz="1300" dirty="0">
                <a:latin typeface="Rubik" pitchFamily="2" charset="-79"/>
                <a:cs typeface="Rubik" pitchFamily="2" charset="-79"/>
              </a:rPr>
              <a:t>;</a:t>
            </a:r>
          </a:p>
          <a:p>
            <a:pPr>
              <a:buClr>
                <a:srgbClr val="820000"/>
              </a:buClr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Доходы от оказания услуг </a:t>
            </a: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endParaRPr lang="ru-RU" sz="1300" dirty="0">
              <a:latin typeface="Rubik" pitchFamily="2" charset="-79"/>
              <a:cs typeface="Rubik" pitchFamily="2" charset="-79"/>
            </a:endParaRP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r>
              <a:rPr lang="ru-RU" sz="1300" dirty="0">
                <a:latin typeface="Rubik" pitchFamily="2" charset="-79"/>
                <a:cs typeface="Rubik" pitchFamily="2" charset="-79"/>
              </a:rPr>
              <a:t>Доходы от торговли товарами или услугами</a:t>
            </a:r>
          </a:p>
          <a:p>
            <a:pPr marL="285750" indent="-285750">
              <a:buClr>
                <a:srgbClr val="820000"/>
              </a:buClr>
              <a:buFont typeface="Calibri" panose="020F0502020204030204" pitchFamily="34" charset="0"/>
              <a:buChar char="→"/>
            </a:pPr>
            <a:endParaRPr lang="ru-RU" sz="1300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9852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1226</Words>
  <Application>Microsoft Office PowerPoint</Application>
  <PresentationFormat>Широкоэкранный</PresentationFormat>
  <Paragraphs>111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Playfair Display</vt:lpstr>
      <vt:lpstr>Rubik</vt:lpstr>
      <vt:lpstr>Rubik Light</vt:lpstr>
      <vt:lpstr>Rubik Medium</vt:lpstr>
      <vt:lpstr>Sitka Banner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USERNAME</dc:creator>
  <cp:lastModifiedBy>Екатерина Болдинова</cp:lastModifiedBy>
  <cp:revision>35</cp:revision>
  <dcterms:created xsi:type="dcterms:W3CDTF">2024-03-11T10:44:20Z</dcterms:created>
  <dcterms:modified xsi:type="dcterms:W3CDTF">2024-08-29T11:05:38Z</dcterms:modified>
</cp:coreProperties>
</file>