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348" r:id="rId4"/>
    <p:sldId id="350" r:id="rId5"/>
    <p:sldId id="347" r:id="rId6"/>
    <p:sldId id="346" r:id="rId7"/>
    <p:sldId id="266" r:id="rId8"/>
    <p:sldId id="269" r:id="rId9"/>
    <p:sldId id="35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E95"/>
    <a:srgbClr val="292A2B"/>
    <a:srgbClr val="ECECED"/>
    <a:srgbClr val="051C41"/>
    <a:srgbClr val="7F7F7F"/>
    <a:srgbClr val="03B0FF"/>
    <a:srgbClr val="051A3D"/>
    <a:srgbClr val="00368E"/>
    <a:srgbClr val="E8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AF0D-E4FC-410E-8E2F-2909CCCE80AF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D36-E39F-4B37-8D22-2E6212AD7A4F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1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7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35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655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7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604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568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E2CD36-E39F-4B37-8D22-2E6212AD7A4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33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0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6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1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8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94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2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3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4D93-E6C0-465B-A771-5F4E17BBD779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AC03-DBAC-452A-9E4A-6CF77251696E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98764" y="2382979"/>
            <a:ext cx="61465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ГОСУДАРСТВЕННАЯ ПОДДЕРЖКА ВНЕДРЕНИЯ </a:t>
            </a:r>
            <a:r>
              <a:rPr lang="en-US" sz="40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BIM</a:t>
            </a:r>
            <a:r>
              <a:rPr lang="en-US" sz="2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ru-RU" sz="2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В РОССИИ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46327" y="5999018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08.06.2021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8764" y="4577339"/>
            <a:ext cx="4096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Е.Б. БОБРЫШЕВ</a:t>
            </a:r>
          </a:p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заместитель директора</a:t>
            </a:r>
          </a:p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Департамента градостроительной </a:t>
            </a:r>
          </a:p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деятельности и архитектуры</a:t>
            </a:r>
          </a:p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Минстроя России</a:t>
            </a:r>
          </a:p>
        </p:txBody>
      </p:sp>
    </p:spTree>
    <p:extLst>
      <p:ext uri="{BB962C8B-B14F-4D97-AF65-F5344CB8AC3E}">
        <p14:creationId xmlns:p14="http://schemas.microsoft.com/office/powerpoint/2010/main" val="4474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74032"/>
            <a:ext cx="11242520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ГОСУДАРСТВЕННАЯ ПОДДЕРЖКА И СТИМУЛИРОВАНИЕ РАЗВИТИЯ ТЕХНОЛОГИЙ ИНФОРМАЦИОННОГО МОДЕЛИРОВАНИЯ</a:t>
            </a:r>
          </a:p>
        </p:txBody>
      </p:sp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84225FEF-E8E5-4B5F-A5D9-9BABD985D496}"/>
              </a:ext>
            </a:extLst>
          </p:cNvPr>
          <p:cNvSpPr/>
          <p:nvPr/>
        </p:nvSpPr>
        <p:spPr>
          <a:xfrm>
            <a:off x="469868" y="1738563"/>
            <a:ext cx="233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01.07.19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1DCF7254-C060-437B-BF7F-25408566DAE3}"/>
              </a:ext>
            </a:extLst>
          </p:cNvPr>
          <p:cNvSpPr/>
          <p:nvPr/>
        </p:nvSpPr>
        <p:spPr>
          <a:xfrm>
            <a:off x="469868" y="2595858"/>
            <a:ext cx="233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15.09.20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A5295875-D3D8-4000-A325-D2D7AEC239FF}"/>
              </a:ext>
            </a:extLst>
          </p:cNvPr>
          <p:cNvSpPr/>
          <p:nvPr/>
        </p:nvSpPr>
        <p:spPr>
          <a:xfrm>
            <a:off x="469868" y="4700776"/>
            <a:ext cx="2339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05.03.21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0CF26A39-2789-4855-9DE1-4B928F26C047}"/>
              </a:ext>
            </a:extLst>
          </p:cNvPr>
          <p:cNvSpPr/>
          <p:nvPr/>
        </p:nvSpPr>
        <p:spPr>
          <a:xfrm>
            <a:off x="469868" y="5617120"/>
            <a:ext cx="1413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59274F9A-8CA0-4FED-BBE0-37180070691C}"/>
              </a:ext>
            </a:extLst>
          </p:cNvPr>
          <p:cNvSpPr/>
          <p:nvPr/>
        </p:nvSpPr>
        <p:spPr>
          <a:xfrm>
            <a:off x="1180047" y="5674793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II</a:t>
            </a:r>
            <a:endParaRPr lang="ru-RU" sz="900" b="1" dirty="0">
              <a:solidFill>
                <a:srgbClr val="292A2B"/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КВАРТАЛ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7D697A6-3B4B-4AF3-B029-30F1308BA547}"/>
              </a:ext>
            </a:extLst>
          </p:cNvPr>
          <p:cNvSpPr txBox="1"/>
          <p:nvPr/>
        </p:nvSpPr>
        <p:spPr>
          <a:xfrm>
            <a:off x="469868" y="1277377"/>
            <a:ext cx="11242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МИНИСТЕРСТВО СТРОИТЕЛЬСТВА И ЖИЛИЩНО-КОММУНАЛЬНОГО ХОЗЯЙСТВА РФ СОЗДАЛО ПРАВОВОЕ ПОЛЕ ДЛЯ ВНЕДРЕНИЯ ТЕХНОЛОГИЙ ИНФОРМАЦИОННОГО МОДЕЛИРОВАНИЯ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22C7BD4-85E8-4D37-9E2D-544DF088E0BD}"/>
              </a:ext>
            </a:extLst>
          </p:cNvPr>
          <p:cNvSpPr/>
          <p:nvPr/>
        </p:nvSpPr>
        <p:spPr>
          <a:xfrm>
            <a:off x="1821389" y="1832373"/>
            <a:ext cx="8619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151-Й ФЕДЕРАЛЬНЫЙ ЗАКОН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427A061-01FA-4EBD-9C80-1A69D8F49ABC}"/>
              </a:ext>
            </a:extLst>
          </p:cNvPr>
          <p:cNvSpPr txBox="1"/>
          <p:nvPr/>
        </p:nvSpPr>
        <p:spPr>
          <a:xfrm>
            <a:off x="467889" y="2186386"/>
            <a:ext cx="11457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ВПЕРВЫЕ В ГРАДОСТРОИТЕЛЬНОМ КОДЕКСЕ ЗАКРЕПЛЕНО ПОНЯТИЕ ИНФОРМАЦИОННОГО МОДЕЛИРОВАНИЯ И ЭТО ОТКРЫЛО ПЕРЕД СТРОИТЕЛЬНОЙ ОТРАСЛЬЮ ДОПОЛНИТЕЛЬНЫЕ ВОЗМОЖНОСТИ</a:t>
            </a:r>
          </a:p>
        </p:txBody>
      </p:sp>
      <p:sp>
        <p:nvSpPr>
          <p:cNvPr id="66" name="Freeform 14">
            <a:extLst>
              <a:ext uri="{FF2B5EF4-FFF2-40B4-BE49-F238E27FC236}">
                <a16:creationId xmlns:a16="http://schemas.microsoft.com/office/drawing/2014/main" id="{997C2330-455C-4EC7-8A7B-C9627FF90E5A}"/>
              </a:ext>
            </a:extLst>
          </p:cNvPr>
          <p:cNvSpPr>
            <a:spLocks noEditPoints="1"/>
          </p:cNvSpPr>
          <p:nvPr/>
        </p:nvSpPr>
        <p:spPr bwMode="auto">
          <a:xfrm>
            <a:off x="619202" y="2255313"/>
            <a:ext cx="206375" cy="215900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F50312A-A92F-4AD1-81ED-C384FEE961C2}"/>
              </a:ext>
            </a:extLst>
          </p:cNvPr>
          <p:cNvSpPr/>
          <p:nvPr/>
        </p:nvSpPr>
        <p:spPr>
          <a:xfrm>
            <a:off x="1821389" y="2688191"/>
            <a:ext cx="10288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ПОСТАНОВЛЕНИЕ ОБ ИНФОРМАЦИОННОМ МОДЕЛИРОВАНИИ В СТРОИТЕЛЬСТВЕ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4F24AEB-C48F-4644-8293-F08856B84C51}"/>
              </a:ext>
            </a:extLst>
          </p:cNvPr>
          <p:cNvSpPr txBox="1"/>
          <p:nvPr/>
        </p:nvSpPr>
        <p:spPr>
          <a:xfrm>
            <a:off x="467889" y="3051335"/>
            <a:ext cx="118651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ЭТИМ ДОКУМЕНТОМ ВНЕДРЯЕТСЯ НОВЫЙ ГРАДОСТРОИТЕЛЬНЫЙ ПОДХОД С ИСПОЛЬЗОВАНИЕМ ТЕХНОЛОГИЙ BUILDING INFORMATION MODEL (BIM), КОТОРЫЙ ЯВЛЯЕТСЯ ОДНИМ ИЗ ЭЛЕМЕНТОВ ЦИФРОВИЗАЦИИ СТРОИТЕЛЬНОЙ ОТРАСЛИ</a:t>
            </a:r>
          </a:p>
        </p:txBody>
      </p:sp>
      <p:sp>
        <p:nvSpPr>
          <p:cNvPr id="82" name="Freeform 18">
            <a:extLst>
              <a:ext uri="{FF2B5EF4-FFF2-40B4-BE49-F238E27FC236}">
                <a16:creationId xmlns:a16="http://schemas.microsoft.com/office/drawing/2014/main" id="{B9D43C4C-A079-4875-B9ED-0254E1EC5438}"/>
              </a:ext>
            </a:extLst>
          </p:cNvPr>
          <p:cNvSpPr>
            <a:spLocks noEditPoints="1"/>
          </p:cNvSpPr>
          <p:nvPr/>
        </p:nvSpPr>
        <p:spPr bwMode="auto">
          <a:xfrm>
            <a:off x="578889" y="3108201"/>
            <a:ext cx="254000" cy="255600"/>
          </a:xfrm>
          <a:custGeom>
            <a:avLst/>
            <a:gdLst>
              <a:gd name="T0" fmla="*/ 160 w 160"/>
              <a:gd name="T1" fmla="*/ 86 h 160"/>
              <a:gd name="T2" fmla="*/ 160 w 160"/>
              <a:gd name="T3" fmla="*/ 69 h 160"/>
              <a:gd name="T4" fmla="*/ 143 w 160"/>
              <a:gd name="T5" fmla="*/ 61 h 160"/>
              <a:gd name="T6" fmla="*/ 134 w 160"/>
              <a:gd name="T7" fmla="*/ 48 h 160"/>
              <a:gd name="T8" fmla="*/ 143 w 160"/>
              <a:gd name="T9" fmla="*/ 30 h 160"/>
              <a:gd name="T10" fmla="*/ 130 w 160"/>
              <a:gd name="T11" fmla="*/ 13 h 160"/>
              <a:gd name="T12" fmla="*/ 112 w 160"/>
              <a:gd name="T13" fmla="*/ 22 h 160"/>
              <a:gd name="T14" fmla="*/ 95 w 160"/>
              <a:gd name="T15" fmla="*/ 17 h 160"/>
              <a:gd name="T16" fmla="*/ 91 w 160"/>
              <a:gd name="T17" fmla="*/ 0 h 160"/>
              <a:gd name="T18" fmla="*/ 69 w 160"/>
              <a:gd name="T19" fmla="*/ 0 h 160"/>
              <a:gd name="T20" fmla="*/ 65 w 160"/>
              <a:gd name="T21" fmla="*/ 17 h 160"/>
              <a:gd name="T22" fmla="*/ 48 w 160"/>
              <a:gd name="T23" fmla="*/ 22 h 160"/>
              <a:gd name="T24" fmla="*/ 30 w 160"/>
              <a:gd name="T25" fmla="*/ 13 h 160"/>
              <a:gd name="T26" fmla="*/ 17 w 160"/>
              <a:gd name="T27" fmla="*/ 30 h 160"/>
              <a:gd name="T28" fmla="*/ 26 w 160"/>
              <a:gd name="T29" fmla="*/ 48 h 160"/>
              <a:gd name="T30" fmla="*/ 17 w 160"/>
              <a:gd name="T31" fmla="*/ 61 h 160"/>
              <a:gd name="T32" fmla="*/ 0 w 160"/>
              <a:gd name="T33" fmla="*/ 69 h 160"/>
              <a:gd name="T34" fmla="*/ 0 w 160"/>
              <a:gd name="T35" fmla="*/ 86 h 160"/>
              <a:gd name="T36" fmla="*/ 17 w 160"/>
              <a:gd name="T37" fmla="*/ 95 h 160"/>
              <a:gd name="T38" fmla="*/ 26 w 160"/>
              <a:gd name="T39" fmla="*/ 108 h 160"/>
              <a:gd name="T40" fmla="*/ 17 w 160"/>
              <a:gd name="T41" fmla="*/ 125 h 160"/>
              <a:gd name="T42" fmla="*/ 30 w 160"/>
              <a:gd name="T43" fmla="*/ 143 h 160"/>
              <a:gd name="T44" fmla="*/ 48 w 160"/>
              <a:gd name="T45" fmla="*/ 134 h 160"/>
              <a:gd name="T46" fmla="*/ 65 w 160"/>
              <a:gd name="T47" fmla="*/ 138 h 160"/>
              <a:gd name="T48" fmla="*/ 69 w 160"/>
              <a:gd name="T49" fmla="*/ 160 h 160"/>
              <a:gd name="T50" fmla="*/ 91 w 160"/>
              <a:gd name="T51" fmla="*/ 160 h 160"/>
              <a:gd name="T52" fmla="*/ 95 w 160"/>
              <a:gd name="T53" fmla="*/ 138 h 160"/>
              <a:gd name="T54" fmla="*/ 112 w 160"/>
              <a:gd name="T55" fmla="*/ 134 h 160"/>
              <a:gd name="T56" fmla="*/ 130 w 160"/>
              <a:gd name="T57" fmla="*/ 143 h 160"/>
              <a:gd name="T58" fmla="*/ 143 w 160"/>
              <a:gd name="T59" fmla="*/ 125 h 160"/>
              <a:gd name="T60" fmla="*/ 134 w 160"/>
              <a:gd name="T61" fmla="*/ 108 h 160"/>
              <a:gd name="T62" fmla="*/ 143 w 160"/>
              <a:gd name="T63" fmla="*/ 95 h 160"/>
              <a:gd name="T64" fmla="*/ 160 w 160"/>
              <a:gd name="T65" fmla="*/ 86 h 160"/>
              <a:gd name="T66" fmla="*/ 82 w 160"/>
              <a:gd name="T67" fmla="*/ 117 h 160"/>
              <a:gd name="T68" fmla="*/ 82 w 160"/>
              <a:gd name="T69" fmla="*/ 117 h 160"/>
              <a:gd name="T70" fmla="*/ 65 w 160"/>
              <a:gd name="T71" fmla="*/ 112 h 160"/>
              <a:gd name="T72" fmla="*/ 52 w 160"/>
              <a:gd name="T73" fmla="*/ 104 h 160"/>
              <a:gd name="T74" fmla="*/ 48 w 160"/>
              <a:gd name="T75" fmla="*/ 91 h 160"/>
              <a:gd name="T76" fmla="*/ 43 w 160"/>
              <a:gd name="T77" fmla="*/ 78 h 160"/>
              <a:gd name="T78" fmla="*/ 43 w 160"/>
              <a:gd name="T79" fmla="*/ 78 h 160"/>
              <a:gd name="T80" fmla="*/ 48 w 160"/>
              <a:gd name="T81" fmla="*/ 65 h 160"/>
              <a:gd name="T82" fmla="*/ 52 w 160"/>
              <a:gd name="T83" fmla="*/ 52 h 160"/>
              <a:gd name="T84" fmla="*/ 65 w 160"/>
              <a:gd name="T85" fmla="*/ 43 h 160"/>
              <a:gd name="T86" fmla="*/ 82 w 160"/>
              <a:gd name="T87" fmla="*/ 39 h 160"/>
              <a:gd name="T88" fmla="*/ 82 w 160"/>
              <a:gd name="T89" fmla="*/ 39 h 160"/>
              <a:gd name="T90" fmla="*/ 95 w 160"/>
              <a:gd name="T91" fmla="*/ 43 h 160"/>
              <a:gd name="T92" fmla="*/ 108 w 160"/>
              <a:gd name="T93" fmla="*/ 52 h 160"/>
              <a:gd name="T94" fmla="*/ 117 w 160"/>
              <a:gd name="T95" fmla="*/ 65 h 160"/>
              <a:gd name="T96" fmla="*/ 117 w 160"/>
              <a:gd name="T97" fmla="*/ 78 h 160"/>
              <a:gd name="T98" fmla="*/ 117 w 160"/>
              <a:gd name="T99" fmla="*/ 78 h 160"/>
              <a:gd name="T100" fmla="*/ 117 w 160"/>
              <a:gd name="T101" fmla="*/ 91 h 160"/>
              <a:gd name="T102" fmla="*/ 108 w 160"/>
              <a:gd name="T103" fmla="*/ 104 h 160"/>
              <a:gd name="T104" fmla="*/ 95 w 160"/>
              <a:gd name="T105" fmla="*/ 112 h 160"/>
              <a:gd name="T106" fmla="*/ 82 w 160"/>
              <a:gd name="T107" fmla="*/ 117 h 160"/>
              <a:gd name="T108" fmla="*/ 82 w 160"/>
              <a:gd name="T109" fmla="*/ 11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0" h="160">
                <a:moveTo>
                  <a:pt x="160" y="86"/>
                </a:moveTo>
                <a:lnTo>
                  <a:pt x="160" y="69"/>
                </a:lnTo>
                <a:lnTo>
                  <a:pt x="143" y="61"/>
                </a:lnTo>
                <a:lnTo>
                  <a:pt x="134" y="48"/>
                </a:lnTo>
                <a:lnTo>
                  <a:pt x="143" y="30"/>
                </a:lnTo>
                <a:lnTo>
                  <a:pt x="130" y="13"/>
                </a:lnTo>
                <a:lnTo>
                  <a:pt x="112" y="22"/>
                </a:lnTo>
                <a:lnTo>
                  <a:pt x="95" y="17"/>
                </a:lnTo>
                <a:lnTo>
                  <a:pt x="91" y="0"/>
                </a:lnTo>
                <a:lnTo>
                  <a:pt x="69" y="0"/>
                </a:lnTo>
                <a:lnTo>
                  <a:pt x="65" y="17"/>
                </a:lnTo>
                <a:lnTo>
                  <a:pt x="48" y="22"/>
                </a:lnTo>
                <a:lnTo>
                  <a:pt x="30" y="13"/>
                </a:lnTo>
                <a:lnTo>
                  <a:pt x="17" y="30"/>
                </a:lnTo>
                <a:lnTo>
                  <a:pt x="26" y="48"/>
                </a:lnTo>
                <a:lnTo>
                  <a:pt x="17" y="61"/>
                </a:lnTo>
                <a:lnTo>
                  <a:pt x="0" y="69"/>
                </a:lnTo>
                <a:lnTo>
                  <a:pt x="0" y="86"/>
                </a:lnTo>
                <a:lnTo>
                  <a:pt x="17" y="95"/>
                </a:lnTo>
                <a:lnTo>
                  <a:pt x="26" y="108"/>
                </a:lnTo>
                <a:lnTo>
                  <a:pt x="17" y="125"/>
                </a:lnTo>
                <a:lnTo>
                  <a:pt x="30" y="143"/>
                </a:lnTo>
                <a:lnTo>
                  <a:pt x="48" y="134"/>
                </a:lnTo>
                <a:lnTo>
                  <a:pt x="65" y="138"/>
                </a:lnTo>
                <a:lnTo>
                  <a:pt x="69" y="160"/>
                </a:lnTo>
                <a:lnTo>
                  <a:pt x="91" y="160"/>
                </a:lnTo>
                <a:lnTo>
                  <a:pt x="95" y="138"/>
                </a:lnTo>
                <a:lnTo>
                  <a:pt x="112" y="134"/>
                </a:lnTo>
                <a:lnTo>
                  <a:pt x="130" y="143"/>
                </a:lnTo>
                <a:lnTo>
                  <a:pt x="143" y="125"/>
                </a:lnTo>
                <a:lnTo>
                  <a:pt x="134" y="108"/>
                </a:lnTo>
                <a:lnTo>
                  <a:pt x="143" y="95"/>
                </a:lnTo>
                <a:lnTo>
                  <a:pt x="160" y="86"/>
                </a:lnTo>
                <a:close/>
                <a:moveTo>
                  <a:pt x="82" y="117"/>
                </a:moveTo>
                <a:lnTo>
                  <a:pt x="82" y="117"/>
                </a:lnTo>
                <a:lnTo>
                  <a:pt x="65" y="112"/>
                </a:lnTo>
                <a:lnTo>
                  <a:pt x="52" y="104"/>
                </a:lnTo>
                <a:lnTo>
                  <a:pt x="48" y="91"/>
                </a:lnTo>
                <a:lnTo>
                  <a:pt x="43" y="78"/>
                </a:lnTo>
                <a:lnTo>
                  <a:pt x="43" y="78"/>
                </a:lnTo>
                <a:lnTo>
                  <a:pt x="48" y="65"/>
                </a:lnTo>
                <a:lnTo>
                  <a:pt x="52" y="52"/>
                </a:lnTo>
                <a:lnTo>
                  <a:pt x="65" y="43"/>
                </a:lnTo>
                <a:lnTo>
                  <a:pt x="82" y="39"/>
                </a:lnTo>
                <a:lnTo>
                  <a:pt x="82" y="39"/>
                </a:lnTo>
                <a:lnTo>
                  <a:pt x="95" y="43"/>
                </a:lnTo>
                <a:lnTo>
                  <a:pt x="108" y="52"/>
                </a:lnTo>
                <a:lnTo>
                  <a:pt x="117" y="65"/>
                </a:lnTo>
                <a:lnTo>
                  <a:pt x="117" y="78"/>
                </a:lnTo>
                <a:lnTo>
                  <a:pt x="117" y="78"/>
                </a:lnTo>
                <a:lnTo>
                  <a:pt x="117" y="91"/>
                </a:lnTo>
                <a:lnTo>
                  <a:pt x="108" y="104"/>
                </a:lnTo>
                <a:lnTo>
                  <a:pt x="95" y="112"/>
                </a:lnTo>
                <a:lnTo>
                  <a:pt x="82" y="117"/>
                </a:lnTo>
                <a:lnTo>
                  <a:pt x="82" y="117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B81D160-7774-4A8E-932B-2C0F01BF6E17}"/>
              </a:ext>
            </a:extLst>
          </p:cNvPr>
          <p:cNvSpPr txBox="1"/>
          <p:nvPr/>
        </p:nvSpPr>
        <p:spPr>
          <a:xfrm>
            <a:off x="467889" y="3489424"/>
            <a:ext cx="11616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ПРЕДПОЛАГАЕТСЯ, ЧТО ПРИМЕНЕНИЕ BIM-ТЕХНОЛОГИИ ПОЗВОЛИТ ОТСЛЕЖИВАТЬ СОСТОЯНИЕ ОБЪЕКТА НА ПРОТЯЖЕНИИ ВСЕГО ЖИЗНЕННОГО ЦИКЛА. ЭТО ТАКЖЕ ДОЛЖНО УЛУЧШИТЬ КАЧЕСТВО СТРОИТЕЛЬСТВА И СНИЗИТЬ РИСКИ ОШИБОК И ПОТЕРЬ ПРИ РЕАЛИЗАЦИИ МАСШТАБНЫХ ПРОЕКТОВ</a:t>
            </a:r>
          </a:p>
        </p:txBody>
      </p:sp>
      <p:grpSp>
        <p:nvGrpSpPr>
          <p:cNvPr id="84" name="Group 8">
            <a:extLst>
              <a:ext uri="{FF2B5EF4-FFF2-40B4-BE49-F238E27FC236}">
                <a16:creationId xmlns:a16="http://schemas.microsoft.com/office/drawing/2014/main" id="{B1E3418D-74CB-41F1-8BFD-30013431BA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6911" y="3566090"/>
            <a:ext cx="170957" cy="216000"/>
            <a:chOff x="3872" y="1810"/>
            <a:chExt cx="167" cy="211"/>
          </a:xfrm>
          <a:solidFill>
            <a:srgbClr val="053E95"/>
          </a:solidFill>
        </p:grpSpPr>
        <p:sp>
          <p:nvSpPr>
            <p:cNvPr id="88" name="Rectangle 9">
              <a:extLst>
                <a:ext uri="{FF2B5EF4-FFF2-40B4-BE49-F238E27FC236}">
                  <a16:creationId xmlns:a16="http://schemas.microsoft.com/office/drawing/2014/main" id="{84BD276F-BE5D-4E9A-AD50-46FED2150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1927"/>
              <a:ext cx="29" cy="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Rectangle 10">
              <a:extLst>
                <a:ext uri="{FF2B5EF4-FFF2-40B4-BE49-F238E27FC236}">
                  <a16:creationId xmlns:a16="http://schemas.microsoft.com/office/drawing/2014/main" id="{510C9664-743F-4E3B-AC72-8A570B2A2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" y="1877"/>
              <a:ext cx="29" cy="1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Rectangle 11">
              <a:extLst>
                <a:ext uri="{FF2B5EF4-FFF2-40B4-BE49-F238E27FC236}">
                  <a16:creationId xmlns:a16="http://schemas.microsoft.com/office/drawing/2014/main" id="{37B5DCE7-283A-4016-BABE-65ED27EC9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1810"/>
              <a:ext cx="26" cy="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AC6F6840-2067-4C00-B9F9-96125C3F6973}"/>
              </a:ext>
            </a:extLst>
          </p:cNvPr>
          <p:cNvSpPr txBox="1"/>
          <p:nvPr/>
        </p:nvSpPr>
        <p:spPr>
          <a:xfrm>
            <a:off x="467889" y="3956097"/>
            <a:ext cx="1220002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МИНСТРОЙ НАМЕРЕН ПОДКЛЮЧИТЬ ВЛАСТИ РЕГИОНОВ К РАЗВИТИЮ ТЕХНОЛОГИЙ ИНФОРМАЦИОННОГО МОДЕЛИРОВАНИЯ В РОССИИ</a:t>
            </a:r>
          </a:p>
        </p:txBody>
      </p:sp>
      <p:grpSp>
        <p:nvGrpSpPr>
          <p:cNvPr id="108" name="Group 16">
            <a:extLst>
              <a:ext uri="{FF2B5EF4-FFF2-40B4-BE49-F238E27FC236}">
                <a16:creationId xmlns:a16="http://schemas.microsoft.com/office/drawing/2014/main" id="{D02FE437-A3B8-4D62-A590-F78501E52D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8889" y="3927513"/>
            <a:ext cx="287001" cy="288000"/>
            <a:chOff x="2692" y="1008"/>
            <a:chExt cx="2296" cy="2304"/>
          </a:xfrm>
          <a:solidFill>
            <a:srgbClr val="053E95"/>
          </a:solidFill>
        </p:grpSpPr>
        <p:sp>
          <p:nvSpPr>
            <p:cNvPr id="110" name="Freeform 17">
              <a:extLst>
                <a:ext uri="{FF2B5EF4-FFF2-40B4-BE49-F238E27FC236}">
                  <a16:creationId xmlns:a16="http://schemas.microsoft.com/office/drawing/2014/main" id="{31151273-707C-426C-8AF0-3F4C04FD5A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92" y="1008"/>
              <a:ext cx="2296" cy="2304"/>
            </a:xfrm>
            <a:custGeom>
              <a:avLst/>
              <a:gdLst>
                <a:gd name="T0" fmla="*/ 1980 w 2296"/>
                <a:gd name="T1" fmla="*/ 904 h 2304"/>
                <a:gd name="T2" fmla="*/ 2082 w 2296"/>
                <a:gd name="T3" fmla="*/ 452 h 2304"/>
                <a:gd name="T4" fmla="*/ 1522 w 2296"/>
                <a:gd name="T5" fmla="*/ 364 h 2304"/>
                <a:gd name="T6" fmla="*/ 1314 w 2296"/>
                <a:gd name="T7" fmla="*/ 0 h 2304"/>
                <a:gd name="T8" fmla="*/ 852 w 2296"/>
                <a:gd name="T9" fmla="*/ 330 h 2304"/>
                <a:gd name="T10" fmla="*/ 204 w 2296"/>
                <a:gd name="T11" fmla="*/ 452 h 2304"/>
                <a:gd name="T12" fmla="*/ 338 w 2296"/>
                <a:gd name="T13" fmla="*/ 816 h 2304"/>
                <a:gd name="T14" fmla="*/ 0 w 2296"/>
                <a:gd name="T15" fmla="*/ 1322 h 2304"/>
                <a:gd name="T16" fmla="*/ 346 w 2296"/>
                <a:gd name="T17" fmla="*/ 1484 h 2304"/>
                <a:gd name="T18" fmla="*/ 734 w 2296"/>
                <a:gd name="T19" fmla="*/ 1920 h 2304"/>
                <a:gd name="T20" fmla="*/ 860 w 2296"/>
                <a:gd name="T21" fmla="*/ 1974 h 2304"/>
                <a:gd name="T22" fmla="*/ 1400 w 2296"/>
                <a:gd name="T23" fmla="*/ 1988 h 2304"/>
                <a:gd name="T24" fmla="*/ 1570 w 2296"/>
                <a:gd name="T25" fmla="*/ 1920 h 2304"/>
                <a:gd name="T26" fmla="*/ 1920 w 2296"/>
                <a:gd name="T27" fmla="*/ 1570 h 2304"/>
                <a:gd name="T28" fmla="*/ 1988 w 2296"/>
                <a:gd name="T29" fmla="*/ 1398 h 2304"/>
                <a:gd name="T30" fmla="*/ 1124 w 2296"/>
                <a:gd name="T31" fmla="*/ 1810 h 2304"/>
                <a:gd name="T32" fmla="*/ 990 w 2296"/>
                <a:gd name="T33" fmla="*/ 1790 h 2304"/>
                <a:gd name="T34" fmla="*/ 868 w 2296"/>
                <a:gd name="T35" fmla="*/ 1746 h 2304"/>
                <a:gd name="T36" fmla="*/ 756 w 2296"/>
                <a:gd name="T37" fmla="*/ 1682 h 2304"/>
                <a:gd name="T38" fmla="*/ 662 w 2296"/>
                <a:gd name="T39" fmla="*/ 1596 h 2304"/>
                <a:gd name="T40" fmla="*/ 586 w 2296"/>
                <a:gd name="T41" fmla="*/ 1496 h 2304"/>
                <a:gd name="T42" fmla="*/ 528 w 2296"/>
                <a:gd name="T43" fmla="*/ 1380 h 2304"/>
                <a:gd name="T44" fmla="*/ 496 w 2296"/>
                <a:gd name="T45" fmla="*/ 1252 h 2304"/>
                <a:gd name="T46" fmla="*/ 488 w 2296"/>
                <a:gd name="T47" fmla="*/ 1152 h 2304"/>
                <a:gd name="T48" fmla="*/ 502 w 2296"/>
                <a:gd name="T49" fmla="*/ 1016 h 2304"/>
                <a:gd name="T50" fmla="*/ 540 w 2296"/>
                <a:gd name="T51" fmla="*/ 892 h 2304"/>
                <a:gd name="T52" fmla="*/ 602 w 2296"/>
                <a:gd name="T53" fmla="*/ 780 h 2304"/>
                <a:gd name="T54" fmla="*/ 682 w 2296"/>
                <a:gd name="T55" fmla="*/ 682 h 2304"/>
                <a:gd name="T56" fmla="*/ 780 w 2296"/>
                <a:gd name="T57" fmla="*/ 602 h 2304"/>
                <a:gd name="T58" fmla="*/ 892 w 2296"/>
                <a:gd name="T59" fmla="*/ 542 h 2304"/>
                <a:gd name="T60" fmla="*/ 1016 w 2296"/>
                <a:gd name="T61" fmla="*/ 506 h 2304"/>
                <a:gd name="T62" fmla="*/ 1148 w 2296"/>
                <a:gd name="T63" fmla="*/ 492 h 2304"/>
                <a:gd name="T64" fmla="*/ 1250 w 2296"/>
                <a:gd name="T65" fmla="*/ 500 h 2304"/>
                <a:gd name="T66" fmla="*/ 1376 w 2296"/>
                <a:gd name="T67" fmla="*/ 532 h 2304"/>
                <a:gd name="T68" fmla="*/ 1492 w 2296"/>
                <a:gd name="T69" fmla="*/ 588 h 2304"/>
                <a:gd name="T70" fmla="*/ 1594 w 2296"/>
                <a:gd name="T71" fmla="*/ 664 h 2304"/>
                <a:gd name="T72" fmla="*/ 1678 w 2296"/>
                <a:gd name="T73" fmla="*/ 758 h 2304"/>
                <a:gd name="T74" fmla="*/ 1742 w 2296"/>
                <a:gd name="T75" fmla="*/ 866 h 2304"/>
                <a:gd name="T76" fmla="*/ 1786 w 2296"/>
                <a:gd name="T77" fmla="*/ 988 h 2304"/>
                <a:gd name="T78" fmla="*/ 1806 w 2296"/>
                <a:gd name="T79" fmla="*/ 1118 h 2304"/>
                <a:gd name="T80" fmla="*/ 1804 w 2296"/>
                <a:gd name="T81" fmla="*/ 1220 h 2304"/>
                <a:gd name="T82" fmla="*/ 1782 w 2296"/>
                <a:gd name="T83" fmla="*/ 1350 h 2304"/>
                <a:gd name="T84" fmla="*/ 1734 w 2296"/>
                <a:gd name="T85" fmla="*/ 1468 h 2304"/>
                <a:gd name="T86" fmla="*/ 1664 w 2296"/>
                <a:gd name="T87" fmla="*/ 1574 h 2304"/>
                <a:gd name="T88" fmla="*/ 1574 w 2296"/>
                <a:gd name="T89" fmla="*/ 1662 h 2304"/>
                <a:gd name="T90" fmla="*/ 1470 w 2296"/>
                <a:gd name="T91" fmla="*/ 1732 h 2304"/>
                <a:gd name="T92" fmla="*/ 1352 w 2296"/>
                <a:gd name="T93" fmla="*/ 1782 h 2304"/>
                <a:gd name="T94" fmla="*/ 1224 w 2296"/>
                <a:gd name="T95" fmla="*/ 1806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296" h="2304">
                  <a:moveTo>
                    <a:pt x="2296" y="1322"/>
                  </a:moveTo>
                  <a:lnTo>
                    <a:pt x="2296" y="980"/>
                  </a:lnTo>
                  <a:lnTo>
                    <a:pt x="1980" y="904"/>
                  </a:lnTo>
                  <a:lnTo>
                    <a:pt x="1980" y="904"/>
                  </a:lnTo>
                  <a:lnTo>
                    <a:pt x="1966" y="860"/>
                  </a:lnTo>
                  <a:lnTo>
                    <a:pt x="1948" y="818"/>
                  </a:lnTo>
                  <a:lnTo>
                    <a:pt x="1912" y="732"/>
                  </a:lnTo>
                  <a:lnTo>
                    <a:pt x="2082" y="452"/>
                  </a:lnTo>
                  <a:lnTo>
                    <a:pt x="1844" y="212"/>
                  </a:lnTo>
                  <a:lnTo>
                    <a:pt x="1562" y="384"/>
                  </a:lnTo>
                  <a:lnTo>
                    <a:pt x="1562" y="384"/>
                  </a:lnTo>
                  <a:lnTo>
                    <a:pt x="1522" y="364"/>
                  </a:lnTo>
                  <a:lnTo>
                    <a:pt x="1480" y="346"/>
                  </a:lnTo>
                  <a:lnTo>
                    <a:pt x="1436" y="330"/>
                  </a:lnTo>
                  <a:lnTo>
                    <a:pt x="1390" y="314"/>
                  </a:lnTo>
                  <a:lnTo>
                    <a:pt x="1314" y="0"/>
                  </a:lnTo>
                  <a:lnTo>
                    <a:pt x="972" y="0"/>
                  </a:lnTo>
                  <a:lnTo>
                    <a:pt x="896" y="314"/>
                  </a:lnTo>
                  <a:lnTo>
                    <a:pt x="896" y="314"/>
                  </a:lnTo>
                  <a:lnTo>
                    <a:pt x="852" y="330"/>
                  </a:lnTo>
                  <a:lnTo>
                    <a:pt x="810" y="346"/>
                  </a:lnTo>
                  <a:lnTo>
                    <a:pt x="726" y="384"/>
                  </a:lnTo>
                  <a:lnTo>
                    <a:pt x="444" y="212"/>
                  </a:lnTo>
                  <a:lnTo>
                    <a:pt x="204" y="452"/>
                  </a:lnTo>
                  <a:lnTo>
                    <a:pt x="376" y="732"/>
                  </a:lnTo>
                  <a:lnTo>
                    <a:pt x="376" y="732"/>
                  </a:lnTo>
                  <a:lnTo>
                    <a:pt x="356" y="772"/>
                  </a:lnTo>
                  <a:lnTo>
                    <a:pt x="338" y="816"/>
                  </a:lnTo>
                  <a:lnTo>
                    <a:pt x="322" y="858"/>
                  </a:lnTo>
                  <a:lnTo>
                    <a:pt x="308" y="904"/>
                  </a:lnTo>
                  <a:lnTo>
                    <a:pt x="0" y="980"/>
                  </a:lnTo>
                  <a:lnTo>
                    <a:pt x="0" y="1322"/>
                  </a:lnTo>
                  <a:lnTo>
                    <a:pt x="316" y="1398"/>
                  </a:lnTo>
                  <a:lnTo>
                    <a:pt x="316" y="1398"/>
                  </a:lnTo>
                  <a:lnTo>
                    <a:pt x="330" y="1442"/>
                  </a:lnTo>
                  <a:lnTo>
                    <a:pt x="346" y="1484"/>
                  </a:lnTo>
                  <a:lnTo>
                    <a:pt x="384" y="1570"/>
                  </a:lnTo>
                  <a:lnTo>
                    <a:pt x="214" y="1850"/>
                  </a:lnTo>
                  <a:lnTo>
                    <a:pt x="452" y="2090"/>
                  </a:lnTo>
                  <a:lnTo>
                    <a:pt x="734" y="1920"/>
                  </a:lnTo>
                  <a:lnTo>
                    <a:pt x="734" y="1920"/>
                  </a:lnTo>
                  <a:lnTo>
                    <a:pt x="774" y="1938"/>
                  </a:lnTo>
                  <a:lnTo>
                    <a:pt x="816" y="1956"/>
                  </a:lnTo>
                  <a:lnTo>
                    <a:pt x="860" y="1974"/>
                  </a:lnTo>
                  <a:lnTo>
                    <a:pt x="904" y="1988"/>
                  </a:lnTo>
                  <a:lnTo>
                    <a:pt x="982" y="2304"/>
                  </a:lnTo>
                  <a:lnTo>
                    <a:pt x="1322" y="2304"/>
                  </a:lnTo>
                  <a:lnTo>
                    <a:pt x="1400" y="1988"/>
                  </a:lnTo>
                  <a:lnTo>
                    <a:pt x="1400" y="1988"/>
                  </a:lnTo>
                  <a:lnTo>
                    <a:pt x="1442" y="1974"/>
                  </a:lnTo>
                  <a:lnTo>
                    <a:pt x="1484" y="1956"/>
                  </a:lnTo>
                  <a:lnTo>
                    <a:pt x="1570" y="1920"/>
                  </a:lnTo>
                  <a:lnTo>
                    <a:pt x="1852" y="2090"/>
                  </a:lnTo>
                  <a:lnTo>
                    <a:pt x="2090" y="1850"/>
                  </a:lnTo>
                  <a:lnTo>
                    <a:pt x="1920" y="1570"/>
                  </a:lnTo>
                  <a:lnTo>
                    <a:pt x="1920" y="1570"/>
                  </a:lnTo>
                  <a:lnTo>
                    <a:pt x="1938" y="1530"/>
                  </a:lnTo>
                  <a:lnTo>
                    <a:pt x="1958" y="1488"/>
                  </a:lnTo>
                  <a:lnTo>
                    <a:pt x="1974" y="1444"/>
                  </a:lnTo>
                  <a:lnTo>
                    <a:pt x="1988" y="1398"/>
                  </a:lnTo>
                  <a:lnTo>
                    <a:pt x="2296" y="1322"/>
                  </a:lnTo>
                  <a:close/>
                  <a:moveTo>
                    <a:pt x="1158" y="1810"/>
                  </a:moveTo>
                  <a:lnTo>
                    <a:pt x="1158" y="1810"/>
                  </a:lnTo>
                  <a:lnTo>
                    <a:pt x="1124" y="1810"/>
                  </a:lnTo>
                  <a:lnTo>
                    <a:pt x="1090" y="1806"/>
                  </a:lnTo>
                  <a:lnTo>
                    <a:pt x="1056" y="1802"/>
                  </a:lnTo>
                  <a:lnTo>
                    <a:pt x="1022" y="1796"/>
                  </a:lnTo>
                  <a:lnTo>
                    <a:pt x="990" y="1790"/>
                  </a:lnTo>
                  <a:lnTo>
                    <a:pt x="958" y="1782"/>
                  </a:lnTo>
                  <a:lnTo>
                    <a:pt x="928" y="1770"/>
                  </a:lnTo>
                  <a:lnTo>
                    <a:pt x="896" y="1760"/>
                  </a:lnTo>
                  <a:lnTo>
                    <a:pt x="868" y="1746"/>
                  </a:lnTo>
                  <a:lnTo>
                    <a:pt x="838" y="1732"/>
                  </a:lnTo>
                  <a:lnTo>
                    <a:pt x="810" y="1716"/>
                  </a:lnTo>
                  <a:lnTo>
                    <a:pt x="784" y="1700"/>
                  </a:lnTo>
                  <a:lnTo>
                    <a:pt x="756" y="1682"/>
                  </a:lnTo>
                  <a:lnTo>
                    <a:pt x="732" y="1662"/>
                  </a:lnTo>
                  <a:lnTo>
                    <a:pt x="708" y="1642"/>
                  </a:lnTo>
                  <a:lnTo>
                    <a:pt x="684" y="1620"/>
                  </a:lnTo>
                  <a:lnTo>
                    <a:pt x="662" y="1596"/>
                  </a:lnTo>
                  <a:lnTo>
                    <a:pt x="640" y="1574"/>
                  </a:lnTo>
                  <a:lnTo>
                    <a:pt x="622" y="1548"/>
                  </a:lnTo>
                  <a:lnTo>
                    <a:pt x="602" y="1522"/>
                  </a:lnTo>
                  <a:lnTo>
                    <a:pt x="586" y="1496"/>
                  </a:lnTo>
                  <a:lnTo>
                    <a:pt x="568" y="1468"/>
                  </a:lnTo>
                  <a:lnTo>
                    <a:pt x="554" y="1440"/>
                  </a:lnTo>
                  <a:lnTo>
                    <a:pt x="540" y="1410"/>
                  </a:lnTo>
                  <a:lnTo>
                    <a:pt x="528" y="1380"/>
                  </a:lnTo>
                  <a:lnTo>
                    <a:pt x="518" y="1350"/>
                  </a:lnTo>
                  <a:lnTo>
                    <a:pt x="510" y="1318"/>
                  </a:lnTo>
                  <a:lnTo>
                    <a:pt x="502" y="1286"/>
                  </a:lnTo>
                  <a:lnTo>
                    <a:pt x="496" y="1252"/>
                  </a:lnTo>
                  <a:lnTo>
                    <a:pt x="492" y="1220"/>
                  </a:lnTo>
                  <a:lnTo>
                    <a:pt x="490" y="1186"/>
                  </a:lnTo>
                  <a:lnTo>
                    <a:pt x="488" y="1152"/>
                  </a:lnTo>
                  <a:lnTo>
                    <a:pt x="488" y="1152"/>
                  </a:lnTo>
                  <a:lnTo>
                    <a:pt x="490" y="1116"/>
                  </a:lnTo>
                  <a:lnTo>
                    <a:pt x="492" y="1082"/>
                  </a:lnTo>
                  <a:lnTo>
                    <a:pt x="496" y="1050"/>
                  </a:lnTo>
                  <a:lnTo>
                    <a:pt x="502" y="1016"/>
                  </a:lnTo>
                  <a:lnTo>
                    <a:pt x="510" y="984"/>
                  </a:lnTo>
                  <a:lnTo>
                    <a:pt x="518" y="952"/>
                  </a:lnTo>
                  <a:lnTo>
                    <a:pt x="528" y="922"/>
                  </a:lnTo>
                  <a:lnTo>
                    <a:pt x="540" y="892"/>
                  </a:lnTo>
                  <a:lnTo>
                    <a:pt x="554" y="862"/>
                  </a:lnTo>
                  <a:lnTo>
                    <a:pt x="568" y="834"/>
                  </a:lnTo>
                  <a:lnTo>
                    <a:pt x="584" y="806"/>
                  </a:lnTo>
                  <a:lnTo>
                    <a:pt x="602" y="780"/>
                  </a:lnTo>
                  <a:lnTo>
                    <a:pt x="620" y="754"/>
                  </a:lnTo>
                  <a:lnTo>
                    <a:pt x="640" y="728"/>
                  </a:lnTo>
                  <a:lnTo>
                    <a:pt x="660" y="706"/>
                  </a:lnTo>
                  <a:lnTo>
                    <a:pt x="682" y="682"/>
                  </a:lnTo>
                  <a:lnTo>
                    <a:pt x="706" y="660"/>
                  </a:lnTo>
                  <a:lnTo>
                    <a:pt x="730" y="640"/>
                  </a:lnTo>
                  <a:lnTo>
                    <a:pt x="754" y="620"/>
                  </a:lnTo>
                  <a:lnTo>
                    <a:pt x="780" y="602"/>
                  </a:lnTo>
                  <a:lnTo>
                    <a:pt x="808" y="586"/>
                  </a:lnTo>
                  <a:lnTo>
                    <a:pt x="834" y="570"/>
                  </a:lnTo>
                  <a:lnTo>
                    <a:pt x="864" y="556"/>
                  </a:lnTo>
                  <a:lnTo>
                    <a:pt x="892" y="542"/>
                  </a:lnTo>
                  <a:lnTo>
                    <a:pt x="922" y="532"/>
                  </a:lnTo>
                  <a:lnTo>
                    <a:pt x="952" y="520"/>
                  </a:lnTo>
                  <a:lnTo>
                    <a:pt x="984" y="512"/>
                  </a:lnTo>
                  <a:lnTo>
                    <a:pt x="1016" y="506"/>
                  </a:lnTo>
                  <a:lnTo>
                    <a:pt x="1048" y="500"/>
                  </a:lnTo>
                  <a:lnTo>
                    <a:pt x="1080" y="496"/>
                  </a:lnTo>
                  <a:lnTo>
                    <a:pt x="1114" y="492"/>
                  </a:lnTo>
                  <a:lnTo>
                    <a:pt x="1148" y="492"/>
                  </a:lnTo>
                  <a:lnTo>
                    <a:pt x="1148" y="492"/>
                  </a:lnTo>
                  <a:lnTo>
                    <a:pt x="1182" y="492"/>
                  </a:lnTo>
                  <a:lnTo>
                    <a:pt x="1216" y="496"/>
                  </a:lnTo>
                  <a:lnTo>
                    <a:pt x="1250" y="500"/>
                  </a:lnTo>
                  <a:lnTo>
                    <a:pt x="1282" y="506"/>
                  </a:lnTo>
                  <a:lnTo>
                    <a:pt x="1314" y="512"/>
                  </a:lnTo>
                  <a:lnTo>
                    <a:pt x="1346" y="522"/>
                  </a:lnTo>
                  <a:lnTo>
                    <a:pt x="1376" y="532"/>
                  </a:lnTo>
                  <a:lnTo>
                    <a:pt x="1406" y="544"/>
                  </a:lnTo>
                  <a:lnTo>
                    <a:pt x="1436" y="558"/>
                  </a:lnTo>
                  <a:lnTo>
                    <a:pt x="1464" y="572"/>
                  </a:lnTo>
                  <a:lnTo>
                    <a:pt x="1492" y="588"/>
                  </a:lnTo>
                  <a:lnTo>
                    <a:pt x="1518" y="606"/>
                  </a:lnTo>
                  <a:lnTo>
                    <a:pt x="1544" y="624"/>
                  </a:lnTo>
                  <a:lnTo>
                    <a:pt x="1570" y="644"/>
                  </a:lnTo>
                  <a:lnTo>
                    <a:pt x="1594" y="664"/>
                  </a:lnTo>
                  <a:lnTo>
                    <a:pt x="1616" y="686"/>
                  </a:lnTo>
                  <a:lnTo>
                    <a:pt x="1638" y="710"/>
                  </a:lnTo>
                  <a:lnTo>
                    <a:pt x="1658" y="734"/>
                  </a:lnTo>
                  <a:lnTo>
                    <a:pt x="1678" y="758"/>
                  </a:lnTo>
                  <a:lnTo>
                    <a:pt x="1696" y="784"/>
                  </a:lnTo>
                  <a:lnTo>
                    <a:pt x="1712" y="810"/>
                  </a:lnTo>
                  <a:lnTo>
                    <a:pt x="1728" y="838"/>
                  </a:lnTo>
                  <a:lnTo>
                    <a:pt x="1742" y="866"/>
                  </a:lnTo>
                  <a:lnTo>
                    <a:pt x="1756" y="896"/>
                  </a:lnTo>
                  <a:lnTo>
                    <a:pt x="1768" y="926"/>
                  </a:lnTo>
                  <a:lnTo>
                    <a:pt x="1778" y="956"/>
                  </a:lnTo>
                  <a:lnTo>
                    <a:pt x="1786" y="988"/>
                  </a:lnTo>
                  <a:lnTo>
                    <a:pt x="1794" y="1020"/>
                  </a:lnTo>
                  <a:lnTo>
                    <a:pt x="1800" y="1052"/>
                  </a:lnTo>
                  <a:lnTo>
                    <a:pt x="1804" y="1084"/>
                  </a:lnTo>
                  <a:lnTo>
                    <a:pt x="1806" y="1118"/>
                  </a:lnTo>
                  <a:lnTo>
                    <a:pt x="1806" y="1152"/>
                  </a:lnTo>
                  <a:lnTo>
                    <a:pt x="1806" y="1152"/>
                  </a:lnTo>
                  <a:lnTo>
                    <a:pt x="1806" y="1186"/>
                  </a:lnTo>
                  <a:lnTo>
                    <a:pt x="1804" y="1220"/>
                  </a:lnTo>
                  <a:lnTo>
                    <a:pt x="1802" y="1252"/>
                  </a:lnTo>
                  <a:lnTo>
                    <a:pt x="1796" y="1286"/>
                  </a:lnTo>
                  <a:lnTo>
                    <a:pt x="1790" y="1318"/>
                  </a:lnTo>
                  <a:lnTo>
                    <a:pt x="1782" y="1350"/>
                  </a:lnTo>
                  <a:lnTo>
                    <a:pt x="1772" y="1380"/>
                  </a:lnTo>
                  <a:lnTo>
                    <a:pt x="1760" y="1410"/>
                  </a:lnTo>
                  <a:lnTo>
                    <a:pt x="1748" y="1440"/>
                  </a:lnTo>
                  <a:lnTo>
                    <a:pt x="1734" y="1468"/>
                  </a:lnTo>
                  <a:lnTo>
                    <a:pt x="1718" y="1496"/>
                  </a:lnTo>
                  <a:lnTo>
                    <a:pt x="1700" y="1522"/>
                  </a:lnTo>
                  <a:lnTo>
                    <a:pt x="1682" y="1548"/>
                  </a:lnTo>
                  <a:lnTo>
                    <a:pt x="1664" y="1574"/>
                  </a:lnTo>
                  <a:lnTo>
                    <a:pt x="1642" y="1596"/>
                  </a:lnTo>
                  <a:lnTo>
                    <a:pt x="1622" y="1620"/>
                  </a:lnTo>
                  <a:lnTo>
                    <a:pt x="1598" y="1642"/>
                  </a:lnTo>
                  <a:lnTo>
                    <a:pt x="1574" y="1662"/>
                  </a:lnTo>
                  <a:lnTo>
                    <a:pt x="1550" y="1682"/>
                  </a:lnTo>
                  <a:lnTo>
                    <a:pt x="1524" y="1700"/>
                  </a:lnTo>
                  <a:lnTo>
                    <a:pt x="1498" y="1716"/>
                  </a:lnTo>
                  <a:lnTo>
                    <a:pt x="1470" y="1732"/>
                  </a:lnTo>
                  <a:lnTo>
                    <a:pt x="1442" y="1746"/>
                  </a:lnTo>
                  <a:lnTo>
                    <a:pt x="1412" y="1760"/>
                  </a:lnTo>
                  <a:lnTo>
                    <a:pt x="1382" y="1770"/>
                  </a:lnTo>
                  <a:lnTo>
                    <a:pt x="1352" y="1782"/>
                  </a:lnTo>
                  <a:lnTo>
                    <a:pt x="1322" y="1790"/>
                  </a:lnTo>
                  <a:lnTo>
                    <a:pt x="1290" y="1796"/>
                  </a:lnTo>
                  <a:lnTo>
                    <a:pt x="1258" y="1802"/>
                  </a:lnTo>
                  <a:lnTo>
                    <a:pt x="1224" y="1806"/>
                  </a:lnTo>
                  <a:lnTo>
                    <a:pt x="1192" y="1810"/>
                  </a:lnTo>
                  <a:lnTo>
                    <a:pt x="1158" y="1810"/>
                  </a:lnTo>
                  <a:lnTo>
                    <a:pt x="1158" y="18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Freeform 18">
              <a:extLst>
                <a:ext uri="{FF2B5EF4-FFF2-40B4-BE49-F238E27FC236}">
                  <a16:creationId xmlns:a16="http://schemas.microsoft.com/office/drawing/2014/main" id="{25C593D6-2256-4153-8A73-3752F25A5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8" y="1656"/>
              <a:ext cx="462" cy="462"/>
            </a:xfrm>
            <a:custGeom>
              <a:avLst/>
              <a:gdLst>
                <a:gd name="T0" fmla="*/ 244 w 462"/>
                <a:gd name="T1" fmla="*/ 462 h 462"/>
                <a:gd name="T2" fmla="*/ 278 w 462"/>
                <a:gd name="T3" fmla="*/ 458 h 462"/>
                <a:gd name="T4" fmla="*/ 312 w 462"/>
                <a:gd name="T5" fmla="*/ 448 h 462"/>
                <a:gd name="T6" fmla="*/ 342 w 462"/>
                <a:gd name="T7" fmla="*/ 434 h 462"/>
                <a:gd name="T8" fmla="*/ 370 w 462"/>
                <a:gd name="T9" fmla="*/ 416 h 462"/>
                <a:gd name="T10" fmla="*/ 396 w 462"/>
                <a:gd name="T11" fmla="*/ 394 h 462"/>
                <a:gd name="T12" fmla="*/ 416 w 462"/>
                <a:gd name="T13" fmla="*/ 370 h 462"/>
                <a:gd name="T14" fmla="*/ 434 w 462"/>
                <a:gd name="T15" fmla="*/ 342 h 462"/>
                <a:gd name="T16" fmla="*/ 448 w 462"/>
                <a:gd name="T17" fmla="*/ 310 h 462"/>
                <a:gd name="T18" fmla="*/ 458 w 462"/>
                <a:gd name="T19" fmla="*/ 278 h 462"/>
                <a:gd name="T20" fmla="*/ 462 w 462"/>
                <a:gd name="T21" fmla="*/ 244 h 462"/>
                <a:gd name="T22" fmla="*/ 462 w 462"/>
                <a:gd name="T23" fmla="*/ 220 h 462"/>
                <a:gd name="T24" fmla="*/ 458 w 462"/>
                <a:gd name="T25" fmla="*/ 184 h 462"/>
                <a:gd name="T26" fmla="*/ 448 w 462"/>
                <a:gd name="T27" fmla="*/ 152 h 462"/>
                <a:gd name="T28" fmla="*/ 434 w 462"/>
                <a:gd name="T29" fmla="*/ 122 h 462"/>
                <a:gd name="T30" fmla="*/ 416 w 462"/>
                <a:gd name="T31" fmla="*/ 94 h 462"/>
                <a:gd name="T32" fmla="*/ 396 w 462"/>
                <a:gd name="T33" fmla="*/ 68 h 462"/>
                <a:gd name="T34" fmla="*/ 370 w 462"/>
                <a:gd name="T35" fmla="*/ 46 h 462"/>
                <a:gd name="T36" fmla="*/ 342 w 462"/>
                <a:gd name="T37" fmla="*/ 28 h 462"/>
                <a:gd name="T38" fmla="*/ 312 w 462"/>
                <a:gd name="T39" fmla="*/ 14 h 462"/>
                <a:gd name="T40" fmla="*/ 278 w 462"/>
                <a:gd name="T41" fmla="*/ 6 h 462"/>
                <a:gd name="T42" fmla="*/ 244 w 462"/>
                <a:gd name="T43" fmla="*/ 0 h 462"/>
                <a:gd name="T44" fmla="*/ 220 w 462"/>
                <a:gd name="T45" fmla="*/ 0 h 462"/>
                <a:gd name="T46" fmla="*/ 184 w 462"/>
                <a:gd name="T47" fmla="*/ 6 h 462"/>
                <a:gd name="T48" fmla="*/ 152 w 462"/>
                <a:gd name="T49" fmla="*/ 14 h 462"/>
                <a:gd name="T50" fmla="*/ 122 w 462"/>
                <a:gd name="T51" fmla="*/ 28 h 462"/>
                <a:gd name="T52" fmla="*/ 94 w 462"/>
                <a:gd name="T53" fmla="*/ 46 h 462"/>
                <a:gd name="T54" fmla="*/ 68 w 462"/>
                <a:gd name="T55" fmla="*/ 68 h 462"/>
                <a:gd name="T56" fmla="*/ 46 w 462"/>
                <a:gd name="T57" fmla="*/ 94 h 462"/>
                <a:gd name="T58" fmla="*/ 28 w 462"/>
                <a:gd name="T59" fmla="*/ 122 h 462"/>
                <a:gd name="T60" fmla="*/ 14 w 462"/>
                <a:gd name="T61" fmla="*/ 152 h 462"/>
                <a:gd name="T62" fmla="*/ 6 w 462"/>
                <a:gd name="T63" fmla="*/ 184 h 462"/>
                <a:gd name="T64" fmla="*/ 2 w 462"/>
                <a:gd name="T65" fmla="*/ 220 h 462"/>
                <a:gd name="T66" fmla="*/ 2 w 462"/>
                <a:gd name="T67" fmla="*/ 244 h 462"/>
                <a:gd name="T68" fmla="*/ 6 w 462"/>
                <a:gd name="T69" fmla="*/ 278 h 462"/>
                <a:gd name="T70" fmla="*/ 14 w 462"/>
                <a:gd name="T71" fmla="*/ 310 h 462"/>
                <a:gd name="T72" fmla="*/ 28 w 462"/>
                <a:gd name="T73" fmla="*/ 342 h 462"/>
                <a:gd name="T74" fmla="*/ 46 w 462"/>
                <a:gd name="T75" fmla="*/ 370 h 462"/>
                <a:gd name="T76" fmla="*/ 68 w 462"/>
                <a:gd name="T77" fmla="*/ 394 h 462"/>
                <a:gd name="T78" fmla="*/ 94 w 462"/>
                <a:gd name="T79" fmla="*/ 416 h 462"/>
                <a:gd name="T80" fmla="*/ 122 w 462"/>
                <a:gd name="T81" fmla="*/ 434 h 462"/>
                <a:gd name="T82" fmla="*/ 152 w 462"/>
                <a:gd name="T83" fmla="*/ 448 h 462"/>
                <a:gd name="T84" fmla="*/ 184 w 462"/>
                <a:gd name="T85" fmla="*/ 458 h 462"/>
                <a:gd name="T86" fmla="*/ 220 w 462"/>
                <a:gd name="T87" fmla="*/ 462 h 462"/>
                <a:gd name="T88" fmla="*/ 232 w 462"/>
                <a:gd name="T8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2" h="462">
                  <a:moveTo>
                    <a:pt x="232" y="462"/>
                  </a:moveTo>
                  <a:lnTo>
                    <a:pt x="232" y="462"/>
                  </a:lnTo>
                  <a:lnTo>
                    <a:pt x="244" y="462"/>
                  </a:lnTo>
                  <a:lnTo>
                    <a:pt x="256" y="462"/>
                  </a:lnTo>
                  <a:lnTo>
                    <a:pt x="266" y="460"/>
                  </a:lnTo>
                  <a:lnTo>
                    <a:pt x="278" y="458"/>
                  </a:lnTo>
                  <a:lnTo>
                    <a:pt x="290" y="456"/>
                  </a:lnTo>
                  <a:lnTo>
                    <a:pt x="300" y="452"/>
                  </a:lnTo>
                  <a:lnTo>
                    <a:pt x="312" y="448"/>
                  </a:lnTo>
                  <a:lnTo>
                    <a:pt x="322" y="444"/>
                  </a:lnTo>
                  <a:lnTo>
                    <a:pt x="332" y="440"/>
                  </a:lnTo>
                  <a:lnTo>
                    <a:pt x="342" y="434"/>
                  </a:lnTo>
                  <a:lnTo>
                    <a:pt x="352" y="428"/>
                  </a:lnTo>
                  <a:lnTo>
                    <a:pt x="360" y="422"/>
                  </a:lnTo>
                  <a:lnTo>
                    <a:pt x="370" y="416"/>
                  </a:lnTo>
                  <a:lnTo>
                    <a:pt x="378" y="410"/>
                  </a:lnTo>
                  <a:lnTo>
                    <a:pt x="386" y="402"/>
                  </a:lnTo>
                  <a:lnTo>
                    <a:pt x="396" y="394"/>
                  </a:lnTo>
                  <a:lnTo>
                    <a:pt x="402" y="386"/>
                  </a:lnTo>
                  <a:lnTo>
                    <a:pt x="410" y="378"/>
                  </a:lnTo>
                  <a:lnTo>
                    <a:pt x="416" y="370"/>
                  </a:lnTo>
                  <a:lnTo>
                    <a:pt x="424" y="360"/>
                  </a:lnTo>
                  <a:lnTo>
                    <a:pt x="428" y="350"/>
                  </a:lnTo>
                  <a:lnTo>
                    <a:pt x="434" y="342"/>
                  </a:lnTo>
                  <a:lnTo>
                    <a:pt x="440" y="332"/>
                  </a:lnTo>
                  <a:lnTo>
                    <a:pt x="444" y="320"/>
                  </a:lnTo>
                  <a:lnTo>
                    <a:pt x="448" y="310"/>
                  </a:lnTo>
                  <a:lnTo>
                    <a:pt x="452" y="300"/>
                  </a:lnTo>
                  <a:lnTo>
                    <a:pt x="456" y="290"/>
                  </a:lnTo>
                  <a:lnTo>
                    <a:pt x="458" y="278"/>
                  </a:lnTo>
                  <a:lnTo>
                    <a:pt x="460" y="266"/>
                  </a:lnTo>
                  <a:lnTo>
                    <a:pt x="462" y="254"/>
                  </a:lnTo>
                  <a:lnTo>
                    <a:pt x="462" y="244"/>
                  </a:lnTo>
                  <a:lnTo>
                    <a:pt x="462" y="232"/>
                  </a:lnTo>
                  <a:lnTo>
                    <a:pt x="462" y="232"/>
                  </a:lnTo>
                  <a:lnTo>
                    <a:pt x="462" y="220"/>
                  </a:lnTo>
                  <a:lnTo>
                    <a:pt x="462" y="208"/>
                  </a:lnTo>
                  <a:lnTo>
                    <a:pt x="460" y="196"/>
                  </a:lnTo>
                  <a:lnTo>
                    <a:pt x="458" y="184"/>
                  </a:lnTo>
                  <a:lnTo>
                    <a:pt x="456" y="174"/>
                  </a:lnTo>
                  <a:lnTo>
                    <a:pt x="452" y="162"/>
                  </a:lnTo>
                  <a:lnTo>
                    <a:pt x="448" y="152"/>
                  </a:lnTo>
                  <a:lnTo>
                    <a:pt x="444" y="142"/>
                  </a:lnTo>
                  <a:lnTo>
                    <a:pt x="440" y="130"/>
                  </a:lnTo>
                  <a:lnTo>
                    <a:pt x="434" y="122"/>
                  </a:lnTo>
                  <a:lnTo>
                    <a:pt x="428" y="112"/>
                  </a:lnTo>
                  <a:lnTo>
                    <a:pt x="424" y="102"/>
                  </a:lnTo>
                  <a:lnTo>
                    <a:pt x="416" y="94"/>
                  </a:lnTo>
                  <a:lnTo>
                    <a:pt x="410" y="84"/>
                  </a:lnTo>
                  <a:lnTo>
                    <a:pt x="402" y="76"/>
                  </a:lnTo>
                  <a:lnTo>
                    <a:pt x="396" y="68"/>
                  </a:lnTo>
                  <a:lnTo>
                    <a:pt x="386" y="60"/>
                  </a:lnTo>
                  <a:lnTo>
                    <a:pt x="378" y="54"/>
                  </a:lnTo>
                  <a:lnTo>
                    <a:pt x="370" y="46"/>
                  </a:lnTo>
                  <a:lnTo>
                    <a:pt x="360" y="40"/>
                  </a:lnTo>
                  <a:lnTo>
                    <a:pt x="352" y="34"/>
                  </a:lnTo>
                  <a:lnTo>
                    <a:pt x="342" y="28"/>
                  </a:lnTo>
                  <a:lnTo>
                    <a:pt x="332" y="22"/>
                  </a:lnTo>
                  <a:lnTo>
                    <a:pt x="322" y="18"/>
                  </a:lnTo>
                  <a:lnTo>
                    <a:pt x="312" y="14"/>
                  </a:lnTo>
                  <a:lnTo>
                    <a:pt x="300" y="10"/>
                  </a:lnTo>
                  <a:lnTo>
                    <a:pt x="290" y="8"/>
                  </a:lnTo>
                  <a:lnTo>
                    <a:pt x="278" y="6"/>
                  </a:lnTo>
                  <a:lnTo>
                    <a:pt x="266" y="4"/>
                  </a:lnTo>
                  <a:lnTo>
                    <a:pt x="256" y="2"/>
                  </a:lnTo>
                  <a:lnTo>
                    <a:pt x="244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0" y="0"/>
                  </a:lnTo>
                  <a:lnTo>
                    <a:pt x="208" y="2"/>
                  </a:lnTo>
                  <a:lnTo>
                    <a:pt x="196" y="4"/>
                  </a:lnTo>
                  <a:lnTo>
                    <a:pt x="184" y="6"/>
                  </a:lnTo>
                  <a:lnTo>
                    <a:pt x="174" y="8"/>
                  </a:lnTo>
                  <a:lnTo>
                    <a:pt x="162" y="10"/>
                  </a:lnTo>
                  <a:lnTo>
                    <a:pt x="152" y="14"/>
                  </a:lnTo>
                  <a:lnTo>
                    <a:pt x="142" y="18"/>
                  </a:lnTo>
                  <a:lnTo>
                    <a:pt x="132" y="22"/>
                  </a:lnTo>
                  <a:lnTo>
                    <a:pt x="122" y="28"/>
                  </a:lnTo>
                  <a:lnTo>
                    <a:pt x="112" y="34"/>
                  </a:lnTo>
                  <a:lnTo>
                    <a:pt x="102" y="40"/>
                  </a:lnTo>
                  <a:lnTo>
                    <a:pt x="94" y="46"/>
                  </a:lnTo>
                  <a:lnTo>
                    <a:pt x="84" y="54"/>
                  </a:lnTo>
                  <a:lnTo>
                    <a:pt x="76" y="60"/>
                  </a:lnTo>
                  <a:lnTo>
                    <a:pt x="68" y="68"/>
                  </a:lnTo>
                  <a:lnTo>
                    <a:pt x="60" y="76"/>
                  </a:lnTo>
                  <a:lnTo>
                    <a:pt x="54" y="84"/>
                  </a:lnTo>
                  <a:lnTo>
                    <a:pt x="46" y="94"/>
                  </a:lnTo>
                  <a:lnTo>
                    <a:pt x="40" y="102"/>
                  </a:lnTo>
                  <a:lnTo>
                    <a:pt x="34" y="112"/>
                  </a:lnTo>
                  <a:lnTo>
                    <a:pt x="28" y="122"/>
                  </a:lnTo>
                  <a:lnTo>
                    <a:pt x="24" y="130"/>
                  </a:lnTo>
                  <a:lnTo>
                    <a:pt x="20" y="142"/>
                  </a:lnTo>
                  <a:lnTo>
                    <a:pt x="14" y="152"/>
                  </a:lnTo>
                  <a:lnTo>
                    <a:pt x="10" y="162"/>
                  </a:lnTo>
                  <a:lnTo>
                    <a:pt x="8" y="174"/>
                  </a:lnTo>
                  <a:lnTo>
                    <a:pt x="6" y="184"/>
                  </a:lnTo>
                  <a:lnTo>
                    <a:pt x="4" y="196"/>
                  </a:lnTo>
                  <a:lnTo>
                    <a:pt x="2" y="208"/>
                  </a:lnTo>
                  <a:lnTo>
                    <a:pt x="2" y="220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2" y="254"/>
                  </a:lnTo>
                  <a:lnTo>
                    <a:pt x="4" y="266"/>
                  </a:lnTo>
                  <a:lnTo>
                    <a:pt x="6" y="278"/>
                  </a:lnTo>
                  <a:lnTo>
                    <a:pt x="8" y="290"/>
                  </a:lnTo>
                  <a:lnTo>
                    <a:pt x="10" y="300"/>
                  </a:lnTo>
                  <a:lnTo>
                    <a:pt x="14" y="310"/>
                  </a:lnTo>
                  <a:lnTo>
                    <a:pt x="20" y="320"/>
                  </a:lnTo>
                  <a:lnTo>
                    <a:pt x="24" y="332"/>
                  </a:lnTo>
                  <a:lnTo>
                    <a:pt x="28" y="342"/>
                  </a:lnTo>
                  <a:lnTo>
                    <a:pt x="34" y="350"/>
                  </a:lnTo>
                  <a:lnTo>
                    <a:pt x="40" y="360"/>
                  </a:lnTo>
                  <a:lnTo>
                    <a:pt x="46" y="370"/>
                  </a:lnTo>
                  <a:lnTo>
                    <a:pt x="54" y="378"/>
                  </a:lnTo>
                  <a:lnTo>
                    <a:pt x="60" y="386"/>
                  </a:lnTo>
                  <a:lnTo>
                    <a:pt x="68" y="394"/>
                  </a:lnTo>
                  <a:lnTo>
                    <a:pt x="76" y="402"/>
                  </a:lnTo>
                  <a:lnTo>
                    <a:pt x="84" y="410"/>
                  </a:lnTo>
                  <a:lnTo>
                    <a:pt x="94" y="416"/>
                  </a:lnTo>
                  <a:lnTo>
                    <a:pt x="102" y="422"/>
                  </a:lnTo>
                  <a:lnTo>
                    <a:pt x="112" y="428"/>
                  </a:lnTo>
                  <a:lnTo>
                    <a:pt x="122" y="434"/>
                  </a:lnTo>
                  <a:lnTo>
                    <a:pt x="132" y="440"/>
                  </a:lnTo>
                  <a:lnTo>
                    <a:pt x="142" y="444"/>
                  </a:lnTo>
                  <a:lnTo>
                    <a:pt x="152" y="448"/>
                  </a:lnTo>
                  <a:lnTo>
                    <a:pt x="162" y="452"/>
                  </a:lnTo>
                  <a:lnTo>
                    <a:pt x="174" y="456"/>
                  </a:lnTo>
                  <a:lnTo>
                    <a:pt x="184" y="458"/>
                  </a:lnTo>
                  <a:lnTo>
                    <a:pt x="196" y="460"/>
                  </a:lnTo>
                  <a:lnTo>
                    <a:pt x="208" y="462"/>
                  </a:lnTo>
                  <a:lnTo>
                    <a:pt x="220" y="462"/>
                  </a:lnTo>
                  <a:lnTo>
                    <a:pt x="232" y="462"/>
                  </a:lnTo>
                  <a:lnTo>
                    <a:pt x="232" y="462"/>
                  </a:lnTo>
                  <a:lnTo>
                    <a:pt x="232" y="4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Freeform 19">
              <a:extLst>
                <a:ext uri="{FF2B5EF4-FFF2-40B4-BE49-F238E27FC236}">
                  <a16:creationId xmlns:a16="http://schemas.microsoft.com/office/drawing/2014/main" id="{20A5D2F9-75D0-4426-82CD-FD6D783F0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222"/>
              <a:ext cx="352" cy="434"/>
            </a:xfrm>
            <a:custGeom>
              <a:avLst/>
              <a:gdLst>
                <a:gd name="T0" fmla="*/ 314 w 352"/>
                <a:gd name="T1" fmla="*/ 58 h 434"/>
                <a:gd name="T2" fmla="*/ 352 w 352"/>
                <a:gd name="T3" fmla="*/ 80 h 434"/>
                <a:gd name="T4" fmla="*/ 298 w 352"/>
                <a:gd name="T5" fmla="*/ 434 h 434"/>
                <a:gd name="T6" fmla="*/ 298 w 352"/>
                <a:gd name="T7" fmla="*/ 434 h 434"/>
                <a:gd name="T8" fmla="*/ 266 w 352"/>
                <a:gd name="T9" fmla="*/ 432 h 434"/>
                <a:gd name="T10" fmla="*/ 234 w 352"/>
                <a:gd name="T11" fmla="*/ 426 h 434"/>
                <a:gd name="T12" fmla="*/ 198 w 352"/>
                <a:gd name="T13" fmla="*/ 422 h 434"/>
                <a:gd name="T14" fmla="*/ 164 w 352"/>
                <a:gd name="T15" fmla="*/ 414 h 434"/>
                <a:gd name="T16" fmla="*/ 128 w 352"/>
                <a:gd name="T17" fmla="*/ 406 h 434"/>
                <a:gd name="T18" fmla="*/ 92 w 352"/>
                <a:gd name="T19" fmla="*/ 398 h 434"/>
                <a:gd name="T20" fmla="*/ 56 w 352"/>
                <a:gd name="T21" fmla="*/ 388 h 434"/>
                <a:gd name="T22" fmla="*/ 18 w 352"/>
                <a:gd name="T23" fmla="*/ 376 h 434"/>
                <a:gd name="T24" fmla="*/ 0 w 352"/>
                <a:gd name="T25" fmla="*/ 372 h 434"/>
                <a:gd name="T26" fmla="*/ 0 w 352"/>
                <a:gd name="T27" fmla="*/ 368 h 434"/>
                <a:gd name="T28" fmla="*/ 0 w 352"/>
                <a:gd name="T29" fmla="*/ 296 h 434"/>
                <a:gd name="T30" fmla="*/ 0 w 352"/>
                <a:gd name="T31" fmla="*/ 296 h 434"/>
                <a:gd name="T32" fmla="*/ 0 w 352"/>
                <a:gd name="T33" fmla="*/ 280 h 434"/>
                <a:gd name="T34" fmla="*/ 2 w 352"/>
                <a:gd name="T35" fmla="*/ 266 h 434"/>
                <a:gd name="T36" fmla="*/ 4 w 352"/>
                <a:gd name="T37" fmla="*/ 250 h 434"/>
                <a:gd name="T38" fmla="*/ 6 w 352"/>
                <a:gd name="T39" fmla="*/ 236 h 434"/>
                <a:gd name="T40" fmla="*/ 8 w 352"/>
                <a:gd name="T41" fmla="*/ 222 h 434"/>
                <a:gd name="T42" fmla="*/ 12 w 352"/>
                <a:gd name="T43" fmla="*/ 208 h 434"/>
                <a:gd name="T44" fmla="*/ 18 w 352"/>
                <a:gd name="T45" fmla="*/ 194 h 434"/>
                <a:gd name="T46" fmla="*/ 22 w 352"/>
                <a:gd name="T47" fmla="*/ 182 h 434"/>
                <a:gd name="T48" fmla="*/ 28 w 352"/>
                <a:gd name="T49" fmla="*/ 168 h 434"/>
                <a:gd name="T50" fmla="*/ 34 w 352"/>
                <a:gd name="T51" fmla="*/ 156 h 434"/>
                <a:gd name="T52" fmla="*/ 42 w 352"/>
                <a:gd name="T53" fmla="*/ 144 h 434"/>
                <a:gd name="T54" fmla="*/ 48 w 352"/>
                <a:gd name="T55" fmla="*/ 132 h 434"/>
                <a:gd name="T56" fmla="*/ 58 w 352"/>
                <a:gd name="T57" fmla="*/ 120 h 434"/>
                <a:gd name="T58" fmla="*/ 66 w 352"/>
                <a:gd name="T59" fmla="*/ 110 h 434"/>
                <a:gd name="T60" fmla="*/ 74 w 352"/>
                <a:gd name="T61" fmla="*/ 98 h 434"/>
                <a:gd name="T62" fmla="*/ 84 w 352"/>
                <a:gd name="T63" fmla="*/ 88 h 434"/>
                <a:gd name="T64" fmla="*/ 94 w 352"/>
                <a:gd name="T65" fmla="*/ 78 h 434"/>
                <a:gd name="T66" fmla="*/ 104 w 352"/>
                <a:gd name="T67" fmla="*/ 70 h 434"/>
                <a:gd name="T68" fmla="*/ 116 w 352"/>
                <a:gd name="T69" fmla="*/ 60 h 434"/>
                <a:gd name="T70" fmla="*/ 126 w 352"/>
                <a:gd name="T71" fmla="*/ 52 h 434"/>
                <a:gd name="T72" fmla="*/ 138 w 352"/>
                <a:gd name="T73" fmla="*/ 44 h 434"/>
                <a:gd name="T74" fmla="*/ 152 w 352"/>
                <a:gd name="T75" fmla="*/ 38 h 434"/>
                <a:gd name="T76" fmla="*/ 164 w 352"/>
                <a:gd name="T77" fmla="*/ 30 h 434"/>
                <a:gd name="T78" fmla="*/ 176 w 352"/>
                <a:gd name="T79" fmla="*/ 24 h 434"/>
                <a:gd name="T80" fmla="*/ 190 w 352"/>
                <a:gd name="T81" fmla="*/ 20 h 434"/>
                <a:gd name="T82" fmla="*/ 202 w 352"/>
                <a:gd name="T83" fmla="*/ 14 h 434"/>
                <a:gd name="T84" fmla="*/ 216 w 352"/>
                <a:gd name="T85" fmla="*/ 10 h 434"/>
                <a:gd name="T86" fmla="*/ 230 w 352"/>
                <a:gd name="T87" fmla="*/ 6 h 434"/>
                <a:gd name="T88" fmla="*/ 244 w 352"/>
                <a:gd name="T89" fmla="*/ 4 h 434"/>
                <a:gd name="T90" fmla="*/ 260 w 352"/>
                <a:gd name="T91" fmla="*/ 2 h 434"/>
                <a:gd name="T92" fmla="*/ 274 w 352"/>
                <a:gd name="T93" fmla="*/ 0 h 434"/>
                <a:gd name="T94" fmla="*/ 288 w 352"/>
                <a:gd name="T95" fmla="*/ 0 h 434"/>
                <a:gd name="T96" fmla="*/ 314 w 352"/>
                <a:gd name="T97" fmla="*/ 58 h 434"/>
                <a:gd name="T98" fmla="*/ 314 w 352"/>
                <a:gd name="T99" fmla="*/ 58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2" h="434">
                  <a:moveTo>
                    <a:pt x="314" y="58"/>
                  </a:moveTo>
                  <a:lnTo>
                    <a:pt x="352" y="80"/>
                  </a:lnTo>
                  <a:lnTo>
                    <a:pt x="298" y="434"/>
                  </a:lnTo>
                  <a:lnTo>
                    <a:pt x="298" y="434"/>
                  </a:lnTo>
                  <a:lnTo>
                    <a:pt x="266" y="432"/>
                  </a:lnTo>
                  <a:lnTo>
                    <a:pt x="234" y="426"/>
                  </a:lnTo>
                  <a:lnTo>
                    <a:pt x="198" y="422"/>
                  </a:lnTo>
                  <a:lnTo>
                    <a:pt x="164" y="414"/>
                  </a:lnTo>
                  <a:lnTo>
                    <a:pt x="128" y="406"/>
                  </a:lnTo>
                  <a:lnTo>
                    <a:pt x="92" y="398"/>
                  </a:lnTo>
                  <a:lnTo>
                    <a:pt x="56" y="388"/>
                  </a:lnTo>
                  <a:lnTo>
                    <a:pt x="18" y="376"/>
                  </a:lnTo>
                  <a:lnTo>
                    <a:pt x="0" y="372"/>
                  </a:lnTo>
                  <a:lnTo>
                    <a:pt x="0" y="368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0" y="280"/>
                  </a:lnTo>
                  <a:lnTo>
                    <a:pt x="2" y="266"/>
                  </a:lnTo>
                  <a:lnTo>
                    <a:pt x="4" y="250"/>
                  </a:lnTo>
                  <a:lnTo>
                    <a:pt x="6" y="236"/>
                  </a:lnTo>
                  <a:lnTo>
                    <a:pt x="8" y="222"/>
                  </a:lnTo>
                  <a:lnTo>
                    <a:pt x="12" y="208"/>
                  </a:lnTo>
                  <a:lnTo>
                    <a:pt x="18" y="194"/>
                  </a:lnTo>
                  <a:lnTo>
                    <a:pt x="22" y="182"/>
                  </a:lnTo>
                  <a:lnTo>
                    <a:pt x="28" y="168"/>
                  </a:lnTo>
                  <a:lnTo>
                    <a:pt x="34" y="156"/>
                  </a:lnTo>
                  <a:lnTo>
                    <a:pt x="42" y="144"/>
                  </a:lnTo>
                  <a:lnTo>
                    <a:pt x="48" y="132"/>
                  </a:lnTo>
                  <a:lnTo>
                    <a:pt x="58" y="120"/>
                  </a:lnTo>
                  <a:lnTo>
                    <a:pt x="66" y="110"/>
                  </a:lnTo>
                  <a:lnTo>
                    <a:pt x="74" y="98"/>
                  </a:lnTo>
                  <a:lnTo>
                    <a:pt x="84" y="88"/>
                  </a:lnTo>
                  <a:lnTo>
                    <a:pt x="94" y="78"/>
                  </a:lnTo>
                  <a:lnTo>
                    <a:pt x="104" y="70"/>
                  </a:lnTo>
                  <a:lnTo>
                    <a:pt x="116" y="60"/>
                  </a:lnTo>
                  <a:lnTo>
                    <a:pt x="126" y="52"/>
                  </a:lnTo>
                  <a:lnTo>
                    <a:pt x="138" y="44"/>
                  </a:lnTo>
                  <a:lnTo>
                    <a:pt x="152" y="38"/>
                  </a:lnTo>
                  <a:lnTo>
                    <a:pt x="164" y="30"/>
                  </a:lnTo>
                  <a:lnTo>
                    <a:pt x="176" y="24"/>
                  </a:lnTo>
                  <a:lnTo>
                    <a:pt x="190" y="20"/>
                  </a:lnTo>
                  <a:lnTo>
                    <a:pt x="202" y="14"/>
                  </a:lnTo>
                  <a:lnTo>
                    <a:pt x="216" y="10"/>
                  </a:lnTo>
                  <a:lnTo>
                    <a:pt x="230" y="6"/>
                  </a:lnTo>
                  <a:lnTo>
                    <a:pt x="244" y="4"/>
                  </a:lnTo>
                  <a:lnTo>
                    <a:pt x="260" y="2"/>
                  </a:lnTo>
                  <a:lnTo>
                    <a:pt x="274" y="0"/>
                  </a:lnTo>
                  <a:lnTo>
                    <a:pt x="288" y="0"/>
                  </a:lnTo>
                  <a:lnTo>
                    <a:pt x="314" y="58"/>
                  </a:lnTo>
                  <a:lnTo>
                    <a:pt x="314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Freeform 20">
              <a:extLst>
                <a:ext uri="{FF2B5EF4-FFF2-40B4-BE49-F238E27FC236}">
                  <a16:creationId xmlns:a16="http://schemas.microsoft.com/office/drawing/2014/main" id="{87DAE03F-92E4-4028-9D96-95BE822FC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222"/>
              <a:ext cx="352" cy="440"/>
            </a:xfrm>
            <a:custGeom>
              <a:avLst/>
              <a:gdLst>
                <a:gd name="T0" fmla="*/ 352 w 352"/>
                <a:gd name="T1" fmla="*/ 294 h 440"/>
                <a:gd name="T2" fmla="*/ 352 w 352"/>
                <a:gd name="T3" fmla="*/ 368 h 440"/>
                <a:gd name="T4" fmla="*/ 350 w 352"/>
                <a:gd name="T5" fmla="*/ 368 h 440"/>
                <a:gd name="T6" fmla="*/ 334 w 352"/>
                <a:gd name="T7" fmla="*/ 376 h 440"/>
                <a:gd name="T8" fmla="*/ 334 w 352"/>
                <a:gd name="T9" fmla="*/ 376 h 440"/>
                <a:gd name="T10" fmla="*/ 328 w 352"/>
                <a:gd name="T11" fmla="*/ 378 h 440"/>
                <a:gd name="T12" fmla="*/ 312 w 352"/>
                <a:gd name="T13" fmla="*/ 386 h 440"/>
                <a:gd name="T14" fmla="*/ 288 w 352"/>
                <a:gd name="T15" fmla="*/ 394 h 440"/>
                <a:gd name="T16" fmla="*/ 274 w 352"/>
                <a:gd name="T17" fmla="*/ 400 h 440"/>
                <a:gd name="T18" fmla="*/ 256 w 352"/>
                <a:gd name="T19" fmla="*/ 404 h 440"/>
                <a:gd name="T20" fmla="*/ 238 w 352"/>
                <a:gd name="T21" fmla="*/ 410 h 440"/>
                <a:gd name="T22" fmla="*/ 218 w 352"/>
                <a:gd name="T23" fmla="*/ 416 h 440"/>
                <a:gd name="T24" fmla="*/ 194 w 352"/>
                <a:gd name="T25" fmla="*/ 420 h 440"/>
                <a:gd name="T26" fmla="*/ 170 w 352"/>
                <a:gd name="T27" fmla="*/ 424 h 440"/>
                <a:gd name="T28" fmla="*/ 144 w 352"/>
                <a:gd name="T29" fmla="*/ 430 h 440"/>
                <a:gd name="T30" fmla="*/ 116 w 352"/>
                <a:gd name="T31" fmla="*/ 434 h 440"/>
                <a:gd name="T32" fmla="*/ 86 w 352"/>
                <a:gd name="T33" fmla="*/ 436 h 440"/>
                <a:gd name="T34" fmla="*/ 54 w 352"/>
                <a:gd name="T35" fmla="*/ 440 h 440"/>
                <a:gd name="T36" fmla="*/ 0 w 352"/>
                <a:gd name="T37" fmla="*/ 78 h 440"/>
                <a:gd name="T38" fmla="*/ 38 w 352"/>
                <a:gd name="T39" fmla="*/ 58 h 440"/>
                <a:gd name="T40" fmla="*/ 62 w 352"/>
                <a:gd name="T41" fmla="*/ 0 h 440"/>
                <a:gd name="T42" fmla="*/ 62 w 352"/>
                <a:gd name="T43" fmla="*/ 0 h 440"/>
                <a:gd name="T44" fmla="*/ 78 w 352"/>
                <a:gd name="T45" fmla="*/ 0 h 440"/>
                <a:gd name="T46" fmla="*/ 92 w 352"/>
                <a:gd name="T47" fmla="*/ 2 h 440"/>
                <a:gd name="T48" fmla="*/ 106 w 352"/>
                <a:gd name="T49" fmla="*/ 4 h 440"/>
                <a:gd name="T50" fmla="*/ 120 w 352"/>
                <a:gd name="T51" fmla="*/ 6 h 440"/>
                <a:gd name="T52" fmla="*/ 134 w 352"/>
                <a:gd name="T53" fmla="*/ 10 h 440"/>
                <a:gd name="T54" fmla="*/ 148 w 352"/>
                <a:gd name="T55" fmla="*/ 14 h 440"/>
                <a:gd name="T56" fmla="*/ 162 w 352"/>
                <a:gd name="T57" fmla="*/ 20 h 440"/>
                <a:gd name="T58" fmla="*/ 176 w 352"/>
                <a:gd name="T59" fmla="*/ 24 h 440"/>
                <a:gd name="T60" fmla="*/ 188 w 352"/>
                <a:gd name="T61" fmla="*/ 30 h 440"/>
                <a:gd name="T62" fmla="*/ 200 w 352"/>
                <a:gd name="T63" fmla="*/ 38 h 440"/>
                <a:gd name="T64" fmla="*/ 212 w 352"/>
                <a:gd name="T65" fmla="*/ 44 h 440"/>
                <a:gd name="T66" fmla="*/ 224 w 352"/>
                <a:gd name="T67" fmla="*/ 52 h 440"/>
                <a:gd name="T68" fmla="*/ 236 w 352"/>
                <a:gd name="T69" fmla="*/ 60 h 440"/>
                <a:gd name="T70" fmla="*/ 246 w 352"/>
                <a:gd name="T71" fmla="*/ 68 h 440"/>
                <a:gd name="T72" fmla="*/ 256 w 352"/>
                <a:gd name="T73" fmla="*/ 78 h 440"/>
                <a:gd name="T74" fmla="*/ 266 w 352"/>
                <a:gd name="T75" fmla="*/ 88 h 440"/>
                <a:gd name="T76" fmla="*/ 276 w 352"/>
                <a:gd name="T77" fmla="*/ 98 h 440"/>
                <a:gd name="T78" fmla="*/ 286 w 352"/>
                <a:gd name="T79" fmla="*/ 108 h 440"/>
                <a:gd name="T80" fmla="*/ 294 w 352"/>
                <a:gd name="T81" fmla="*/ 120 h 440"/>
                <a:gd name="T82" fmla="*/ 302 w 352"/>
                <a:gd name="T83" fmla="*/ 132 h 440"/>
                <a:gd name="T84" fmla="*/ 310 w 352"/>
                <a:gd name="T85" fmla="*/ 144 h 440"/>
                <a:gd name="T86" fmla="*/ 316 w 352"/>
                <a:gd name="T87" fmla="*/ 156 h 440"/>
                <a:gd name="T88" fmla="*/ 322 w 352"/>
                <a:gd name="T89" fmla="*/ 168 h 440"/>
                <a:gd name="T90" fmla="*/ 328 w 352"/>
                <a:gd name="T91" fmla="*/ 182 h 440"/>
                <a:gd name="T92" fmla="*/ 334 w 352"/>
                <a:gd name="T93" fmla="*/ 194 h 440"/>
                <a:gd name="T94" fmla="*/ 338 w 352"/>
                <a:gd name="T95" fmla="*/ 208 h 440"/>
                <a:gd name="T96" fmla="*/ 342 w 352"/>
                <a:gd name="T97" fmla="*/ 222 h 440"/>
                <a:gd name="T98" fmla="*/ 346 w 352"/>
                <a:gd name="T99" fmla="*/ 236 h 440"/>
                <a:gd name="T100" fmla="*/ 348 w 352"/>
                <a:gd name="T101" fmla="*/ 250 h 440"/>
                <a:gd name="T102" fmla="*/ 350 w 352"/>
                <a:gd name="T103" fmla="*/ 264 h 440"/>
                <a:gd name="T104" fmla="*/ 350 w 352"/>
                <a:gd name="T105" fmla="*/ 280 h 440"/>
                <a:gd name="T106" fmla="*/ 352 w 352"/>
                <a:gd name="T107" fmla="*/ 294 h 440"/>
                <a:gd name="T108" fmla="*/ 352 w 352"/>
                <a:gd name="T109" fmla="*/ 294 h 440"/>
                <a:gd name="T110" fmla="*/ 352 w 352"/>
                <a:gd name="T111" fmla="*/ 294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2" h="440">
                  <a:moveTo>
                    <a:pt x="352" y="294"/>
                  </a:moveTo>
                  <a:lnTo>
                    <a:pt x="352" y="368"/>
                  </a:lnTo>
                  <a:lnTo>
                    <a:pt x="350" y="368"/>
                  </a:lnTo>
                  <a:lnTo>
                    <a:pt x="334" y="376"/>
                  </a:lnTo>
                  <a:lnTo>
                    <a:pt x="334" y="376"/>
                  </a:lnTo>
                  <a:lnTo>
                    <a:pt x="328" y="378"/>
                  </a:lnTo>
                  <a:lnTo>
                    <a:pt x="312" y="386"/>
                  </a:lnTo>
                  <a:lnTo>
                    <a:pt x="288" y="394"/>
                  </a:lnTo>
                  <a:lnTo>
                    <a:pt x="274" y="400"/>
                  </a:lnTo>
                  <a:lnTo>
                    <a:pt x="256" y="404"/>
                  </a:lnTo>
                  <a:lnTo>
                    <a:pt x="238" y="410"/>
                  </a:lnTo>
                  <a:lnTo>
                    <a:pt x="218" y="416"/>
                  </a:lnTo>
                  <a:lnTo>
                    <a:pt x="194" y="420"/>
                  </a:lnTo>
                  <a:lnTo>
                    <a:pt x="170" y="424"/>
                  </a:lnTo>
                  <a:lnTo>
                    <a:pt x="144" y="430"/>
                  </a:lnTo>
                  <a:lnTo>
                    <a:pt x="116" y="434"/>
                  </a:lnTo>
                  <a:lnTo>
                    <a:pt x="86" y="436"/>
                  </a:lnTo>
                  <a:lnTo>
                    <a:pt x="54" y="440"/>
                  </a:lnTo>
                  <a:lnTo>
                    <a:pt x="0" y="78"/>
                  </a:lnTo>
                  <a:lnTo>
                    <a:pt x="38" y="58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92" y="2"/>
                  </a:lnTo>
                  <a:lnTo>
                    <a:pt x="106" y="4"/>
                  </a:lnTo>
                  <a:lnTo>
                    <a:pt x="120" y="6"/>
                  </a:lnTo>
                  <a:lnTo>
                    <a:pt x="134" y="10"/>
                  </a:lnTo>
                  <a:lnTo>
                    <a:pt x="148" y="14"/>
                  </a:lnTo>
                  <a:lnTo>
                    <a:pt x="162" y="20"/>
                  </a:lnTo>
                  <a:lnTo>
                    <a:pt x="176" y="24"/>
                  </a:lnTo>
                  <a:lnTo>
                    <a:pt x="188" y="30"/>
                  </a:lnTo>
                  <a:lnTo>
                    <a:pt x="200" y="38"/>
                  </a:lnTo>
                  <a:lnTo>
                    <a:pt x="212" y="44"/>
                  </a:lnTo>
                  <a:lnTo>
                    <a:pt x="224" y="52"/>
                  </a:lnTo>
                  <a:lnTo>
                    <a:pt x="236" y="60"/>
                  </a:lnTo>
                  <a:lnTo>
                    <a:pt x="246" y="68"/>
                  </a:lnTo>
                  <a:lnTo>
                    <a:pt x="256" y="78"/>
                  </a:lnTo>
                  <a:lnTo>
                    <a:pt x="266" y="88"/>
                  </a:lnTo>
                  <a:lnTo>
                    <a:pt x="276" y="98"/>
                  </a:lnTo>
                  <a:lnTo>
                    <a:pt x="286" y="108"/>
                  </a:lnTo>
                  <a:lnTo>
                    <a:pt x="294" y="120"/>
                  </a:lnTo>
                  <a:lnTo>
                    <a:pt x="302" y="132"/>
                  </a:lnTo>
                  <a:lnTo>
                    <a:pt x="310" y="144"/>
                  </a:lnTo>
                  <a:lnTo>
                    <a:pt x="316" y="156"/>
                  </a:lnTo>
                  <a:lnTo>
                    <a:pt x="322" y="168"/>
                  </a:lnTo>
                  <a:lnTo>
                    <a:pt x="328" y="182"/>
                  </a:lnTo>
                  <a:lnTo>
                    <a:pt x="334" y="194"/>
                  </a:lnTo>
                  <a:lnTo>
                    <a:pt x="338" y="208"/>
                  </a:lnTo>
                  <a:lnTo>
                    <a:pt x="342" y="222"/>
                  </a:lnTo>
                  <a:lnTo>
                    <a:pt x="346" y="236"/>
                  </a:lnTo>
                  <a:lnTo>
                    <a:pt x="348" y="250"/>
                  </a:lnTo>
                  <a:lnTo>
                    <a:pt x="350" y="264"/>
                  </a:lnTo>
                  <a:lnTo>
                    <a:pt x="350" y="280"/>
                  </a:lnTo>
                  <a:lnTo>
                    <a:pt x="352" y="294"/>
                  </a:lnTo>
                  <a:lnTo>
                    <a:pt x="352" y="294"/>
                  </a:lnTo>
                  <a:lnTo>
                    <a:pt x="352" y="2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Freeform 21">
              <a:extLst>
                <a:ext uri="{FF2B5EF4-FFF2-40B4-BE49-F238E27FC236}">
                  <a16:creationId xmlns:a16="http://schemas.microsoft.com/office/drawing/2014/main" id="{7E1A3E30-133E-49D7-906E-ADA36C98A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6" y="2222"/>
              <a:ext cx="352" cy="434"/>
            </a:xfrm>
            <a:custGeom>
              <a:avLst/>
              <a:gdLst>
                <a:gd name="T0" fmla="*/ 314 w 352"/>
                <a:gd name="T1" fmla="*/ 58 h 434"/>
                <a:gd name="T2" fmla="*/ 352 w 352"/>
                <a:gd name="T3" fmla="*/ 80 h 434"/>
                <a:gd name="T4" fmla="*/ 298 w 352"/>
                <a:gd name="T5" fmla="*/ 434 h 434"/>
                <a:gd name="T6" fmla="*/ 298 w 352"/>
                <a:gd name="T7" fmla="*/ 434 h 434"/>
                <a:gd name="T8" fmla="*/ 266 w 352"/>
                <a:gd name="T9" fmla="*/ 432 h 434"/>
                <a:gd name="T10" fmla="*/ 234 w 352"/>
                <a:gd name="T11" fmla="*/ 426 h 434"/>
                <a:gd name="T12" fmla="*/ 198 w 352"/>
                <a:gd name="T13" fmla="*/ 422 h 434"/>
                <a:gd name="T14" fmla="*/ 164 w 352"/>
                <a:gd name="T15" fmla="*/ 414 h 434"/>
                <a:gd name="T16" fmla="*/ 128 w 352"/>
                <a:gd name="T17" fmla="*/ 406 h 434"/>
                <a:gd name="T18" fmla="*/ 92 w 352"/>
                <a:gd name="T19" fmla="*/ 398 h 434"/>
                <a:gd name="T20" fmla="*/ 56 w 352"/>
                <a:gd name="T21" fmla="*/ 388 h 434"/>
                <a:gd name="T22" fmla="*/ 18 w 352"/>
                <a:gd name="T23" fmla="*/ 376 h 434"/>
                <a:gd name="T24" fmla="*/ 0 w 352"/>
                <a:gd name="T25" fmla="*/ 372 h 434"/>
                <a:gd name="T26" fmla="*/ 0 w 352"/>
                <a:gd name="T27" fmla="*/ 368 h 434"/>
                <a:gd name="T28" fmla="*/ 0 w 352"/>
                <a:gd name="T29" fmla="*/ 296 h 434"/>
                <a:gd name="T30" fmla="*/ 0 w 352"/>
                <a:gd name="T31" fmla="*/ 296 h 434"/>
                <a:gd name="T32" fmla="*/ 0 w 352"/>
                <a:gd name="T33" fmla="*/ 280 h 434"/>
                <a:gd name="T34" fmla="*/ 2 w 352"/>
                <a:gd name="T35" fmla="*/ 266 h 434"/>
                <a:gd name="T36" fmla="*/ 4 w 352"/>
                <a:gd name="T37" fmla="*/ 250 h 434"/>
                <a:gd name="T38" fmla="*/ 6 w 352"/>
                <a:gd name="T39" fmla="*/ 236 h 434"/>
                <a:gd name="T40" fmla="*/ 8 w 352"/>
                <a:gd name="T41" fmla="*/ 222 h 434"/>
                <a:gd name="T42" fmla="*/ 12 w 352"/>
                <a:gd name="T43" fmla="*/ 208 h 434"/>
                <a:gd name="T44" fmla="*/ 18 w 352"/>
                <a:gd name="T45" fmla="*/ 194 h 434"/>
                <a:gd name="T46" fmla="*/ 22 w 352"/>
                <a:gd name="T47" fmla="*/ 182 h 434"/>
                <a:gd name="T48" fmla="*/ 28 w 352"/>
                <a:gd name="T49" fmla="*/ 168 h 434"/>
                <a:gd name="T50" fmla="*/ 34 w 352"/>
                <a:gd name="T51" fmla="*/ 156 h 434"/>
                <a:gd name="T52" fmla="*/ 42 w 352"/>
                <a:gd name="T53" fmla="*/ 144 h 434"/>
                <a:gd name="T54" fmla="*/ 48 w 352"/>
                <a:gd name="T55" fmla="*/ 132 h 434"/>
                <a:gd name="T56" fmla="*/ 58 w 352"/>
                <a:gd name="T57" fmla="*/ 120 h 434"/>
                <a:gd name="T58" fmla="*/ 66 w 352"/>
                <a:gd name="T59" fmla="*/ 110 h 434"/>
                <a:gd name="T60" fmla="*/ 74 w 352"/>
                <a:gd name="T61" fmla="*/ 98 h 434"/>
                <a:gd name="T62" fmla="*/ 84 w 352"/>
                <a:gd name="T63" fmla="*/ 88 h 434"/>
                <a:gd name="T64" fmla="*/ 94 w 352"/>
                <a:gd name="T65" fmla="*/ 78 h 434"/>
                <a:gd name="T66" fmla="*/ 104 w 352"/>
                <a:gd name="T67" fmla="*/ 70 h 434"/>
                <a:gd name="T68" fmla="*/ 116 w 352"/>
                <a:gd name="T69" fmla="*/ 60 h 434"/>
                <a:gd name="T70" fmla="*/ 126 w 352"/>
                <a:gd name="T71" fmla="*/ 52 h 434"/>
                <a:gd name="T72" fmla="*/ 138 w 352"/>
                <a:gd name="T73" fmla="*/ 44 h 434"/>
                <a:gd name="T74" fmla="*/ 152 w 352"/>
                <a:gd name="T75" fmla="*/ 38 h 434"/>
                <a:gd name="T76" fmla="*/ 164 w 352"/>
                <a:gd name="T77" fmla="*/ 30 h 434"/>
                <a:gd name="T78" fmla="*/ 176 w 352"/>
                <a:gd name="T79" fmla="*/ 24 h 434"/>
                <a:gd name="T80" fmla="*/ 190 w 352"/>
                <a:gd name="T81" fmla="*/ 20 h 434"/>
                <a:gd name="T82" fmla="*/ 202 w 352"/>
                <a:gd name="T83" fmla="*/ 14 h 434"/>
                <a:gd name="T84" fmla="*/ 216 w 352"/>
                <a:gd name="T85" fmla="*/ 10 h 434"/>
                <a:gd name="T86" fmla="*/ 230 w 352"/>
                <a:gd name="T87" fmla="*/ 6 h 434"/>
                <a:gd name="T88" fmla="*/ 244 w 352"/>
                <a:gd name="T89" fmla="*/ 4 h 434"/>
                <a:gd name="T90" fmla="*/ 260 w 352"/>
                <a:gd name="T91" fmla="*/ 2 h 434"/>
                <a:gd name="T92" fmla="*/ 274 w 352"/>
                <a:gd name="T93" fmla="*/ 0 h 434"/>
                <a:gd name="T94" fmla="*/ 288 w 352"/>
                <a:gd name="T95" fmla="*/ 0 h 434"/>
                <a:gd name="T96" fmla="*/ 314 w 352"/>
                <a:gd name="T97" fmla="*/ 58 h 434"/>
                <a:gd name="T98" fmla="*/ 314 w 352"/>
                <a:gd name="T99" fmla="*/ 58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2" h="434">
                  <a:moveTo>
                    <a:pt x="314" y="58"/>
                  </a:moveTo>
                  <a:lnTo>
                    <a:pt x="352" y="80"/>
                  </a:lnTo>
                  <a:lnTo>
                    <a:pt x="298" y="434"/>
                  </a:lnTo>
                  <a:lnTo>
                    <a:pt x="298" y="434"/>
                  </a:lnTo>
                  <a:lnTo>
                    <a:pt x="266" y="432"/>
                  </a:lnTo>
                  <a:lnTo>
                    <a:pt x="234" y="426"/>
                  </a:lnTo>
                  <a:lnTo>
                    <a:pt x="198" y="422"/>
                  </a:lnTo>
                  <a:lnTo>
                    <a:pt x="164" y="414"/>
                  </a:lnTo>
                  <a:lnTo>
                    <a:pt x="128" y="406"/>
                  </a:lnTo>
                  <a:lnTo>
                    <a:pt x="92" y="398"/>
                  </a:lnTo>
                  <a:lnTo>
                    <a:pt x="56" y="388"/>
                  </a:lnTo>
                  <a:lnTo>
                    <a:pt x="18" y="376"/>
                  </a:lnTo>
                  <a:lnTo>
                    <a:pt x="0" y="372"/>
                  </a:lnTo>
                  <a:lnTo>
                    <a:pt x="0" y="368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0" y="280"/>
                  </a:lnTo>
                  <a:lnTo>
                    <a:pt x="2" y="266"/>
                  </a:lnTo>
                  <a:lnTo>
                    <a:pt x="4" y="250"/>
                  </a:lnTo>
                  <a:lnTo>
                    <a:pt x="6" y="236"/>
                  </a:lnTo>
                  <a:lnTo>
                    <a:pt x="8" y="222"/>
                  </a:lnTo>
                  <a:lnTo>
                    <a:pt x="12" y="208"/>
                  </a:lnTo>
                  <a:lnTo>
                    <a:pt x="18" y="194"/>
                  </a:lnTo>
                  <a:lnTo>
                    <a:pt x="22" y="182"/>
                  </a:lnTo>
                  <a:lnTo>
                    <a:pt x="28" y="168"/>
                  </a:lnTo>
                  <a:lnTo>
                    <a:pt x="34" y="156"/>
                  </a:lnTo>
                  <a:lnTo>
                    <a:pt x="42" y="144"/>
                  </a:lnTo>
                  <a:lnTo>
                    <a:pt x="48" y="132"/>
                  </a:lnTo>
                  <a:lnTo>
                    <a:pt x="58" y="120"/>
                  </a:lnTo>
                  <a:lnTo>
                    <a:pt x="66" y="110"/>
                  </a:lnTo>
                  <a:lnTo>
                    <a:pt x="74" y="98"/>
                  </a:lnTo>
                  <a:lnTo>
                    <a:pt x="84" y="88"/>
                  </a:lnTo>
                  <a:lnTo>
                    <a:pt x="94" y="78"/>
                  </a:lnTo>
                  <a:lnTo>
                    <a:pt x="104" y="70"/>
                  </a:lnTo>
                  <a:lnTo>
                    <a:pt x="116" y="60"/>
                  </a:lnTo>
                  <a:lnTo>
                    <a:pt x="126" y="52"/>
                  </a:lnTo>
                  <a:lnTo>
                    <a:pt x="138" y="44"/>
                  </a:lnTo>
                  <a:lnTo>
                    <a:pt x="152" y="38"/>
                  </a:lnTo>
                  <a:lnTo>
                    <a:pt x="164" y="30"/>
                  </a:lnTo>
                  <a:lnTo>
                    <a:pt x="176" y="24"/>
                  </a:lnTo>
                  <a:lnTo>
                    <a:pt x="190" y="20"/>
                  </a:lnTo>
                  <a:lnTo>
                    <a:pt x="202" y="14"/>
                  </a:lnTo>
                  <a:lnTo>
                    <a:pt x="216" y="10"/>
                  </a:lnTo>
                  <a:lnTo>
                    <a:pt x="230" y="6"/>
                  </a:lnTo>
                  <a:lnTo>
                    <a:pt x="244" y="4"/>
                  </a:lnTo>
                  <a:lnTo>
                    <a:pt x="260" y="2"/>
                  </a:lnTo>
                  <a:lnTo>
                    <a:pt x="274" y="0"/>
                  </a:lnTo>
                  <a:lnTo>
                    <a:pt x="288" y="0"/>
                  </a:lnTo>
                  <a:lnTo>
                    <a:pt x="314" y="58"/>
                  </a:lnTo>
                  <a:lnTo>
                    <a:pt x="314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Freeform 22">
              <a:extLst>
                <a:ext uri="{FF2B5EF4-FFF2-40B4-BE49-F238E27FC236}">
                  <a16:creationId xmlns:a16="http://schemas.microsoft.com/office/drawing/2014/main" id="{D3F13A6D-BEBE-4228-9E2C-67E9DDF29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222"/>
              <a:ext cx="352" cy="440"/>
            </a:xfrm>
            <a:custGeom>
              <a:avLst/>
              <a:gdLst>
                <a:gd name="T0" fmla="*/ 352 w 352"/>
                <a:gd name="T1" fmla="*/ 294 h 440"/>
                <a:gd name="T2" fmla="*/ 352 w 352"/>
                <a:gd name="T3" fmla="*/ 368 h 440"/>
                <a:gd name="T4" fmla="*/ 350 w 352"/>
                <a:gd name="T5" fmla="*/ 368 h 440"/>
                <a:gd name="T6" fmla="*/ 334 w 352"/>
                <a:gd name="T7" fmla="*/ 376 h 440"/>
                <a:gd name="T8" fmla="*/ 334 w 352"/>
                <a:gd name="T9" fmla="*/ 376 h 440"/>
                <a:gd name="T10" fmla="*/ 328 w 352"/>
                <a:gd name="T11" fmla="*/ 378 h 440"/>
                <a:gd name="T12" fmla="*/ 312 w 352"/>
                <a:gd name="T13" fmla="*/ 386 h 440"/>
                <a:gd name="T14" fmla="*/ 288 w 352"/>
                <a:gd name="T15" fmla="*/ 394 h 440"/>
                <a:gd name="T16" fmla="*/ 274 w 352"/>
                <a:gd name="T17" fmla="*/ 400 h 440"/>
                <a:gd name="T18" fmla="*/ 256 w 352"/>
                <a:gd name="T19" fmla="*/ 404 h 440"/>
                <a:gd name="T20" fmla="*/ 238 w 352"/>
                <a:gd name="T21" fmla="*/ 410 h 440"/>
                <a:gd name="T22" fmla="*/ 218 w 352"/>
                <a:gd name="T23" fmla="*/ 416 h 440"/>
                <a:gd name="T24" fmla="*/ 194 w 352"/>
                <a:gd name="T25" fmla="*/ 420 h 440"/>
                <a:gd name="T26" fmla="*/ 170 w 352"/>
                <a:gd name="T27" fmla="*/ 424 h 440"/>
                <a:gd name="T28" fmla="*/ 144 w 352"/>
                <a:gd name="T29" fmla="*/ 430 h 440"/>
                <a:gd name="T30" fmla="*/ 116 w 352"/>
                <a:gd name="T31" fmla="*/ 434 h 440"/>
                <a:gd name="T32" fmla="*/ 86 w 352"/>
                <a:gd name="T33" fmla="*/ 436 h 440"/>
                <a:gd name="T34" fmla="*/ 54 w 352"/>
                <a:gd name="T35" fmla="*/ 440 h 440"/>
                <a:gd name="T36" fmla="*/ 0 w 352"/>
                <a:gd name="T37" fmla="*/ 78 h 440"/>
                <a:gd name="T38" fmla="*/ 38 w 352"/>
                <a:gd name="T39" fmla="*/ 58 h 440"/>
                <a:gd name="T40" fmla="*/ 62 w 352"/>
                <a:gd name="T41" fmla="*/ 0 h 440"/>
                <a:gd name="T42" fmla="*/ 62 w 352"/>
                <a:gd name="T43" fmla="*/ 0 h 440"/>
                <a:gd name="T44" fmla="*/ 78 w 352"/>
                <a:gd name="T45" fmla="*/ 0 h 440"/>
                <a:gd name="T46" fmla="*/ 92 w 352"/>
                <a:gd name="T47" fmla="*/ 2 h 440"/>
                <a:gd name="T48" fmla="*/ 106 w 352"/>
                <a:gd name="T49" fmla="*/ 4 h 440"/>
                <a:gd name="T50" fmla="*/ 120 w 352"/>
                <a:gd name="T51" fmla="*/ 6 h 440"/>
                <a:gd name="T52" fmla="*/ 134 w 352"/>
                <a:gd name="T53" fmla="*/ 10 h 440"/>
                <a:gd name="T54" fmla="*/ 148 w 352"/>
                <a:gd name="T55" fmla="*/ 14 h 440"/>
                <a:gd name="T56" fmla="*/ 162 w 352"/>
                <a:gd name="T57" fmla="*/ 20 h 440"/>
                <a:gd name="T58" fmla="*/ 176 w 352"/>
                <a:gd name="T59" fmla="*/ 24 h 440"/>
                <a:gd name="T60" fmla="*/ 188 w 352"/>
                <a:gd name="T61" fmla="*/ 30 h 440"/>
                <a:gd name="T62" fmla="*/ 200 w 352"/>
                <a:gd name="T63" fmla="*/ 38 h 440"/>
                <a:gd name="T64" fmla="*/ 212 w 352"/>
                <a:gd name="T65" fmla="*/ 44 h 440"/>
                <a:gd name="T66" fmla="*/ 224 w 352"/>
                <a:gd name="T67" fmla="*/ 52 h 440"/>
                <a:gd name="T68" fmla="*/ 236 w 352"/>
                <a:gd name="T69" fmla="*/ 60 h 440"/>
                <a:gd name="T70" fmla="*/ 246 w 352"/>
                <a:gd name="T71" fmla="*/ 68 h 440"/>
                <a:gd name="T72" fmla="*/ 256 w 352"/>
                <a:gd name="T73" fmla="*/ 78 h 440"/>
                <a:gd name="T74" fmla="*/ 266 w 352"/>
                <a:gd name="T75" fmla="*/ 88 h 440"/>
                <a:gd name="T76" fmla="*/ 276 w 352"/>
                <a:gd name="T77" fmla="*/ 98 h 440"/>
                <a:gd name="T78" fmla="*/ 286 w 352"/>
                <a:gd name="T79" fmla="*/ 108 h 440"/>
                <a:gd name="T80" fmla="*/ 294 w 352"/>
                <a:gd name="T81" fmla="*/ 120 h 440"/>
                <a:gd name="T82" fmla="*/ 302 w 352"/>
                <a:gd name="T83" fmla="*/ 132 h 440"/>
                <a:gd name="T84" fmla="*/ 310 w 352"/>
                <a:gd name="T85" fmla="*/ 144 h 440"/>
                <a:gd name="T86" fmla="*/ 316 w 352"/>
                <a:gd name="T87" fmla="*/ 156 h 440"/>
                <a:gd name="T88" fmla="*/ 322 w 352"/>
                <a:gd name="T89" fmla="*/ 168 h 440"/>
                <a:gd name="T90" fmla="*/ 328 w 352"/>
                <a:gd name="T91" fmla="*/ 182 h 440"/>
                <a:gd name="T92" fmla="*/ 334 w 352"/>
                <a:gd name="T93" fmla="*/ 194 h 440"/>
                <a:gd name="T94" fmla="*/ 338 w 352"/>
                <a:gd name="T95" fmla="*/ 208 h 440"/>
                <a:gd name="T96" fmla="*/ 342 w 352"/>
                <a:gd name="T97" fmla="*/ 222 h 440"/>
                <a:gd name="T98" fmla="*/ 346 w 352"/>
                <a:gd name="T99" fmla="*/ 236 h 440"/>
                <a:gd name="T100" fmla="*/ 348 w 352"/>
                <a:gd name="T101" fmla="*/ 250 h 440"/>
                <a:gd name="T102" fmla="*/ 350 w 352"/>
                <a:gd name="T103" fmla="*/ 264 h 440"/>
                <a:gd name="T104" fmla="*/ 350 w 352"/>
                <a:gd name="T105" fmla="*/ 280 h 440"/>
                <a:gd name="T106" fmla="*/ 352 w 352"/>
                <a:gd name="T107" fmla="*/ 294 h 440"/>
                <a:gd name="T108" fmla="*/ 352 w 352"/>
                <a:gd name="T109" fmla="*/ 294 h 440"/>
                <a:gd name="T110" fmla="*/ 352 w 352"/>
                <a:gd name="T111" fmla="*/ 294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2" h="440">
                  <a:moveTo>
                    <a:pt x="352" y="294"/>
                  </a:moveTo>
                  <a:lnTo>
                    <a:pt x="352" y="368"/>
                  </a:lnTo>
                  <a:lnTo>
                    <a:pt x="350" y="368"/>
                  </a:lnTo>
                  <a:lnTo>
                    <a:pt x="334" y="376"/>
                  </a:lnTo>
                  <a:lnTo>
                    <a:pt x="334" y="376"/>
                  </a:lnTo>
                  <a:lnTo>
                    <a:pt x="328" y="378"/>
                  </a:lnTo>
                  <a:lnTo>
                    <a:pt x="312" y="386"/>
                  </a:lnTo>
                  <a:lnTo>
                    <a:pt x="288" y="394"/>
                  </a:lnTo>
                  <a:lnTo>
                    <a:pt x="274" y="400"/>
                  </a:lnTo>
                  <a:lnTo>
                    <a:pt x="256" y="404"/>
                  </a:lnTo>
                  <a:lnTo>
                    <a:pt x="238" y="410"/>
                  </a:lnTo>
                  <a:lnTo>
                    <a:pt x="218" y="416"/>
                  </a:lnTo>
                  <a:lnTo>
                    <a:pt x="194" y="420"/>
                  </a:lnTo>
                  <a:lnTo>
                    <a:pt x="170" y="424"/>
                  </a:lnTo>
                  <a:lnTo>
                    <a:pt x="144" y="430"/>
                  </a:lnTo>
                  <a:lnTo>
                    <a:pt x="116" y="434"/>
                  </a:lnTo>
                  <a:lnTo>
                    <a:pt x="86" y="436"/>
                  </a:lnTo>
                  <a:lnTo>
                    <a:pt x="54" y="440"/>
                  </a:lnTo>
                  <a:lnTo>
                    <a:pt x="0" y="78"/>
                  </a:lnTo>
                  <a:lnTo>
                    <a:pt x="38" y="58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78" y="0"/>
                  </a:lnTo>
                  <a:lnTo>
                    <a:pt x="92" y="2"/>
                  </a:lnTo>
                  <a:lnTo>
                    <a:pt x="106" y="4"/>
                  </a:lnTo>
                  <a:lnTo>
                    <a:pt x="120" y="6"/>
                  </a:lnTo>
                  <a:lnTo>
                    <a:pt x="134" y="10"/>
                  </a:lnTo>
                  <a:lnTo>
                    <a:pt x="148" y="14"/>
                  </a:lnTo>
                  <a:lnTo>
                    <a:pt x="162" y="20"/>
                  </a:lnTo>
                  <a:lnTo>
                    <a:pt x="176" y="24"/>
                  </a:lnTo>
                  <a:lnTo>
                    <a:pt x="188" y="30"/>
                  </a:lnTo>
                  <a:lnTo>
                    <a:pt x="200" y="38"/>
                  </a:lnTo>
                  <a:lnTo>
                    <a:pt x="212" y="44"/>
                  </a:lnTo>
                  <a:lnTo>
                    <a:pt x="224" y="52"/>
                  </a:lnTo>
                  <a:lnTo>
                    <a:pt x="236" y="60"/>
                  </a:lnTo>
                  <a:lnTo>
                    <a:pt x="246" y="68"/>
                  </a:lnTo>
                  <a:lnTo>
                    <a:pt x="256" y="78"/>
                  </a:lnTo>
                  <a:lnTo>
                    <a:pt x="266" y="88"/>
                  </a:lnTo>
                  <a:lnTo>
                    <a:pt x="276" y="98"/>
                  </a:lnTo>
                  <a:lnTo>
                    <a:pt x="286" y="108"/>
                  </a:lnTo>
                  <a:lnTo>
                    <a:pt x="294" y="120"/>
                  </a:lnTo>
                  <a:lnTo>
                    <a:pt x="302" y="132"/>
                  </a:lnTo>
                  <a:lnTo>
                    <a:pt x="310" y="144"/>
                  </a:lnTo>
                  <a:lnTo>
                    <a:pt x="316" y="156"/>
                  </a:lnTo>
                  <a:lnTo>
                    <a:pt x="322" y="168"/>
                  </a:lnTo>
                  <a:lnTo>
                    <a:pt x="328" y="182"/>
                  </a:lnTo>
                  <a:lnTo>
                    <a:pt x="334" y="194"/>
                  </a:lnTo>
                  <a:lnTo>
                    <a:pt x="338" y="208"/>
                  </a:lnTo>
                  <a:lnTo>
                    <a:pt x="342" y="222"/>
                  </a:lnTo>
                  <a:lnTo>
                    <a:pt x="346" y="236"/>
                  </a:lnTo>
                  <a:lnTo>
                    <a:pt x="348" y="250"/>
                  </a:lnTo>
                  <a:lnTo>
                    <a:pt x="350" y="264"/>
                  </a:lnTo>
                  <a:lnTo>
                    <a:pt x="350" y="280"/>
                  </a:lnTo>
                  <a:lnTo>
                    <a:pt x="352" y="294"/>
                  </a:lnTo>
                  <a:lnTo>
                    <a:pt x="352" y="294"/>
                  </a:lnTo>
                  <a:lnTo>
                    <a:pt x="352" y="2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DA79C11E-4C3C-47F0-8F2D-1BE2B4CF2C3D}"/>
              </a:ext>
            </a:extLst>
          </p:cNvPr>
          <p:cNvSpPr txBox="1"/>
          <p:nvPr/>
        </p:nvSpPr>
        <p:spPr>
          <a:xfrm>
            <a:off x="467889" y="4284270"/>
            <a:ext cx="12200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BIM-ЦЕНТРЫ ДОЛЖНЫ ОБЪЕДИНИТЬ В СЕБЕ СООТВЕТСТВУЮЩИЕ КОМПЕТЕНЦИИ В СФЕРЕ ЭКСПЕРТИЗЫ, СТРОИТЕЛЬНОГО НАДЗОРА, А ТАКЖЕ В ДЕЯТЕЛЬНОСТИ РЕГИОНАЛЬНЫХ ЗАКАЗЧИКОВ СТРОИТЕЛЬНЫХ РАБОТ</a:t>
            </a:r>
          </a:p>
        </p:txBody>
      </p:sp>
      <p:sp>
        <p:nvSpPr>
          <p:cNvPr id="132" name="Freeform 5">
            <a:extLst>
              <a:ext uri="{FF2B5EF4-FFF2-40B4-BE49-F238E27FC236}">
                <a16:creationId xmlns:a16="http://schemas.microsoft.com/office/drawing/2014/main" id="{0DA79AA5-536E-4A70-A141-81329794EB02}"/>
              </a:ext>
            </a:extLst>
          </p:cNvPr>
          <p:cNvSpPr>
            <a:spLocks noChangeAspect="1"/>
          </p:cNvSpPr>
          <p:nvPr/>
        </p:nvSpPr>
        <p:spPr bwMode="auto">
          <a:xfrm>
            <a:off x="613444" y="4351936"/>
            <a:ext cx="217890" cy="234000"/>
          </a:xfrm>
          <a:custGeom>
            <a:avLst/>
            <a:gdLst>
              <a:gd name="T0" fmla="*/ 2324 w 2716"/>
              <a:gd name="T1" fmla="*/ 1920 h 2920"/>
              <a:gd name="T2" fmla="*/ 2324 w 2716"/>
              <a:gd name="T3" fmla="*/ 392 h 2920"/>
              <a:gd name="T4" fmla="*/ 1858 w 2716"/>
              <a:gd name="T5" fmla="*/ 392 h 2920"/>
              <a:gd name="T6" fmla="*/ 1858 w 2716"/>
              <a:gd name="T7" fmla="*/ 0 h 2920"/>
              <a:gd name="T8" fmla="*/ 858 w 2716"/>
              <a:gd name="T9" fmla="*/ 0 h 2920"/>
              <a:gd name="T10" fmla="*/ 858 w 2716"/>
              <a:gd name="T11" fmla="*/ 392 h 2920"/>
              <a:gd name="T12" fmla="*/ 392 w 2716"/>
              <a:gd name="T13" fmla="*/ 392 h 2920"/>
              <a:gd name="T14" fmla="*/ 392 w 2716"/>
              <a:gd name="T15" fmla="*/ 1920 h 2920"/>
              <a:gd name="T16" fmla="*/ 0 w 2716"/>
              <a:gd name="T17" fmla="*/ 1920 h 2920"/>
              <a:gd name="T18" fmla="*/ 0 w 2716"/>
              <a:gd name="T19" fmla="*/ 2920 h 2920"/>
              <a:gd name="T20" fmla="*/ 1000 w 2716"/>
              <a:gd name="T21" fmla="*/ 2920 h 2920"/>
              <a:gd name="T22" fmla="*/ 1000 w 2716"/>
              <a:gd name="T23" fmla="*/ 1920 h 2920"/>
              <a:gd name="T24" fmla="*/ 608 w 2716"/>
              <a:gd name="T25" fmla="*/ 1920 h 2920"/>
              <a:gd name="T26" fmla="*/ 608 w 2716"/>
              <a:gd name="T27" fmla="*/ 608 h 2920"/>
              <a:gd name="T28" fmla="*/ 858 w 2716"/>
              <a:gd name="T29" fmla="*/ 608 h 2920"/>
              <a:gd name="T30" fmla="*/ 858 w 2716"/>
              <a:gd name="T31" fmla="*/ 1000 h 2920"/>
              <a:gd name="T32" fmla="*/ 1858 w 2716"/>
              <a:gd name="T33" fmla="*/ 1000 h 2920"/>
              <a:gd name="T34" fmla="*/ 1858 w 2716"/>
              <a:gd name="T35" fmla="*/ 608 h 2920"/>
              <a:gd name="T36" fmla="*/ 2108 w 2716"/>
              <a:gd name="T37" fmla="*/ 608 h 2920"/>
              <a:gd name="T38" fmla="*/ 2108 w 2716"/>
              <a:gd name="T39" fmla="*/ 1920 h 2920"/>
              <a:gd name="T40" fmla="*/ 1716 w 2716"/>
              <a:gd name="T41" fmla="*/ 1920 h 2920"/>
              <a:gd name="T42" fmla="*/ 1716 w 2716"/>
              <a:gd name="T43" fmla="*/ 2920 h 2920"/>
              <a:gd name="T44" fmla="*/ 2716 w 2716"/>
              <a:gd name="T45" fmla="*/ 2920 h 2920"/>
              <a:gd name="T46" fmla="*/ 2716 w 2716"/>
              <a:gd name="T47" fmla="*/ 1920 h 2920"/>
              <a:gd name="T48" fmla="*/ 2324 w 2716"/>
              <a:gd name="T49" fmla="*/ 1920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716" h="2920">
                <a:moveTo>
                  <a:pt x="2324" y="1920"/>
                </a:moveTo>
                <a:lnTo>
                  <a:pt x="2324" y="392"/>
                </a:lnTo>
                <a:lnTo>
                  <a:pt x="1858" y="392"/>
                </a:lnTo>
                <a:lnTo>
                  <a:pt x="1858" y="0"/>
                </a:lnTo>
                <a:lnTo>
                  <a:pt x="858" y="0"/>
                </a:lnTo>
                <a:lnTo>
                  <a:pt x="858" y="392"/>
                </a:lnTo>
                <a:lnTo>
                  <a:pt x="392" y="392"/>
                </a:lnTo>
                <a:lnTo>
                  <a:pt x="392" y="1920"/>
                </a:lnTo>
                <a:lnTo>
                  <a:pt x="0" y="1920"/>
                </a:lnTo>
                <a:lnTo>
                  <a:pt x="0" y="2920"/>
                </a:lnTo>
                <a:lnTo>
                  <a:pt x="1000" y="2920"/>
                </a:lnTo>
                <a:lnTo>
                  <a:pt x="1000" y="1920"/>
                </a:lnTo>
                <a:lnTo>
                  <a:pt x="608" y="1920"/>
                </a:lnTo>
                <a:lnTo>
                  <a:pt x="608" y="608"/>
                </a:lnTo>
                <a:lnTo>
                  <a:pt x="858" y="608"/>
                </a:lnTo>
                <a:lnTo>
                  <a:pt x="858" y="1000"/>
                </a:lnTo>
                <a:lnTo>
                  <a:pt x="1858" y="1000"/>
                </a:lnTo>
                <a:lnTo>
                  <a:pt x="1858" y="608"/>
                </a:lnTo>
                <a:lnTo>
                  <a:pt x="2108" y="608"/>
                </a:lnTo>
                <a:lnTo>
                  <a:pt x="2108" y="1920"/>
                </a:lnTo>
                <a:lnTo>
                  <a:pt x="1716" y="1920"/>
                </a:lnTo>
                <a:lnTo>
                  <a:pt x="1716" y="2920"/>
                </a:lnTo>
                <a:lnTo>
                  <a:pt x="2716" y="2920"/>
                </a:lnTo>
                <a:lnTo>
                  <a:pt x="2716" y="1920"/>
                </a:lnTo>
                <a:lnTo>
                  <a:pt x="2324" y="192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id="{8D38A0FD-624C-4B53-ADFE-527D4327ACA5}"/>
              </a:ext>
            </a:extLst>
          </p:cNvPr>
          <p:cNvSpPr/>
          <p:nvPr/>
        </p:nvSpPr>
        <p:spPr>
          <a:xfrm>
            <a:off x="1795633" y="4799876"/>
            <a:ext cx="10288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ПОСТАНОВЛЕНИЯ ПРАВИТЕЛЬСТВА РФ №331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B20B520-31CC-45E0-8101-A38B0219A0F2}"/>
              </a:ext>
            </a:extLst>
          </p:cNvPr>
          <p:cNvSpPr txBox="1"/>
          <p:nvPr/>
        </p:nvSpPr>
        <p:spPr>
          <a:xfrm>
            <a:off x="467889" y="5123706"/>
            <a:ext cx="1145793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 1 ЯНВАРЯ 2022 ГОДА ФОРМИРОВАНИЕ И ВЕДЕНИЕ ИНФОРМАЦИОННОЙ МОДЕЛИ ОКС СТАНЕТ ОБЯЗАТЕЛЬНЫМ УСЛОВИЕМ ПРИ ЗАКЛЮЧЕНИИ ДОГОВОРА О ПОДГОТОВКЕ ПРОЕКТНОЙ ДОКУМЕНТАЦИИ ДЛЯ СТРОИТЕЛЬСТВА, РЕКОНСТРУКЦИИ, КАПИТАЛЬНОГО РЕМОНТА ОБЪЕКТА, ФИНАНСИРУЕМОГО С ПРИВЛЕЧЕНИЕМ БЮДЖЕТНЫХ СРЕДСТВ – ЗА ИСКЛЮЧЕНИЕМ ОБЪЕКТОВ, СТРОЯЩИХСЯ В ИНТЕРЕСАХ ОБОРОНЫ И БЕЗОПАСНОСТИ ГОСУДАРСТВА</a:t>
            </a:r>
          </a:p>
        </p:txBody>
      </p:sp>
      <p:sp>
        <p:nvSpPr>
          <p:cNvPr id="137" name="Freeform 26">
            <a:extLst>
              <a:ext uri="{FF2B5EF4-FFF2-40B4-BE49-F238E27FC236}">
                <a16:creationId xmlns:a16="http://schemas.microsoft.com/office/drawing/2014/main" id="{C2120258-937D-4D97-882C-C22C5A25BF9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7997" y="5230757"/>
            <a:ext cx="254535" cy="255600"/>
          </a:xfrm>
          <a:custGeom>
            <a:avLst/>
            <a:gdLst>
              <a:gd name="T0" fmla="*/ 1597 w 1912"/>
              <a:gd name="T1" fmla="*/ 247 h 1920"/>
              <a:gd name="T2" fmla="*/ 1486 w 1912"/>
              <a:gd name="T3" fmla="*/ 160 h 1920"/>
              <a:gd name="T4" fmla="*/ 1364 w 1912"/>
              <a:gd name="T5" fmla="*/ 91 h 1920"/>
              <a:gd name="T6" fmla="*/ 1234 w 1912"/>
              <a:gd name="T7" fmla="*/ 40 h 1920"/>
              <a:gd name="T8" fmla="*/ 1098 w 1912"/>
              <a:gd name="T9" fmla="*/ 10 h 1920"/>
              <a:gd name="T10" fmla="*/ 956 w 1912"/>
              <a:gd name="T11" fmla="*/ 0 h 1920"/>
              <a:gd name="T12" fmla="*/ 861 w 1912"/>
              <a:gd name="T13" fmla="*/ 4 h 1920"/>
              <a:gd name="T14" fmla="*/ 722 w 1912"/>
              <a:gd name="T15" fmla="*/ 29 h 1920"/>
              <a:gd name="T16" fmla="*/ 590 w 1912"/>
              <a:gd name="T17" fmla="*/ 72 h 1920"/>
              <a:gd name="T18" fmla="*/ 465 w 1912"/>
              <a:gd name="T19" fmla="*/ 135 h 1920"/>
              <a:gd name="T20" fmla="*/ 350 w 1912"/>
              <a:gd name="T21" fmla="*/ 217 h 1920"/>
              <a:gd name="T22" fmla="*/ 279 w 1912"/>
              <a:gd name="T23" fmla="*/ 280 h 1920"/>
              <a:gd name="T24" fmla="*/ 187 w 1912"/>
              <a:gd name="T25" fmla="*/ 389 h 1920"/>
              <a:gd name="T26" fmla="*/ 112 w 1912"/>
              <a:gd name="T27" fmla="*/ 508 h 1920"/>
              <a:gd name="T28" fmla="*/ 55 w 1912"/>
              <a:gd name="T29" fmla="*/ 635 h 1920"/>
              <a:gd name="T30" fmla="*/ 18 w 1912"/>
              <a:gd name="T31" fmla="*/ 771 h 1920"/>
              <a:gd name="T32" fmla="*/ 1 w 1912"/>
              <a:gd name="T33" fmla="*/ 911 h 1920"/>
              <a:gd name="T34" fmla="*/ 1 w 1912"/>
              <a:gd name="T35" fmla="*/ 1008 h 1920"/>
              <a:gd name="T36" fmla="*/ 18 w 1912"/>
              <a:gd name="T37" fmla="*/ 1148 h 1920"/>
              <a:gd name="T38" fmla="*/ 55 w 1912"/>
              <a:gd name="T39" fmla="*/ 1284 h 1920"/>
              <a:gd name="T40" fmla="*/ 112 w 1912"/>
              <a:gd name="T41" fmla="*/ 1411 h 1920"/>
              <a:gd name="T42" fmla="*/ 187 w 1912"/>
              <a:gd name="T43" fmla="*/ 1530 h 1920"/>
              <a:gd name="T44" fmla="*/ 279 w 1912"/>
              <a:gd name="T45" fmla="*/ 1639 h 1920"/>
              <a:gd name="T46" fmla="*/ 350 w 1912"/>
              <a:gd name="T47" fmla="*/ 1702 h 1920"/>
              <a:gd name="T48" fmla="*/ 465 w 1912"/>
              <a:gd name="T49" fmla="*/ 1784 h 1920"/>
              <a:gd name="T50" fmla="*/ 590 w 1912"/>
              <a:gd name="T51" fmla="*/ 1847 h 1920"/>
              <a:gd name="T52" fmla="*/ 722 w 1912"/>
              <a:gd name="T53" fmla="*/ 1890 h 1920"/>
              <a:gd name="T54" fmla="*/ 861 w 1912"/>
              <a:gd name="T55" fmla="*/ 1915 h 1920"/>
              <a:gd name="T56" fmla="*/ 956 w 1912"/>
              <a:gd name="T57" fmla="*/ 1920 h 1920"/>
              <a:gd name="T58" fmla="*/ 1098 w 1912"/>
              <a:gd name="T59" fmla="*/ 1909 h 1920"/>
              <a:gd name="T60" fmla="*/ 1234 w 1912"/>
              <a:gd name="T61" fmla="*/ 1879 h 1920"/>
              <a:gd name="T62" fmla="*/ 1364 w 1912"/>
              <a:gd name="T63" fmla="*/ 1828 h 1920"/>
              <a:gd name="T64" fmla="*/ 1486 w 1912"/>
              <a:gd name="T65" fmla="*/ 1759 h 1920"/>
              <a:gd name="T66" fmla="*/ 1597 w 1912"/>
              <a:gd name="T67" fmla="*/ 1672 h 1920"/>
              <a:gd name="T68" fmla="*/ 1665 w 1912"/>
              <a:gd name="T69" fmla="*/ 1604 h 1920"/>
              <a:gd name="T70" fmla="*/ 1751 w 1912"/>
              <a:gd name="T71" fmla="*/ 1492 h 1920"/>
              <a:gd name="T72" fmla="*/ 1820 w 1912"/>
              <a:gd name="T73" fmla="*/ 1370 h 1920"/>
              <a:gd name="T74" fmla="*/ 1871 w 1912"/>
              <a:gd name="T75" fmla="*/ 1239 h 1920"/>
              <a:gd name="T76" fmla="*/ 1901 w 1912"/>
              <a:gd name="T77" fmla="*/ 1102 h 1920"/>
              <a:gd name="T78" fmla="*/ 1912 w 1912"/>
              <a:gd name="T79" fmla="*/ 960 h 1920"/>
              <a:gd name="T80" fmla="*/ 1907 w 1912"/>
              <a:gd name="T81" fmla="*/ 864 h 1920"/>
              <a:gd name="T82" fmla="*/ 1883 w 1912"/>
              <a:gd name="T83" fmla="*/ 725 h 1920"/>
              <a:gd name="T84" fmla="*/ 1839 w 1912"/>
              <a:gd name="T85" fmla="*/ 592 h 1920"/>
              <a:gd name="T86" fmla="*/ 1777 w 1912"/>
              <a:gd name="T87" fmla="*/ 467 h 1920"/>
              <a:gd name="T88" fmla="*/ 1695 w 1912"/>
              <a:gd name="T89" fmla="*/ 352 h 1920"/>
              <a:gd name="T90" fmla="*/ 1632 w 1912"/>
              <a:gd name="T91" fmla="*/ 280 h 1920"/>
              <a:gd name="T92" fmla="*/ 1019 w 1912"/>
              <a:gd name="T93" fmla="*/ 297 h 1920"/>
              <a:gd name="T94" fmla="*/ 302 w 1912"/>
              <a:gd name="T95" fmla="*/ 1024 h 1920"/>
              <a:gd name="T96" fmla="*/ 302 w 1912"/>
              <a:gd name="T97" fmla="*/ 896 h 1920"/>
              <a:gd name="T98" fmla="*/ 893 w 1912"/>
              <a:gd name="T99" fmla="*/ 1792 h 1920"/>
              <a:gd name="T100" fmla="*/ 1019 w 1912"/>
              <a:gd name="T101" fmla="*/ 1792 h 1920"/>
              <a:gd name="T102" fmla="*/ 874 w 1912"/>
              <a:gd name="T103" fmla="*/ 413 h 1920"/>
              <a:gd name="T104" fmla="*/ 1493 w 1912"/>
              <a:gd name="T105" fmla="*/ 1436 h 1920"/>
              <a:gd name="T106" fmla="*/ 1614 w 1912"/>
              <a:gd name="T107" fmla="*/ 896 h 1920"/>
              <a:gd name="T108" fmla="*/ 1614 w 1912"/>
              <a:gd name="T109" fmla="*/ 102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12" h="1920">
                <a:moveTo>
                  <a:pt x="1632" y="280"/>
                </a:moveTo>
                <a:lnTo>
                  <a:pt x="1632" y="280"/>
                </a:lnTo>
                <a:lnTo>
                  <a:pt x="1597" y="247"/>
                </a:lnTo>
                <a:lnTo>
                  <a:pt x="1561" y="217"/>
                </a:lnTo>
                <a:lnTo>
                  <a:pt x="1524" y="187"/>
                </a:lnTo>
                <a:lnTo>
                  <a:pt x="1486" y="160"/>
                </a:lnTo>
                <a:lnTo>
                  <a:pt x="1447" y="135"/>
                </a:lnTo>
                <a:lnTo>
                  <a:pt x="1405" y="112"/>
                </a:lnTo>
                <a:lnTo>
                  <a:pt x="1364" y="91"/>
                </a:lnTo>
                <a:lnTo>
                  <a:pt x="1322" y="72"/>
                </a:lnTo>
                <a:lnTo>
                  <a:pt x="1279" y="55"/>
                </a:lnTo>
                <a:lnTo>
                  <a:pt x="1234" y="40"/>
                </a:lnTo>
                <a:lnTo>
                  <a:pt x="1190" y="29"/>
                </a:lnTo>
                <a:lnTo>
                  <a:pt x="1143" y="18"/>
                </a:lnTo>
                <a:lnTo>
                  <a:pt x="1098" y="10"/>
                </a:lnTo>
                <a:lnTo>
                  <a:pt x="1050" y="4"/>
                </a:lnTo>
                <a:lnTo>
                  <a:pt x="1004" y="1"/>
                </a:lnTo>
                <a:lnTo>
                  <a:pt x="956" y="0"/>
                </a:lnTo>
                <a:lnTo>
                  <a:pt x="956" y="0"/>
                </a:lnTo>
                <a:lnTo>
                  <a:pt x="908" y="1"/>
                </a:lnTo>
                <a:lnTo>
                  <a:pt x="861" y="4"/>
                </a:lnTo>
                <a:lnTo>
                  <a:pt x="814" y="10"/>
                </a:lnTo>
                <a:lnTo>
                  <a:pt x="768" y="18"/>
                </a:lnTo>
                <a:lnTo>
                  <a:pt x="722" y="29"/>
                </a:lnTo>
                <a:lnTo>
                  <a:pt x="677" y="40"/>
                </a:lnTo>
                <a:lnTo>
                  <a:pt x="633" y="55"/>
                </a:lnTo>
                <a:lnTo>
                  <a:pt x="590" y="72"/>
                </a:lnTo>
                <a:lnTo>
                  <a:pt x="547" y="91"/>
                </a:lnTo>
                <a:lnTo>
                  <a:pt x="505" y="112"/>
                </a:lnTo>
                <a:lnTo>
                  <a:pt x="465" y="135"/>
                </a:lnTo>
                <a:lnTo>
                  <a:pt x="425" y="160"/>
                </a:lnTo>
                <a:lnTo>
                  <a:pt x="387" y="187"/>
                </a:lnTo>
                <a:lnTo>
                  <a:pt x="350" y="217"/>
                </a:lnTo>
                <a:lnTo>
                  <a:pt x="314" y="247"/>
                </a:lnTo>
                <a:lnTo>
                  <a:pt x="279" y="280"/>
                </a:lnTo>
                <a:lnTo>
                  <a:pt x="279" y="280"/>
                </a:lnTo>
                <a:lnTo>
                  <a:pt x="246" y="315"/>
                </a:lnTo>
                <a:lnTo>
                  <a:pt x="216" y="352"/>
                </a:lnTo>
                <a:lnTo>
                  <a:pt x="187" y="389"/>
                </a:lnTo>
                <a:lnTo>
                  <a:pt x="160" y="427"/>
                </a:lnTo>
                <a:lnTo>
                  <a:pt x="134" y="467"/>
                </a:lnTo>
                <a:lnTo>
                  <a:pt x="112" y="508"/>
                </a:lnTo>
                <a:lnTo>
                  <a:pt x="91" y="549"/>
                </a:lnTo>
                <a:lnTo>
                  <a:pt x="72" y="592"/>
                </a:lnTo>
                <a:lnTo>
                  <a:pt x="55" y="635"/>
                </a:lnTo>
                <a:lnTo>
                  <a:pt x="40" y="680"/>
                </a:lnTo>
                <a:lnTo>
                  <a:pt x="29" y="725"/>
                </a:lnTo>
                <a:lnTo>
                  <a:pt x="18" y="771"/>
                </a:lnTo>
                <a:lnTo>
                  <a:pt x="10" y="817"/>
                </a:lnTo>
                <a:lnTo>
                  <a:pt x="4" y="864"/>
                </a:lnTo>
                <a:lnTo>
                  <a:pt x="1" y="911"/>
                </a:lnTo>
                <a:lnTo>
                  <a:pt x="0" y="960"/>
                </a:lnTo>
                <a:lnTo>
                  <a:pt x="0" y="960"/>
                </a:lnTo>
                <a:lnTo>
                  <a:pt x="1" y="1008"/>
                </a:lnTo>
                <a:lnTo>
                  <a:pt x="4" y="1055"/>
                </a:lnTo>
                <a:lnTo>
                  <a:pt x="10" y="1102"/>
                </a:lnTo>
                <a:lnTo>
                  <a:pt x="18" y="1148"/>
                </a:lnTo>
                <a:lnTo>
                  <a:pt x="29" y="1194"/>
                </a:lnTo>
                <a:lnTo>
                  <a:pt x="40" y="1239"/>
                </a:lnTo>
                <a:lnTo>
                  <a:pt x="55" y="1284"/>
                </a:lnTo>
                <a:lnTo>
                  <a:pt x="72" y="1327"/>
                </a:lnTo>
                <a:lnTo>
                  <a:pt x="91" y="1370"/>
                </a:lnTo>
                <a:lnTo>
                  <a:pt x="112" y="1411"/>
                </a:lnTo>
                <a:lnTo>
                  <a:pt x="134" y="1452"/>
                </a:lnTo>
                <a:lnTo>
                  <a:pt x="160" y="1492"/>
                </a:lnTo>
                <a:lnTo>
                  <a:pt x="187" y="1530"/>
                </a:lnTo>
                <a:lnTo>
                  <a:pt x="216" y="1567"/>
                </a:lnTo>
                <a:lnTo>
                  <a:pt x="246" y="1604"/>
                </a:lnTo>
                <a:lnTo>
                  <a:pt x="279" y="1639"/>
                </a:lnTo>
                <a:lnTo>
                  <a:pt x="279" y="1639"/>
                </a:lnTo>
                <a:lnTo>
                  <a:pt x="314" y="1672"/>
                </a:lnTo>
                <a:lnTo>
                  <a:pt x="350" y="1702"/>
                </a:lnTo>
                <a:lnTo>
                  <a:pt x="387" y="1732"/>
                </a:lnTo>
                <a:lnTo>
                  <a:pt x="425" y="1759"/>
                </a:lnTo>
                <a:lnTo>
                  <a:pt x="465" y="1784"/>
                </a:lnTo>
                <a:lnTo>
                  <a:pt x="505" y="1807"/>
                </a:lnTo>
                <a:lnTo>
                  <a:pt x="547" y="1828"/>
                </a:lnTo>
                <a:lnTo>
                  <a:pt x="590" y="1847"/>
                </a:lnTo>
                <a:lnTo>
                  <a:pt x="633" y="1864"/>
                </a:lnTo>
                <a:lnTo>
                  <a:pt x="677" y="1879"/>
                </a:lnTo>
                <a:lnTo>
                  <a:pt x="722" y="1890"/>
                </a:lnTo>
                <a:lnTo>
                  <a:pt x="768" y="1901"/>
                </a:lnTo>
                <a:lnTo>
                  <a:pt x="814" y="1909"/>
                </a:lnTo>
                <a:lnTo>
                  <a:pt x="861" y="1915"/>
                </a:lnTo>
                <a:lnTo>
                  <a:pt x="908" y="1918"/>
                </a:lnTo>
                <a:lnTo>
                  <a:pt x="956" y="1920"/>
                </a:lnTo>
                <a:lnTo>
                  <a:pt x="956" y="1920"/>
                </a:lnTo>
                <a:lnTo>
                  <a:pt x="1004" y="1918"/>
                </a:lnTo>
                <a:lnTo>
                  <a:pt x="1050" y="1915"/>
                </a:lnTo>
                <a:lnTo>
                  <a:pt x="1098" y="1909"/>
                </a:lnTo>
                <a:lnTo>
                  <a:pt x="1143" y="1901"/>
                </a:lnTo>
                <a:lnTo>
                  <a:pt x="1190" y="1890"/>
                </a:lnTo>
                <a:lnTo>
                  <a:pt x="1234" y="1879"/>
                </a:lnTo>
                <a:lnTo>
                  <a:pt x="1279" y="1864"/>
                </a:lnTo>
                <a:lnTo>
                  <a:pt x="1322" y="1847"/>
                </a:lnTo>
                <a:lnTo>
                  <a:pt x="1364" y="1828"/>
                </a:lnTo>
                <a:lnTo>
                  <a:pt x="1405" y="1807"/>
                </a:lnTo>
                <a:lnTo>
                  <a:pt x="1447" y="1784"/>
                </a:lnTo>
                <a:lnTo>
                  <a:pt x="1486" y="1759"/>
                </a:lnTo>
                <a:lnTo>
                  <a:pt x="1524" y="1732"/>
                </a:lnTo>
                <a:lnTo>
                  <a:pt x="1561" y="1702"/>
                </a:lnTo>
                <a:lnTo>
                  <a:pt x="1597" y="1672"/>
                </a:lnTo>
                <a:lnTo>
                  <a:pt x="1632" y="1639"/>
                </a:lnTo>
                <a:lnTo>
                  <a:pt x="1632" y="1639"/>
                </a:lnTo>
                <a:lnTo>
                  <a:pt x="1665" y="1604"/>
                </a:lnTo>
                <a:lnTo>
                  <a:pt x="1695" y="1567"/>
                </a:lnTo>
                <a:lnTo>
                  <a:pt x="1725" y="1530"/>
                </a:lnTo>
                <a:lnTo>
                  <a:pt x="1751" y="1492"/>
                </a:lnTo>
                <a:lnTo>
                  <a:pt x="1777" y="1452"/>
                </a:lnTo>
                <a:lnTo>
                  <a:pt x="1800" y="1411"/>
                </a:lnTo>
                <a:lnTo>
                  <a:pt x="1820" y="1370"/>
                </a:lnTo>
                <a:lnTo>
                  <a:pt x="1839" y="1327"/>
                </a:lnTo>
                <a:lnTo>
                  <a:pt x="1856" y="1284"/>
                </a:lnTo>
                <a:lnTo>
                  <a:pt x="1871" y="1239"/>
                </a:lnTo>
                <a:lnTo>
                  <a:pt x="1883" y="1194"/>
                </a:lnTo>
                <a:lnTo>
                  <a:pt x="1893" y="1148"/>
                </a:lnTo>
                <a:lnTo>
                  <a:pt x="1901" y="1102"/>
                </a:lnTo>
                <a:lnTo>
                  <a:pt x="1907" y="1055"/>
                </a:lnTo>
                <a:lnTo>
                  <a:pt x="1911" y="1008"/>
                </a:lnTo>
                <a:lnTo>
                  <a:pt x="1912" y="960"/>
                </a:lnTo>
                <a:lnTo>
                  <a:pt x="1912" y="960"/>
                </a:lnTo>
                <a:lnTo>
                  <a:pt x="1911" y="911"/>
                </a:lnTo>
                <a:lnTo>
                  <a:pt x="1907" y="864"/>
                </a:lnTo>
                <a:lnTo>
                  <a:pt x="1901" y="817"/>
                </a:lnTo>
                <a:lnTo>
                  <a:pt x="1893" y="771"/>
                </a:lnTo>
                <a:lnTo>
                  <a:pt x="1883" y="725"/>
                </a:lnTo>
                <a:lnTo>
                  <a:pt x="1871" y="680"/>
                </a:lnTo>
                <a:lnTo>
                  <a:pt x="1856" y="635"/>
                </a:lnTo>
                <a:lnTo>
                  <a:pt x="1839" y="592"/>
                </a:lnTo>
                <a:lnTo>
                  <a:pt x="1820" y="549"/>
                </a:lnTo>
                <a:lnTo>
                  <a:pt x="1800" y="508"/>
                </a:lnTo>
                <a:lnTo>
                  <a:pt x="1777" y="467"/>
                </a:lnTo>
                <a:lnTo>
                  <a:pt x="1751" y="427"/>
                </a:lnTo>
                <a:lnTo>
                  <a:pt x="1725" y="389"/>
                </a:lnTo>
                <a:lnTo>
                  <a:pt x="1695" y="352"/>
                </a:lnTo>
                <a:lnTo>
                  <a:pt x="1665" y="315"/>
                </a:lnTo>
                <a:lnTo>
                  <a:pt x="1632" y="280"/>
                </a:lnTo>
                <a:lnTo>
                  <a:pt x="1632" y="280"/>
                </a:lnTo>
                <a:close/>
                <a:moveTo>
                  <a:pt x="893" y="127"/>
                </a:moveTo>
                <a:lnTo>
                  <a:pt x="1019" y="127"/>
                </a:lnTo>
                <a:lnTo>
                  <a:pt x="1019" y="297"/>
                </a:lnTo>
                <a:lnTo>
                  <a:pt x="893" y="297"/>
                </a:lnTo>
                <a:lnTo>
                  <a:pt x="893" y="127"/>
                </a:lnTo>
                <a:close/>
                <a:moveTo>
                  <a:pt x="302" y="1024"/>
                </a:moveTo>
                <a:lnTo>
                  <a:pt x="125" y="1024"/>
                </a:lnTo>
                <a:lnTo>
                  <a:pt x="125" y="896"/>
                </a:lnTo>
                <a:lnTo>
                  <a:pt x="302" y="896"/>
                </a:lnTo>
                <a:lnTo>
                  <a:pt x="302" y="1024"/>
                </a:lnTo>
                <a:close/>
                <a:moveTo>
                  <a:pt x="1019" y="1792"/>
                </a:moveTo>
                <a:lnTo>
                  <a:pt x="893" y="1792"/>
                </a:lnTo>
                <a:lnTo>
                  <a:pt x="893" y="1622"/>
                </a:lnTo>
                <a:lnTo>
                  <a:pt x="1019" y="1622"/>
                </a:lnTo>
                <a:lnTo>
                  <a:pt x="1019" y="1792"/>
                </a:lnTo>
                <a:close/>
                <a:moveTo>
                  <a:pt x="1365" y="1553"/>
                </a:moveTo>
                <a:lnTo>
                  <a:pt x="874" y="1021"/>
                </a:lnTo>
                <a:lnTo>
                  <a:pt x="874" y="413"/>
                </a:lnTo>
                <a:lnTo>
                  <a:pt x="1038" y="413"/>
                </a:lnTo>
                <a:lnTo>
                  <a:pt x="1038" y="941"/>
                </a:lnTo>
                <a:lnTo>
                  <a:pt x="1493" y="1436"/>
                </a:lnTo>
                <a:lnTo>
                  <a:pt x="1365" y="1553"/>
                </a:lnTo>
                <a:close/>
                <a:moveTo>
                  <a:pt x="1614" y="1024"/>
                </a:moveTo>
                <a:lnTo>
                  <a:pt x="1614" y="896"/>
                </a:lnTo>
                <a:lnTo>
                  <a:pt x="1783" y="896"/>
                </a:lnTo>
                <a:lnTo>
                  <a:pt x="1783" y="1024"/>
                </a:lnTo>
                <a:lnTo>
                  <a:pt x="1614" y="1024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43CC19FE-A498-48AF-88C6-D4CD6EEB0DAE}"/>
              </a:ext>
            </a:extLst>
          </p:cNvPr>
          <p:cNvSpPr/>
          <p:nvPr/>
        </p:nvSpPr>
        <p:spPr>
          <a:xfrm>
            <a:off x="1795633" y="5775660"/>
            <a:ext cx="10288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МИНСТРОЙ ДОЛЖЕН РАЗРАБОТАТЬ ТИПОВЫЕ ТРЕБОВАНИЯ НА ВЫПОЛНЕНИЕ ПРОЕКТНО-ИЗЫСКАТЕЛЬСКИХ РАБОТ</a:t>
            </a:r>
          </a:p>
        </p:txBody>
      </p:sp>
      <p:sp>
        <p:nvSpPr>
          <p:cNvPr id="139" name="Прямоугольник 138">
            <a:extLst>
              <a:ext uri="{FF2B5EF4-FFF2-40B4-BE49-F238E27FC236}">
                <a16:creationId xmlns:a16="http://schemas.microsoft.com/office/drawing/2014/main" id="{03208DED-172B-45F9-8AAE-7686D26B6D76}"/>
              </a:ext>
            </a:extLst>
          </p:cNvPr>
          <p:cNvSpPr/>
          <p:nvPr/>
        </p:nvSpPr>
        <p:spPr>
          <a:xfrm>
            <a:off x="469868" y="6080676"/>
            <a:ext cx="1413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4B73E97C-A724-45BC-A4FD-6CFFB00A81E1}"/>
              </a:ext>
            </a:extLst>
          </p:cNvPr>
          <p:cNvSpPr/>
          <p:nvPr/>
        </p:nvSpPr>
        <p:spPr>
          <a:xfrm>
            <a:off x="1180047" y="6138349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IV</a:t>
            </a:r>
            <a:endParaRPr lang="ru-RU" sz="900" b="1" dirty="0">
              <a:solidFill>
                <a:srgbClr val="292A2B"/>
              </a:solidFill>
              <a:latin typeface="Roboto" pitchFamily="2" charset="0"/>
              <a:ea typeface="Roboto" pitchFamily="2" charset="0"/>
            </a:endParaRPr>
          </a:p>
          <a:p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КВАРТАЛ</a:t>
            </a:r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392D17E6-9BAB-4D1F-A98C-68F651F75FCC}"/>
              </a:ext>
            </a:extLst>
          </p:cNvPr>
          <p:cNvSpPr/>
          <p:nvPr/>
        </p:nvSpPr>
        <p:spPr>
          <a:xfrm>
            <a:off x="1795633" y="6134712"/>
            <a:ext cx="10288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 СОСТАВЕ ГИСОГД РФ ДОЛЖЕН ПОЯВИТЬСЯ РЕЕСТР ДОКУМЕНТОВ В ОБЛАСТИ ИНЖЕНЕРНЫХ ИЗЫСКАНИЙ, ПРОЕКТИРОВАНИЯ, СТРОИТЕЛЬСТВА И СНОСА</a:t>
            </a:r>
          </a:p>
        </p:txBody>
      </p:sp>
    </p:spTree>
    <p:extLst>
      <p:ext uri="{BB962C8B-B14F-4D97-AF65-F5344CB8AC3E}">
        <p14:creationId xmlns:p14="http://schemas.microsoft.com/office/powerpoint/2010/main" val="22513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9A4A2C02-E616-4E25-BC6C-87AEC2A4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74032"/>
            <a:ext cx="11025446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НОРМАТИВНО-ПРАВОВОЕ РЕГУЛИРОВАНИЕ ИНФОРМАЦИОННОГО МОДЕЛИРОВАНИЯ В РОССИЙСКОЙ ФЕДЕРАЦИИ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82A6A9-11E4-4FFB-95C8-7349DB661C5A}"/>
              </a:ext>
            </a:extLst>
          </p:cNvPr>
          <p:cNvSpPr txBox="1"/>
          <p:nvPr/>
        </p:nvSpPr>
        <p:spPr>
          <a:xfrm>
            <a:off x="5856191" y="1509422"/>
            <a:ext cx="59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 2020 ГОДА РАЗРАБОТАНЫ И УТВЕРЖДЕНЫ НПА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03CBC140-E277-4AB1-A683-6D196C3CABAC}"/>
              </a:ext>
            </a:extLst>
          </p:cNvPr>
          <p:cNvGrpSpPr/>
          <p:nvPr/>
        </p:nvGrpSpPr>
        <p:grpSpPr>
          <a:xfrm>
            <a:off x="5856191" y="2135376"/>
            <a:ext cx="6047007" cy="830997"/>
            <a:chOff x="5856191" y="2623831"/>
            <a:chExt cx="6047007" cy="83099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6496B7A-A904-41D8-B2C9-1D628AE26A0B}"/>
                </a:ext>
              </a:extLst>
            </p:cNvPr>
            <p:cNvSpPr txBox="1"/>
            <p:nvPr/>
          </p:nvSpPr>
          <p:spPr>
            <a:xfrm>
              <a:off x="5856191" y="268538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1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23D4058B-4828-47B3-A894-2DCF0D000D1F}"/>
                </a:ext>
              </a:extLst>
            </p:cNvPr>
            <p:cNvSpPr/>
            <p:nvPr/>
          </p:nvSpPr>
          <p:spPr>
            <a:xfrm>
              <a:off x="6335809" y="2623831"/>
              <a:ext cx="55673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1416 ОТ 12.09.2020</a:t>
              </a:r>
              <a:b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</a:b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«ОБ УТВЕРЖДЕНИИ ПРАВИЛ ФОРМИРОВАНИЯ И ВЕДЕНИЯ КЛАССИФИКАТОРА СТРОИТЕЛЬНОЙ ИНФОРМАЦИИ»</a:t>
              </a: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BDFE8B06-0722-444E-B4B0-C311E72A05E2}"/>
              </a:ext>
            </a:extLst>
          </p:cNvPr>
          <p:cNvGrpSpPr/>
          <p:nvPr/>
        </p:nvGrpSpPr>
        <p:grpSpPr>
          <a:xfrm>
            <a:off x="5856191" y="3311759"/>
            <a:ext cx="6069629" cy="1015663"/>
            <a:chOff x="5856191" y="3703291"/>
            <a:chExt cx="6069629" cy="10156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462A61-3AC2-462C-B6DC-9D7A1CE2CE58}"/>
                </a:ext>
              </a:extLst>
            </p:cNvPr>
            <p:cNvSpPr txBox="1"/>
            <p:nvPr/>
          </p:nvSpPr>
          <p:spPr>
            <a:xfrm>
              <a:off x="5856191" y="3857179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2</a:t>
              </a:r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13E6D8E8-2EB5-40D4-A3A7-F0720D3AABB0}"/>
                </a:ext>
              </a:extLst>
            </p:cNvPr>
            <p:cNvSpPr/>
            <p:nvPr/>
          </p:nvSpPr>
          <p:spPr>
            <a:xfrm>
              <a:off x="6358431" y="3703291"/>
              <a:ext cx="556738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1431 ОТ 15.09.2020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«ОБ УТВЕРЖДЕНИИ ПРАВИЛ ФОРМИРОВАНИЯ И ВЕДЕНИЯ ИНФОРМАЦИОННОЙ МОДЕЛИ ОБЪЕКТА КАПИТАЛЬНОГО СТРОИТЕЛЬСТВА…»</a:t>
              </a:r>
            </a:p>
          </p:txBody>
        </p: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19DC92C7-7FC8-452C-862E-214CBBC97FE2}"/>
              </a:ext>
            </a:extLst>
          </p:cNvPr>
          <p:cNvGrpSpPr/>
          <p:nvPr/>
        </p:nvGrpSpPr>
        <p:grpSpPr>
          <a:xfrm>
            <a:off x="5856191" y="4672808"/>
            <a:ext cx="6178927" cy="830997"/>
            <a:chOff x="5856191" y="4739051"/>
            <a:chExt cx="6178927" cy="83099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B2879A-16C9-43DE-85C7-BD93BCE63A92}"/>
                </a:ext>
              </a:extLst>
            </p:cNvPr>
            <p:cNvSpPr txBox="1"/>
            <p:nvPr/>
          </p:nvSpPr>
          <p:spPr>
            <a:xfrm>
              <a:off x="5856191" y="480060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3</a:t>
              </a:r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DA0C8F94-D826-4BFD-B261-F26EB5BB0363}"/>
                </a:ext>
              </a:extLst>
            </p:cNvPr>
            <p:cNvSpPr/>
            <p:nvPr/>
          </p:nvSpPr>
          <p:spPr>
            <a:xfrm>
              <a:off x="6358431" y="4739051"/>
              <a:ext cx="56766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1558 ОТ 28.09.2020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 «О ГОСУДАРСТВЕННОЙ ИНФОРМАЦИОННОЙ СИСТЕМЕ ОБЕСПЕЧЕНИЯ ГРАДОСТРОИТЕЛЬНОЙ ДЕЯТЕЛЬНОСТИ РОССИЙСКОЙ ФЕДЕРАЦИИ»</a:t>
              </a:r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40E94686-8F49-458D-8D59-8FB4E91A1887}"/>
              </a:ext>
            </a:extLst>
          </p:cNvPr>
          <p:cNvGrpSpPr/>
          <p:nvPr/>
        </p:nvGrpSpPr>
        <p:grpSpPr>
          <a:xfrm>
            <a:off x="5856191" y="5849192"/>
            <a:ext cx="6047993" cy="830997"/>
            <a:chOff x="5856191" y="5862639"/>
            <a:chExt cx="6047993" cy="83099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9C8E0F5-1DBE-4113-AFA7-D944D620E491}"/>
                </a:ext>
              </a:extLst>
            </p:cNvPr>
            <p:cNvSpPr txBox="1"/>
            <p:nvPr/>
          </p:nvSpPr>
          <p:spPr>
            <a:xfrm>
              <a:off x="5856191" y="5924194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4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3AA4C31C-274C-4ACC-9BF1-F1E1007B2CD0}"/>
                </a:ext>
              </a:extLst>
            </p:cNvPr>
            <p:cNvSpPr/>
            <p:nvPr/>
          </p:nvSpPr>
          <p:spPr>
            <a:xfrm>
              <a:off x="6378386" y="5862639"/>
              <a:ext cx="55257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ПОСТАНОВЛЕНИЕ ПРАВИТЕЛЬСТВА РОССИЙСКОЙ ФЕДЕРАЦИИ № 331 ОТ 05.03.2021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292A2B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ПЕРЕЧЕНЬ СЛУЧАЕВ, ПРИ КОТОРЫХ ДОЛЖНА ИСПОЛЬЗОВАТЬСЯ ИНФОРМАЦИОННАЯ МОДЕЛЬ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12E89C8-A647-4F33-B3F3-99EE46736FF5}"/>
              </a:ext>
            </a:extLst>
          </p:cNvPr>
          <p:cNvSpPr txBox="1"/>
          <p:nvPr/>
        </p:nvSpPr>
        <p:spPr>
          <a:xfrm>
            <a:off x="469868" y="2110531"/>
            <a:ext cx="4919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ВО ИСПОЛНЕНИЕ ПОРУЧЕНИЯ ПРЕЗИДЕНТА РОССИЙСКОЙ ФЕДЕРАЦИИ ОТ 19.07.2018 Г. № ПР-1235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604A8B6-20F8-44D4-81D9-236D2C12B0AF}"/>
              </a:ext>
            </a:extLst>
          </p:cNvPr>
          <p:cNvSpPr/>
          <p:nvPr/>
        </p:nvSpPr>
        <p:spPr>
          <a:xfrm>
            <a:off x="956177" y="3465647"/>
            <a:ext cx="4432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ПРИНЯТ ФЕДЕРАЛЬНЫЙ ЗАКОН 151-ФЗ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EE273B-DDDF-44B9-B912-A9F544E0C836}"/>
              </a:ext>
            </a:extLst>
          </p:cNvPr>
          <p:cNvSpPr/>
          <p:nvPr/>
        </p:nvSpPr>
        <p:spPr>
          <a:xfrm>
            <a:off x="956177" y="4084062"/>
            <a:ext cx="4432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ПРИНЯТО ПОСТАНОВЛЕНИЕ ПРАВИТЕЛЬСТВА РФ № 1431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933D27D0-7853-436A-966A-C1FC85506FD6}"/>
              </a:ext>
            </a:extLst>
          </p:cNvPr>
          <p:cNvSpPr/>
          <p:nvPr/>
        </p:nvSpPr>
        <p:spPr>
          <a:xfrm>
            <a:off x="956177" y="5874889"/>
            <a:ext cx="4432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СФОРМИРОВАН КЛАССИФИКАТОР СТРОИТЕЛЬНОЙ ИНФОРМАЦИИ (КСИ)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D462343B-C7C0-4413-8B7C-D847156F539A}"/>
              </a:ext>
            </a:extLst>
          </p:cNvPr>
          <p:cNvSpPr/>
          <p:nvPr/>
        </p:nvSpPr>
        <p:spPr>
          <a:xfrm>
            <a:off x="956177" y="4887143"/>
            <a:ext cx="4086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РАЗВИТА НОРМАТИВНО-ТЕХНИЧЕСКАЯ БАЗА В СФЕРЕ ТЕХНОЛОГИЙ ИНФОРМАЦИОННОГО МОДЕЛИРОВАНИЯ</a:t>
            </a:r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6322D451-3F48-4E57-BCE5-38DF005DE8A6}"/>
              </a:ext>
            </a:extLst>
          </p:cNvPr>
          <p:cNvSpPr>
            <a:spLocks noEditPoints="1"/>
          </p:cNvSpPr>
          <p:nvPr/>
        </p:nvSpPr>
        <p:spPr bwMode="auto">
          <a:xfrm>
            <a:off x="727531" y="3311759"/>
            <a:ext cx="457290" cy="481333"/>
          </a:xfrm>
          <a:custGeom>
            <a:avLst/>
            <a:gdLst>
              <a:gd name="T0" fmla="*/ 166 w 204"/>
              <a:gd name="T1" fmla="*/ 90 h 194"/>
              <a:gd name="T2" fmla="*/ 204 w 204"/>
              <a:gd name="T3" fmla="*/ 90 h 194"/>
              <a:gd name="T4" fmla="*/ 102 w 204"/>
              <a:gd name="T5" fmla="*/ 0 h 194"/>
              <a:gd name="T6" fmla="*/ 0 w 204"/>
              <a:gd name="T7" fmla="*/ 90 h 194"/>
              <a:gd name="T8" fmla="*/ 38 w 204"/>
              <a:gd name="T9" fmla="*/ 90 h 194"/>
              <a:gd name="T10" fmla="*/ 38 w 204"/>
              <a:gd name="T11" fmla="*/ 146 h 194"/>
              <a:gd name="T12" fmla="*/ 0 w 204"/>
              <a:gd name="T13" fmla="*/ 146 h 194"/>
              <a:gd name="T14" fmla="*/ 0 w 204"/>
              <a:gd name="T15" fmla="*/ 194 h 194"/>
              <a:gd name="T16" fmla="*/ 200 w 204"/>
              <a:gd name="T17" fmla="*/ 194 h 194"/>
              <a:gd name="T18" fmla="*/ 200 w 204"/>
              <a:gd name="T19" fmla="*/ 146 h 194"/>
              <a:gd name="T20" fmla="*/ 166 w 204"/>
              <a:gd name="T21" fmla="*/ 146 h 194"/>
              <a:gd name="T22" fmla="*/ 166 w 204"/>
              <a:gd name="T23" fmla="*/ 90 h 194"/>
              <a:gd name="T24" fmla="*/ 150 w 204"/>
              <a:gd name="T25" fmla="*/ 146 h 194"/>
              <a:gd name="T26" fmla="*/ 128 w 204"/>
              <a:gd name="T27" fmla="*/ 146 h 194"/>
              <a:gd name="T28" fmla="*/ 128 w 204"/>
              <a:gd name="T29" fmla="*/ 90 h 194"/>
              <a:gd name="T30" fmla="*/ 150 w 204"/>
              <a:gd name="T31" fmla="*/ 90 h 194"/>
              <a:gd name="T32" fmla="*/ 150 w 204"/>
              <a:gd name="T33" fmla="*/ 146 h 194"/>
              <a:gd name="T34" fmla="*/ 112 w 204"/>
              <a:gd name="T35" fmla="*/ 90 h 194"/>
              <a:gd name="T36" fmla="*/ 112 w 204"/>
              <a:gd name="T37" fmla="*/ 146 h 194"/>
              <a:gd name="T38" fmla="*/ 92 w 204"/>
              <a:gd name="T39" fmla="*/ 146 h 194"/>
              <a:gd name="T40" fmla="*/ 92 w 204"/>
              <a:gd name="T41" fmla="*/ 90 h 194"/>
              <a:gd name="T42" fmla="*/ 112 w 204"/>
              <a:gd name="T43" fmla="*/ 90 h 194"/>
              <a:gd name="T44" fmla="*/ 102 w 204"/>
              <a:gd name="T45" fmla="*/ 20 h 194"/>
              <a:gd name="T46" fmla="*/ 166 w 204"/>
              <a:gd name="T47" fmla="*/ 74 h 194"/>
              <a:gd name="T48" fmla="*/ 38 w 204"/>
              <a:gd name="T49" fmla="*/ 74 h 194"/>
              <a:gd name="T50" fmla="*/ 102 w 204"/>
              <a:gd name="T51" fmla="*/ 20 h 194"/>
              <a:gd name="T52" fmla="*/ 54 w 204"/>
              <a:gd name="T53" fmla="*/ 90 h 194"/>
              <a:gd name="T54" fmla="*/ 76 w 204"/>
              <a:gd name="T55" fmla="*/ 90 h 194"/>
              <a:gd name="T56" fmla="*/ 76 w 204"/>
              <a:gd name="T57" fmla="*/ 146 h 194"/>
              <a:gd name="T58" fmla="*/ 54 w 204"/>
              <a:gd name="T59" fmla="*/ 146 h 194"/>
              <a:gd name="T60" fmla="*/ 54 w 204"/>
              <a:gd name="T61" fmla="*/ 90 h 194"/>
              <a:gd name="T62" fmla="*/ 184 w 204"/>
              <a:gd name="T63" fmla="*/ 178 h 194"/>
              <a:gd name="T64" fmla="*/ 16 w 204"/>
              <a:gd name="T65" fmla="*/ 178 h 194"/>
              <a:gd name="T66" fmla="*/ 16 w 204"/>
              <a:gd name="T67" fmla="*/ 162 h 194"/>
              <a:gd name="T68" fmla="*/ 184 w 204"/>
              <a:gd name="T69" fmla="*/ 162 h 194"/>
              <a:gd name="T70" fmla="*/ 184 w 204"/>
              <a:gd name="T71" fmla="*/ 17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4" h="194">
                <a:moveTo>
                  <a:pt x="166" y="90"/>
                </a:moveTo>
                <a:lnTo>
                  <a:pt x="204" y="90"/>
                </a:lnTo>
                <a:lnTo>
                  <a:pt x="102" y="0"/>
                </a:lnTo>
                <a:lnTo>
                  <a:pt x="0" y="90"/>
                </a:lnTo>
                <a:lnTo>
                  <a:pt x="38" y="90"/>
                </a:lnTo>
                <a:lnTo>
                  <a:pt x="38" y="146"/>
                </a:lnTo>
                <a:lnTo>
                  <a:pt x="0" y="146"/>
                </a:lnTo>
                <a:lnTo>
                  <a:pt x="0" y="194"/>
                </a:lnTo>
                <a:lnTo>
                  <a:pt x="200" y="194"/>
                </a:lnTo>
                <a:lnTo>
                  <a:pt x="200" y="146"/>
                </a:lnTo>
                <a:lnTo>
                  <a:pt x="166" y="146"/>
                </a:lnTo>
                <a:lnTo>
                  <a:pt x="166" y="90"/>
                </a:lnTo>
                <a:close/>
                <a:moveTo>
                  <a:pt x="150" y="146"/>
                </a:moveTo>
                <a:lnTo>
                  <a:pt x="128" y="146"/>
                </a:lnTo>
                <a:lnTo>
                  <a:pt x="128" y="90"/>
                </a:lnTo>
                <a:lnTo>
                  <a:pt x="150" y="90"/>
                </a:lnTo>
                <a:lnTo>
                  <a:pt x="150" y="146"/>
                </a:lnTo>
                <a:close/>
                <a:moveTo>
                  <a:pt x="112" y="90"/>
                </a:moveTo>
                <a:lnTo>
                  <a:pt x="112" y="146"/>
                </a:lnTo>
                <a:lnTo>
                  <a:pt x="92" y="146"/>
                </a:lnTo>
                <a:lnTo>
                  <a:pt x="92" y="90"/>
                </a:lnTo>
                <a:lnTo>
                  <a:pt x="112" y="90"/>
                </a:lnTo>
                <a:close/>
                <a:moveTo>
                  <a:pt x="102" y="20"/>
                </a:moveTo>
                <a:lnTo>
                  <a:pt x="166" y="74"/>
                </a:lnTo>
                <a:lnTo>
                  <a:pt x="38" y="74"/>
                </a:lnTo>
                <a:lnTo>
                  <a:pt x="102" y="20"/>
                </a:lnTo>
                <a:close/>
                <a:moveTo>
                  <a:pt x="54" y="90"/>
                </a:moveTo>
                <a:lnTo>
                  <a:pt x="76" y="90"/>
                </a:lnTo>
                <a:lnTo>
                  <a:pt x="76" y="146"/>
                </a:lnTo>
                <a:lnTo>
                  <a:pt x="54" y="146"/>
                </a:lnTo>
                <a:lnTo>
                  <a:pt x="54" y="90"/>
                </a:lnTo>
                <a:close/>
                <a:moveTo>
                  <a:pt x="184" y="178"/>
                </a:moveTo>
                <a:lnTo>
                  <a:pt x="16" y="178"/>
                </a:lnTo>
                <a:lnTo>
                  <a:pt x="16" y="162"/>
                </a:lnTo>
                <a:lnTo>
                  <a:pt x="184" y="162"/>
                </a:lnTo>
                <a:lnTo>
                  <a:pt x="184" y="1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 9">
            <a:extLst>
              <a:ext uri="{FF2B5EF4-FFF2-40B4-BE49-F238E27FC236}">
                <a16:creationId xmlns:a16="http://schemas.microsoft.com/office/drawing/2014/main" id="{505AB946-D230-4388-8BB1-DC6C73333DEB}"/>
              </a:ext>
            </a:extLst>
          </p:cNvPr>
          <p:cNvSpPr>
            <a:spLocks noEditPoints="1"/>
          </p:cNvSpPr>
          <p:nvPr/>
        </p:nvSpPr>
        <p:spPr bwMode="auto">
          <a:xfrm>
            <a:off x="788456" y="4086835"/>
            <a:ext cx="310719" cy="447637"/>
          </a:xfrm>
          <a:custGeom>
            <a:avLst/>
            <a:gdLst>
              <a:gd name="T0" fmla="*/ 0 w 126"/>
              <a:gd name="T1" fmla="*/ 0 h 164"/>
              <a:gd name="T2" fmla="*/ 0 w 126"/>
              <a:gd name="T3" fmla="*/ 164 h 164"/>
              <a:gd name="T4" fmla="*/ 126 w 126"/>
              <a:gd name="T5" fmla="*/ 164 h 164"/>
              <a:gd name="T6" fmla="*/ 126 w 126"/>
              <a:gd name="T7" fmla="*/ 0 h 164"/>
              <a:gd name="T8" fmla="*/ 0 w 126"/>
              <a:gd name="T9" fmla="*/ 0 h 164"/>
              <a:gd name="T10" fmla="*/ 94 w 126"/>
              <a:gd name="T11" fmla="*/ 154 h 164"/>
              <a:gd name="T12" fmla="*/ 94 w 126"/>
              <a:gd name="T13" fmla="*/ 154 h 164"/>
              <a:gd name="T14" fmla="*/ 86 w 126"/>
              <a:gd name="T15" fmla="*/ 152 h 164"/>
              <a:gd name="T16" fmla="*/ 80 w 126"/>
              <a:gd name="T17" fmla="*/ 148 h 164"/>
              <a:gd name="T18" fmla="*/ 76 w 126"/>
              <a:gd name="T19" fmla="*/ 142 h 164"/>
              <a:gd name="T20" fmla="*/ 76 w 126"/>
              <a:gd name="T21" fmla="*/ 134 h 164"/>
              <a:gd name="T22" fmla="*/ 76 w 126"/>
              <a:gd name="T23" fmla="*/ 134 h 164"/>
              <a:gd name="T24" fmla="*/ 76 w 126"/>
              <a:gd name="T25" fmla="*/ 128 h 164"/>
              <a:gd name="T26" fmla="*/ 80 w 126"/>
              <a:gd name="T27" fmla="*/ 122 h 164"/>
              <a:gd name="T28" fmla="*/ 86 w 126"/>
              <a:gd name="T29" fmla="*/ 118 h 164"/>
              <a:gd name="T30" fmla="*/ 94 w 126"/>
              <a:gd name="T31" fmla="*/ 116 h 164"/>
              <a:gd name="T32" fmla="*/ 94 w 126"/>
              <a:gd name="T33" fmla="*/ 116 h 164"/>
              <a:gd name="T34" fmla="*/ 102 w 126"/>
              <a:gd name="T35" fmla="*/ 118 h 164"/>
              <a:gd name="T36" fmla="*/ 106 w 126"/>
              <a:gd name="T37" fmla="*/ 122 h 164"/>
              <a:gd name="T38" fmla="*/ 110 w 126"/>
              <a:gd name="T39" fmla="*/ 128 h 164"/>
              <a:gd name="T40" fmla="*/ 112 w 126"/>
              <a:gd name="T41" fmla="*/ 134 h 164"/>
              <a:gd name="T42" fmla="*/ 112 w 126"/>
              <a:gd name="T43" fmla="*/ 134 h 164"/>
              <a:gd name="T44" fmla="*/ 110 w 126"/>
              <a:gd name="T45" fmla="*/ 142 h 164"/>
              <a:gd name="T46" fmla="*/ 106 w 126"/>
              <a:gd name="T47" fmla="*/ 148 h 164"/>
              <a:gd name="T48" fmla="*/ 102 w 126"/>
              <a:gd name="T49" fmla="*/ 152 h 164"/>
              <a:gd name="T50" fmla="*/ 94 w 126"/>
              <a:gd name="T51" fmla="*/ 154 h 164"/>
              <a:gd name="T52" fmla="*/ 94 w 126"/>
              <a:gd name="T53" fmla="*/ 154 h 164"/>
              <a:gd name="T54" fmla="*/ 112 w 126"/>
              <a:gd name="T55" fmla="*/ 96 h 164"/>
              <a:gd name="T56" fmla="*/ 12 w 126"/>
              <a:gd name="T57" fmla="*/ 96 h 164"/>
              <a:gd name="T58" fmla="*/ 12 w 126"/>
              <a:gd name="T59" fmla="*/ 80 h 164"/>
              <a:gd name="T60" fmla="*/ 112 w 126"/>
              <a:gd name="T61" fmla="*/ 80 h 164"/>
              <a:gd name="T62" fmla="*/ 112 w 126"/>
              <a:gd name="T63" fmla="*/ 96 h 164"/>
              <a:gd name="T64" fmla="*/ 112 w 126"/>
              <a:gd name="T65" fmla="*/ 68 h 164"/>
              <a:gd name="T66" fmla="*/ 12 w 126"/>
              <a:gd name="T67" fmla="*/ 68 h 164"/>
              <a:gd name="T68" fmla="*/ 12 w 126"/>
              <a:gd name="T69" fmla="*/ 52 h 164"/>
              <a:gd name="T70" fmla="*/ 112 w 126"/>
              <a:gd name="T71" fmla="*/ 52 h 164"/>
              <a:gd name="T72" fmla="*/ 112 w 126"/>
              <a:gd name="T73" fmla="*/ 68 h 164"/>
              <a:gd name="T74" fmla="*/ 112 w 126"/>
              <a:gd name="T75" fmla="*/ 38 h 164"/>
              <a:gd name="T76" fmla="*/ 12 w 126"/>
              <a:gd name="T77" fmla="*/ 38 h 164"/>
              <a:gd name="T78" fmla="*/ 12 w 126"/>
              <a:gd name="T79" fmla="*/ 22 h 164"/>
              <a:gd name="T80" fmla="*/ 112 w 126"/>
              <a:gd name="T81" fmla="*/ 22 h 164"/>
              <a:gd name="T82" fmla="*/ 112 w 126"/>
              <a:gd name="T83" fmla="*/ 3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6" h="164">
                <a:moveTo>
                  <a:pt x="0" y="0"/>
                </a:moveTo>
                <a:lnTo>
                  <a:pt x="0" y="164"/>
                </a:lnTo>
                <a:lnTo>
                  <a:pt x="126" y="164"/>
                </a:lnTo>
                <a:lnTo>
                  <a:pt x="126" y="0"/>
                </a:lnTo>
                <a:lnTo>
                  <a:pt x="0" y="0"/>
                </a:lnTo>
                <a:close/>
                <a:moveTo>
                  <a:pt x="94" y="154"/>
                </a:moveTo>
                <a:lnTo>
                  <a:pt x="94" y="154"/>
                </a:lnTo>
                <a:lnTo>
                  <a:pt x="86" y="152"/>
                </a:lnTo>
                <a:lnTo>
                  <a:pt x="80" y="148"/>
                </a:lnTo>
                <a:lnTo>
                  <a:pt x="76" y="142"/>
                </a:lnTo>
                <a:lnTo>
                  <a:pt x="76" y="134"/>
                </a:lnTo>
                <a:lnTo>
                  <a:pt x="76" y="134"/>
                </a:lnTo>
                <a:lnTo>
                  <a:pt x="76" y="128"/>
                </a:lnTo>
                <a:lnTo>
                  <a:pt x="80" y="122"/>
                </a:lnTo>
                <a:lnTo>
                  <a:pt x="86" y="118"/>
                </a:lnTo>
                <a:lnTo>
                  <a:pt x="94" y="116"/>
                </a:lnTo>
                <a:lnTo>
                  <a:pt x="94" y="116"/>
                </a:lnTo>
                <a:lnTo>
                  <a:pt x="102" y="118"/>
                </a:lnTo>
                <a:lnTo>
                  <a:pt x="106" y="122"/>
                </a:lnTo>
                <a:lnTo>
                  <a:pt x="110" y="128"/>
                </a:lnTo>
                <a:lnTo>
                  <a:pt x="112" y="134"/>
                </a:lnTo>
                <a:lnTo>
                  <a:pt x="112" y="134"/>
                </a:lnTo>
                <a:lnTo>
                  <a:pt x="110" y="142"/>
                </a:lnTo>
                <a:lnTo>
                  <a:pt x="106" y="148"/>
                </a:lnTo>
                <a:lnTo>
                  <a:pt x="102" y="152"/>
                </a:lnTo>
                <a:lnTo>
                  <a:pt x="94" y="154"/>
                </a:lnTo>
                <a:lnTo>
                  <a:pt x="94" y="154"/>
                </a:lnTo>
                <a:close/>
                <a:moveTo>
                  <a:pt x="112" y="96"/>
                </a:moveTo>
                <a:lnTo>
                  <a:pt x="12" y="96"/>
                </a:lnTo>
                <a:lnTo>
                  <a:pt x="12" y="80"/>
                </a:lnTo>
                <a:lnTo>
                  <a:pt x="112" y="80"/>
                </a:lnTo>
                <a:lnTo>
                  <a:pt x="112" y="96"/>
                </a:lnTo>
                <a:close/>
                <a:moveTo>
                  <a:pt x="112" y="68"/>
                </a:moveTo>
                <a:lnTo>
                  <a:pt x="12" y="68"/>
                </a:lnTo>
                <a:lnTo>
                  <a:pt x="12" y="52"/>
                </a:lnTo>
                <a:lnTo>
                  <a:pt x="112" y="52"/>
                </a:lnTo>
                <a:lnTo>
                  <a:pt x="112" y="68"/>
                </a:lnTo>
                <a:close/>
                <a:moveTo>
                  <a:pt x="112" y="38"/>
                </a:moveTo>
                <a:lnTo>
                  <a:pt x="12" y="38"/>
                </a:lnTo>
                <a:lnTo>
                  <a:pt x="12" y="22"/>
                </a:lnTo>
                <a:lnTo>
                  <a:pt x="112" y="22"/>
                </a:lnTo>
                <a:lnTo>
                  <a:pt x="11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 32">
            <a:extLst>
              <a:ext uri="{FF2B5EF4-FFF2-40B4-BE49-F238E27FC236}">
                <a16:creationId xmlns:a16="http://schemas.microsoft.com/office/drawing/2014/main" id="{5C2A7BE0-5948-4651-A682-5BBF716335EE}"/>
              </a:ext>
            </a:extLst>
          </p:cNvPr>
          <p:cNvSpPr>
            <a:spLocks/>
          </p:cNvSpPr>
          <p:nvPr/>
        </p:nvSpPr>
        <p:spPr bwMode="auto">
          <a:xfrm>
            <a:off x="822281" y="5053736"/>
            <a:ext cx="267791" cy="244664"/>
          </a:xfrm>
          <a:custGeom>
            <a:avLst/>
            <a:gdLst>
              <a:gd name="T0" fmla="*/ 850 w 2326"/>
              <a:gd name="T1" fmla="*/ 1034 h 1920"/>
              <a:gd name="T2" fmla="*/ 444 w 2326"/>
              <a:gd name="T3" fmla="*/ 628 h 1920"/>
              <a:gd name="T4" fmla="*/ 0 w 2326"/>
              <a:gd name="T5" fmla="*/ 1072 h 1920"/>
              <a:gd name="T6" fmla="*/ 850 w 2326"/>
              <a:gd name="T7" fmla="*/ 1920 h 1920"/>
              <a:gd name="T8" fmla="*/ 2326 w 2326"/>
              <a:gd name="T9" fmla="*/ 444 h 1920"/>
              <a:gd name="T10" fmla="*/ 1882 w 2326"/>
              <a:gd name="T11" fmla="*/ 0 h 1920"/>
              <a:gd name="T12" fmla="*/ 850 w 2326"/>
              <a:gd name="T13" fmla="*/ 1034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26" h="1920">
                <a:moveTo>
                  <a:pt x="850" y="1034"/>
                </a:moveTo>
                <a:lnTo>
                  <a:pt x="444" y="628"/>
                </a:lnTo>
                <a:lnTo>
                  <a:pt x="0" y="1072"/>
                </a:lnTo>
                <a:lnTo>
                  <a:pt x="850" y="1920"/>
                </a:lnTo>
                <a:lnTo>
                  <a:pt x="2326" y="444"/>
                </a:lnTo>
                <a:lnTo>
                  <a:pt x="1882" y="0"/>
                </a:lnTo>
                <a:lnTo>
                  <a:pt x="850" y="10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4" name="Group 17">
            <a:extLst>
              <a:ext uri="{FF2B5EF4-FFF2-40B4-BE49-F238E27FC236}">
                <a16:creationId xmlns:a16="http://schemas.microsoft.com/office/drawing/2014/main" id="{EA2C307C-8C6E-4C4D-8B0F-99882DF2F9B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7688" y="5863634"/>
            <a:ext cx="396976" cy="396976"/>
            <a:chOff x="5990" y="2524"/>
            <a:chExt cx="160" cy="160"/>
          </a:xfrm>
        </p:grpSpPr>
        <p:sp>
          <p:nvSpPr>
            <p:cNvPr id="45" name="AutoShape 16">
              <a:extLst>
                <a:ext uri="{FF2B5EF4-FFF2-40B4-BE49-F238E27FC236}">
                  <a16:creationId xmlns:a16="http://schemas.microsoft.com/office/drawing/2014/main" id="{729CB977-5CA0-4CBE-9515-830D4D6E24C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990" y="2524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899EBA0B-C4C7-40E7-A80F-3D922AC8C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90" y="2524"/>
              <a:ext cx="160" cy="160"/>
            </a:xfrm>
            <a:custGeom>
              <a:avLst/>
              <a:gdLst>
                <a:gd name="T0" fmla="*/ 160 w 160"/>
                <a:gd name="T1" fmla="*/ 86 h 160"/>
                <a:gd name="T2" fmla="*/ 160 w 160"/>
                <a:gd name="T3" fmla="*/ 69 h 160"/>
                <a:gd name="T4" fmla="*/ 143 w 160"/>
                <a:gd name="T5" fmla="*/ 61 h 160"/>
                <a:gd name="T6" fmla="*/ 134 w 160"/>
                <a:gd name="T7" fmla="*/ 48 h 160"/>
                <a:gd name="T8" fmla="*/ 143 w 160"/>
                <a:gd name="T9" fmla="*/ 30 h 160"/>
                <a:gd name="T10" fmla="*/ 130 w 160"/>
                <a:gd name="T11" fmla="*/ 13 h 160"/>
                <a:gd name="T12" fmla="*/ 112 w 160"/>
                <a:gd name="T13" fmla="*/ 22 h 160"/>
                <a:gd name="T14" fmla="*/ 95 w 160"/>
                <a:gd name="T15" fmla="*/ 17 h 160"/>
                <a:gd name="T16" fmla="*/ 91 w 160"/>
                <a:gd name="T17" fmla="*/ 0 h 160"/>
                <a:gd name="T18" fmla="*/ 69 w 160"/>
                <a:gd name="T19" fmla="*/ 0 h 160"/>
                <a:gd name="T20" fmla="*/ 65 w 160"/>
                <a:gd name="T21" fmla="*/ 17 h 160"/>
                <a:gd name="T22" fmla="*/ 48 w 160"/>
                <a:gd name="T23" fmla="*/ 22 h 160"/>
                <a:gd name="T24" fmla="*/ 30 w 160"/>
                <a:gd name="T25" fmla="*/ 13 h 160"/>
                <a:gd name="T26" fmla="*/ 17 w 160"/>
                <a:gd name="T27" fmla="*/ 30 h 160"/>
                <a:gd name="T28" fmla="*/ 26 w 160"/>
                <a:gd name="T29" fmla="*/ 48 h 160"/>
                <a:gd name="T30" fmla="*/ 17 w 160"/>
                <a:gd name="T31" fmla="*/ 61 h 160"/>
                <a:gd name="T32" fmla="*/ 0 w 160"/>
                <a:gd name="T33" fmla="*/ 69 h 160"/>
                <a:gd name="T34" fmla="*/ 0 w 160"/>
                <a:gd name="T35" fmla="*/ 86 h 160"/>
                <a:gd name="T36" fmla="*/ 17 w 160"/>
                <a:gd name="T37" fmla="*/ 95 h 160"/>
                <a:gd name="T38" fmla="*/ 26 w 160"/>
                <a:gd name="T39" fmla="*/ 108 h 160"/>
                <a:gd name="T40" fmla="*/ 17 w 160"/>
                <a:gd name="T41" fmla="*/ 125 h 160"/>
                <a:gd name="T42" fmla="*/ 30 w 160"/>
                <a:gd name="T43" fmla="*/ 143 h 160"/>
                <a:gd name="T44" fmla="*/ 48 w 160"/>
                <a:gd name="T45" fmla="*/ 134 h 160"/>
                <a:gd name="T46" fmla="*/ 65 w 160"/>
                <a:gd name="T47" fmla="*/ 138 h 160"/>
                <a:gd name="T48" fmla="*/ 69 w 160"/>
                <a:gd name="T49" fmla="*/ 160 h 160"/>
                <a:gd name="T50" fmla="*/ 91 w 160"/>
                <a:gd name="T51" fmla="*/ 160 h 160"/>
                <a:gd name="T52" fmla="*/ 95 w 160"/>
                <a:gd name="T53" fmla="*/ 138 h 160"/>
                <a:gd name="T54" fmla="*/ 112 w 160"/>
                <a:gd name="T55" fmla="*/ 134 h 160"/>
                <a:gd name="T56" fmla="*/ 130 w 160"/>
                <a:gd name="T57" fmla="*/ 143 h 160"/>
                <a:gd name="T58" fmla="*/ 143 w 160"/>
                <a:gd name="T59" fmla="*/ 125 h 160"/>
                <a:gd name="T60" fmla="*/ 134 w 160"/>
                <a:gd name="T61" fmla="*/ 108 h 160"/>
                <a:gd name="T62" fmla="*/ 143 w 160"/>
                <a:gd name="T63" fmla="*/ 95 h 160"/>
                <a:gd name="T64" fmla="*/ 160 w 160"/>
                <a:gd name="T65" fmla="*/ 86 h 160"/>
                <a:gd name="T66" fmla="*/ 82 w 160"/>
                <a:gd name="T67" fmla="*/ 117 h 160"/>
                <a:gd name="T68" fmla="*/ 82 w 160"/>
                <a:gd name="T69" fmla="*/ 117 h 160"/>
                <a:gd name="T70" fmla="*/ 65 w 160"/>
                <a:gd name="T71" fmla="*/ 112 h 160"/>
                <a:gd name="T72" fmla="*/ 52 w 160"/>
                <a:gd name="T73" fmla="*/ 104 h 160"/>
                <a:gd name="T74" fmla="*/ 48 w 160"/>
                <a:gd name="T75" fmla="*/ 91 h 160"/>
                <a:gd name="T76" fmla="*/ 43 w 160"/>
                <a:gd name="T77" fmla="*/ 78 h 160"/>
                <a:gd name="T78" fmla="*/ 43 w 160"/>
                <a:gd name="T79" fmla="*/ 78 h 160"/>
                <a:gd name="T80" fmla="*/ 48 w 160"/>
                <a:gd name="T81" fmla="*/ 65 h 160"/>
                <a:gd name="T82" fmla="*/ 52 w 160"/>
                <a:gd name="T83" fmla="*/ 52 h 160"/>
                <a:gd name="T84" fmla="*/ 65 w 160"/>
                <a:gd name="T85" fmla="*/ 43 h 160"/>
                <a:gd name="T86" fmla="*/ 82 w 160"/>
                <a:gd name="T87" fmla="*/ 39 h 160"/>
                <a:gd name="T88" fmla="*/ 82 w 160"/>
                <a:gd name="T89" fmla="*/ 39 h 160"/>
                <a:gd name="T90" fmla="*/ 95 w 160"/>
                <a:gd name="T91" fmla="*/ 43 h 160"/>
                <a:gd name="T92" fmla="*/ 108 w 160"/>
                <a:gd name="T93" fmla="*/ 52 h 160"/>
                <a:gd name="T94" fmla="*/ 117 w 160"/>
                <a:gd name="T95" fmla="*/ 65 h 160"/>
                <a:gd name="T96" fmla="*/ 117 w 160"/>
                <a:gd name="T97" fmla="*/ 78 h 160"/>
                <a:gd name="T98" fmla="*/ 117 w 160"/>
                <a:gd name="T99" fmla="*/ 78 h 160"/>
                <a:gd name="T100" fmla="*/ 117 w 160"/>
                <a:gd name="T101" fmla="*/ 91 h 160"/>
                <a:gd name="T102" fmla="*/ 108 w 160"/>
                <a:gd name="T103" fmla="*/ 104 h 160"/>
                <a:gd name="T104" fmla="*/ 95 w 160"/>
                <a:gd name="T105" fmla="*/ 112 h 160"/>
                <a:gd name="T106" fmla="*/ 82 w 160"/>
                <a:gd name="T107" fmla="*/ 117 h 160"/>
                <a:gd name="T108" fmla="*/ 82 w 160"/>
                <a:gd name="T109" fmla="*/ 11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160">
                  <a:moveTo>
                    <a:pt x="160" y="86"/>
                  </a:moveTo>
                  <a:lnTo>
                    <a:pt x="160" y="69"/>
                  </a:lnTo>
                  <a:lnTo>
                    <a:pt x="143" y="61"/>
                  </a:lnTo>
                  <a:lnTo>
                    <a:pt x="134" y="48"/>
                  </a:lnTo>
                  <a:lnTo>
                    <a:pt x="143" y="30"/>
                  </a:lnTo>
                  <a:lnTo>
                    <a:pt x="130" y="13"/>
                  </a:lnTo>
                  <a:lnTo>
                    <a:pt x="112" y="22"/>
                  </a:lnTo>
                  <a:lnTo>
                    <a:pt x="95" y="17"/>
                  </a:lnTo>
                  <a:lnTo>
                    <a:pt x="91" y="0"/>
                  </a:lnTo>
                  <a:lnTo>
                    <a:pt x="69" y="0"/>
                  </a:lnTo>
                  <a:lnTo>
                    <a:pt x="65" y="17"/>
                  </a:lnTo>
                  <a:lnTo>
                    <a:pt x="48" y="22"/>
                  </a:lnTo>
                  <a:lnTo>
                    <a:pt x="30" y="13"/>
                  </a:lnTo>
                  <a:lnTo>
                    <a:pt x="17" y="30"/>
                  </a:lnTo>
                  <a:lnTo>
                    <a:pt x="26" y="48"/>
                  </a:lnTo>
                  <a:lnTo>
                    <a:pt x="17" y="61"/>
                  </a:lnTo>
                  <a:lnTo>
                    <a:pt x="0" y="69"/>
                  </a:lnTo>
                  <a:lnTo>
                    <a:pt x="0" y="86"/>
                  </a:lnTo>
                  <a:lnTo>
                    <a:pt x="17" y="95"/>
                  </a:lnTo>
                  <a:lnTo>
                    <a:pt x="26" y="108"/>
                  </a:lnTo>
                  <a:lnTo>
                    <a:pt x="17" y="125"/>
                  </a:lnTo>
                  <a:lnTo>
                    <a:pt x="30" y="143"/>
                  </a:lnTo>
                  <a:lnTo>
                    <a:pt x="48" y="134"/>
                  </a:lnTo>
                  <a:lnTo>
                    <a:pt x="65" y="138"/>
                  </a:lnTo>
                  <a:lnTo>
                    <a:pt x="69" y="160"/>
                  </a:lnTo>
                  <a:lnTo>
                    <a:pt x="91" y="160"/>
                  </a:lnTo>
                  <a:lnTo>
                    <a:pt x="95" y="138"/>
                  </a:lnTo>
                  <a:lnTo>
                    <a:pt x="112" y="134"/>
                  </a:lnTo>
                  <a:lnTo>
                    <a:pt x="130" y="143"/>
                  </a:lnTo>
                  <a:lnTo>
                    <a:pt x="143" y="125"/>
                  </a:lnTo>
                  <a:lnTo>
                    <a:pt x="134" y="108"/>
                  </a:lnTo>
                  <a:lnTo>
                    <a:pt x="143" y="95"/>
                  </a:lnTo>
                  <a:lnTo>
                    <a:pt x="160" y="86"/>
                  </a:lnTo>
                  <a:close/>
                  <a:moveTo>
                    <a:pt x="82" y="117"/>
                  </a:moveTo>
                  <a:lnTo>
                    <a:pt x="82" y="117"/>
                  </a:lnTo>
                  <a:lnTo>
                    <a:pt x="65" y="112"/>
                  </a:lnTo>
                  <a:lnTo>
                    <a:pt x="52" y="104"/>
                  </a:lnTo>
                  <a:lnTo>
                    <a:pt x="48" y="91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8" y="65"/>
                  </a:lnTo>
                  <a:lnTo>
                    <a:pt x="52" y="52"/>
                  </a:lnTo>
                  <a:lnTo>
                    <a:pt x="65" y="43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95" y="43"/>
                  </a:lnTo>
                  <a:lnTo>
                    <a:pt x="108" y="52"/>
                  </a:lnTo>
                  <a:lnTo>
                    <a:pt x="117" y="65"/>
                  </a:lnTo>
                  <a:lnTo>
                    <a:pt x="117" y="78"/>
                  </a:lnTo>
                  <a:lnTo>
                    <a:pt x="117" y="78"/>
                  </a:lnTo>
                  <a:lnTo>
                    <a:pt x="117" y="91"/>
                  </a:lnTo>
                  <a:lnTo>
                    <a:pt x="108" y="104"/>
                  </a:lnTo>
                  <a:lnTo>
                    <a:pt x="95" y="112"/>
                  </a:lnTo>
                  <a:lnTo>
                    <a:pt x="82" y="117"/>
                  </a:lnTo>
                  <a:lnTo>
                    <a:pt x="82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6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Номер слайда 98">
            <a:extLst>
              <a:ext uri="{FF2B5EF4-FFF2-40B4-BE49-F238E27FC236}">
                <a16:creationId xmlns:a16="http://schemas.microsoft.com/office/drawing/2014/main" id="{80A17992-0B18-4CC1-8441-CA04D7B4901D}"/>
              </a:ext>
            </a:extLst>
          </p:cNvPr>
          <p:cNvSpPr txBox="1">
            <a:spLocks/>
          </p:cNvSpPr>
          <p:nvPr/>
        </p:nvSpPr>
        <p:spPr>
          <a:xfrm>
            <a:off x="9182620" y="6490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D21AC03-DBAC-452A-9E4A-6CF77251696E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8B18A867-4DE1-43F4-8AB5-6001EEE5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54939"/>
            <a:ext cx="9751610" cy="42238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КЛАССИФИКАТОР СТРОИТЕЛЬНОЙ ИНФОРМАЦИИ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51A12BD-AB58-472F-855C-9A647A2DC24D}"/>
              </a:ext>
            </a:extLst>
          </p:cNvPr>
          <p:cNvSpPr/>
          <p:nvPr/>
        </p:nvSpPr>
        <p:spPr>
          <a:xfrm>
            <a:off x="159289" y="6210986"/>
            <a:ext cx="10983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СФОРМИРОВАННАЯ СТРУКТУРА КСИ СООТВЕТСТВУЕТ ТРЕБОВАНИЯМ МЕЖДУНАРОДНОГО СТАНДАРТА ISO 12006-2:2015. ПРИ РАЗРАБОТКЕ СТРУКТУРЫ ТАКЖЕ БЫЛИ УЧТЕНЫ РЕКОМЕНДАЦИИ МЕЖДУНАРОДНОГО СТАНДАРТА ISO 81346-12:2018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26DE4E4-58DC-460F-AFF6-833A48654267}"/>
              </a:ext>
            </a:extLst>
          </p:cNvPr>
          <p:cNvSpPr/>
          <p:nvPr/>
        </p:nvSpPr>
        <p:spPr>
          <a:xfrm>
            <a:off x="570761" y="1364392"/>
            <a:ext cx="25176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01.12.20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88A533-2D00-4AD6-AAB7-14832DF19F5A}"/>
              </a:ext>
            </a:extLst>
          </p:cNvPr>
          <p:cNvSpPr txBox="1"/>
          <p:nvPr/>
        </p:nvSpPr>
        <p:spPr>
          <a:xfrm>
            <a:off x="3088431" y="1425948"/>
            <a:ext cx="779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ВСТУПИЛИ В СИЛУ ПОЛОЖЕНИЯ СТАТЬИ 57.6 ГРАДОСТРОИТЕЛЬНОГО КОДЕКСА РОССИЙСКОЙ ФЕДЕРАЦИИ, ОПРЕДЕЛЯЮЩИЕ ПОНЯТИЕ И ОБЛАСТЬ ПРИМЕНЕНИЯ КСИ (КЛАССИФИКАТОРА СТРОИТЕЛЬНОЙ ИНФОРМАЦИИ)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883DFD0-A18D-4E60-B063-82BD1777BFF0}"/>
              </a:ext>
            </a:extLst>
          </p:cNvPr>
          <p:cNvSpPr/>
          <p:nvPr/>
        </p:nvSpPr>
        <p:spPr>
          <a:xfrm>
            <a:off x="625473" y="4009593"/>
            <a:ext cx="11716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КЛАССИФИКАТОР СТРОИТЕЛЬНОЙ ИНФОРМАЦИИ ОТКРЫТ ДЛЯ ПОЛЬЗОВАТЕЛЕЙ НА САЙТЕ ФАУ «ФЦС» С 1 ДЕКАБРЯ 2020 ГОДА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C9B90A8-2F1B-4BAF-8CC9-F5776624A8B3}"/>
              </a:ext>
            </a:extLst>
          </p:cNvPr>
          <p:cNvSpPr/>
          <p:nvPr/>
        </p:nvSpPr>
        <p:spPr>
          <a:xfrm>
            <a:off x="625473" y="4751383"/>
            <a:ext cx="1136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ПРИНЦИП РАБОТЫ КЛАССИФИКАТОРА ПРОСТ – ОН ВНЕДРЯЕТСЯ В ПРОГРАММНОЕ ОБЕСПЕЧЕНИЕ ВЕНДОРОВ И ЗА СЧЁТ ЭТОГО ВСЕ УЧАСТНИКИ ИНВЕСТИЦИОННО-СТРОИТЕЛЬНОГО ПРОЦЕССА АВТОМАТИЧЕСКИ НАЧИНАЮТ ОБЩАТЬСЯ НА ОДНОМ ЯЗЫКЕ, ПРИЧЁМ НА УРОВНЕ СИСТЕМ</a:t>
            </a: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CE42F41E-329A-4AB6-AC27-A109EF1DFCF4}"/>
              </a:ext>
            </a:extLst>
          </p:cNvPr>
          <p:cNvGrpSpPr/>
          <p:nvPr/>
        </p:nvGrpSpPr>
        <p:grpSpPr>
          <a:xfrm>
            <a:off x="410277" y="4765379"/>
            <a:ext cx="481176" cy="418413"/>
            <a:chOff x="570761" y="4101456"/>
            <a:chExt cx="340766" cy="279122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E9EA0D5E-9958-44D8-99F0-BC6613CA66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0761" y="4101456"/>
              <a:ext cx="340766" cy="279122"/>
            </a:xfrm>
            <a:custGeom>
              <a:avLst/>
              <a:gdLst>
                <a:gd name="T0" fmla="*/ 0 w 995"/>
                <a:gd name="T1" fmla="*/ 0 h 815"/>
                <a:gd name="T2" fmla="*/ 0 w 995"/>
                <a:gd name="T3" fmla="*/ 815 h 815"/>
                <a:gd name="T4" fmla="*/ 995 w 995"/>
                <a:gd name="T5" fmla="*/ 815 h 815"/>
                <a:gd name="T6" fmla="*/ 995 w 995"/>
                <a:gd name="T7" fmla="*/ 0 h 815"/>
                <a:gd name="T8" fmla="*/ 0 w 995"/>
                <a:gd name="T9" fmla="*/ 0 h 815"/>
                <a:gd name="T10" fmla="*/ 839 w 995"/>
                <a:gd name="T11" fmla="*/ 40 h 815"/>
                <a:gd name="T12" fmla="*/ 934 w 995"/>
                <a:gd name="T13" fmla="*/ 40 h 815"/>
                <a:gd name="T14" fmla="*/ 934 w 995"/>
                <a:gd name="T15" fmla="*/ 135 h 815"/>
                <a:gd name="T16" fmla="*/ 839 w 995"/>
                <a:gd name="T17" fmla="*/ 135 h 815"/>
                <a:gd name="T18" fmla="*/ 839 w 995"/>
                <a:gd name="T19" fmla="*/ 40 h 815"/>
                <a:gd name="T20" fmla="*/ 718 w 995"/>
                <a:gd name="T21" fmla="*/ 40 h 815"/>
                <a:gd name="T22" fmla="*/ 812 w 995"/>
                <a:gd name="T23" fmla="*/ 40 h 815"/>
                <a:gd name="T24" fmla="*/ 812 w 995"/>
                <a:gd name="T25" fmla="*/ 135 h 815"/>
                <a:gd name="T26" fmla="*/ 718 w 995"/>
                <a:gd name="T27" fmla="*/ 135 h 815"/>
                <a:gd name="T28" fmla="*/ 718 w 995"/>
                <a:gd name="T29" fmla="*/ 40 h 815"/>
                <a:gd name="T30" fmla="*/ 597 w 995"/>
                <a:gd name="T31" fmla="*/ 40 h 815"/>
                <a:gd name="T32" fmla="*/ 692 w 995"/>
                <a:gd name="T33" fmla="*/ 40 h 815"/>
                <a:gd name="T34" fmla="*/ 692 w 995"/>
                <a:gd name="T35" fmla="*/ 135 h 815"/>
                <a:gd name="T36" fmla="*/ 597 w 995"/>
                <a:gd name="T37" fmla="*/ 135 h 815"/>
                <a:gd name="T38" fmla="*/ 597 w 995"/>
                <a:gd name="T39" fmla="*/ 40 h 815"/>
                <a:gd name="T40" fmla="*/ 61 w 995"/>
                <a:gd name="T41" fmla="*/ 40 h 815"/>
                <a:gd name="T42" fmla="*/ 259 w 995"/>
                <a:gd name="T43" fmla="*/ 40 h 815"/>
                <a:gd name="T44" fmla="*/ 259 w 995"/>
                <a:gd name="T45" fmla="*/ 135 h 815"/>
                <a:gd name="T46" fmla="*/ 61 w 995"/>
                <a:gd name="T47" fmla="*/ 135 h 815"/>
                <a:gd name="T48" fmla="*/ 61 w 995"/>
                <a:gd name="T49" fmla="*/ 40 h 815"/>
                <a:gd name="T50" fmla="*/ 952 w 995"/>
                <a:gd name="T51" fmla="*/ 772 h 815"/>
                <a:gd name="T52" fmla="*/ 43 w 995"/>
                <a:gd name="T53" fmla="*/ 772 h 815"/>
                <a:gd name="T54" fmla="*/ 43 w 995"/>
                <a:gd name="T55" fmla="*/ 176 h 815"/>
                <a:gd name="T56" fmla="*/ 952 w 995"/>
                <a:gd name="T57" fmla="*/ 176 h 815"/>
                <a:gd name="T58" fmla="*/ 952 w 995"/>
                <a:gd name="T59" fmla="*/ 772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5" h="815">
                  <a:moveTo>
                    <a:pt x="0" y="0"/>
                  </a:moveTo>
                  <a:lnTo>
                    <a:pt x="0" y="815"/>
                  </a:lnTo>
                  <a:lnTo>
                    <a:pt x="995" y="815"/>
                  </a:lnTo>
                  <a:lnTo>
                    <a:pt x="995" y="0"/>
                  </a:lnTo>
                  <a:lnTo>
                    <a:pt x="0" y="0"/>
                  </a:lnTo>
                  <a:close/>
                  <a:moveTo>
                    <a:pt x="839" y="40"/>
                  </a:moveTo>
                  <a:lnTo>
                    <a:pt x="934" y="40"/>
                  </a:lnTo>
                  <a:lnTo>
                    <a:pt x="934" y="135"/>
                  </a:lnTo>
                  <a:lnTo>
                    <a:pt x="839" y="135"/>
                  </a:lnTo>
                  <a:lnTo>
                    <a:pt x="839" y="40"/>
                  </a:lnTo>
                  <a:close/>
                  <a:moveTo>
                    <a:pt x="718" y="40"/>
                  </a:moveTo>
                  <a:lnTo>
                    <a:pt x="812" y="40"/>
                  </a:lnTo>
                  <a:lnTo>
                    <a:pt x="812" y="135"/>
                  </a:lnTo>
                  <a:lnTo>
                    <a:pt x="718" y="135"/>
                  </a:lnTo>
                  <a:lnTo>
                    <a:pt x="718" y="40"/>
                  </a:lnTo>
                  <a:close/>
                  <a:moveTo>
                    <a:pt x="597" y="40"/>
                  </a:moveTo>
                  <a:lnTo>
                    <a:pt x="692" y="40"/>
                  </a:lnTo>
                  <a:lnTo>
                    <a:pt x="692" y="135"/>
                  </a:lnTo>
                  <a:lnTo>
                    <a:pt x="597" y="135"/>
                  </a:lnTo>
                  <a:lnTo>
                    <a:pt x="597" y="40"/>
                  </a:lnTo>
                  <a:close/>
                  <a:moveTo>
                    <a:pt x="61" y="40"/>
                  </a:moveTo>
                  <a:lnTo>
                    <a:pt x="259" y="40"/>
                  </a:lnTo>
                  <a:lnTo>
                    <a:pt x="259" y="135"/>
                  </a:lnTo>
                  <a:lnTo>
                    <a:pt x="61" y="135"/>
                  </a:lnTo>
                  <a:lnTo>
                    <a:pt x="61" y="40"/>
                  </a:lnTo>
                  <a:close/>
                  <a:moveTo>
                    <a:pt x="952" y="772"/>
                  </a:moveTo>
                  <a:lnTo>
                    <a:pt x="43" y="772"/>
                  </a:lnTo>
                  <a:lnTo>
                    <a:pt x="43" y="176"/>
                  </a:lnTo>
                  <a:lnTo>
                    <a:pt x="952" y="176"/>
                  </a:lnTo>
                  <a:lnTo>
                    <a:pt x="952" y="77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50552AD1-340C-4839-876C-289A9EB34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124" y="4219612"/>
              <a:ext cx="104456" cy="102744"/>
            </a:xfrm>
            <a:custGeom>
              <a:avLst/>
              <a:gdLst>
                <a:gd name="T0" fmla="*/ 214 w 305"/>
                <a:gd name="T1" fmla="*/ 158 h 304"/>
                <a:gd name="T2" fmla="*/ 283 w 305"/>
                <a:gd name="T3" fmla="*/ 88 h 304"/>
                <a:gd name="T4" fmla="*/ 0 w 305"/>
                <a:gd name="T5" fmla="*/ 0 h 304"/>
                <a:gd name="T6" fmla="*/ 87 w 305"/>
                <a:gd name="T7" fmla="*/ 284 h 304"/>
                <a:gd name="T8" fmla="*/ 158 w 305"/>
                <a:gd name="T9" fmla="*/ 213 h 304"/>
                <a:gd name="T10" fmla="*/ 158 w 305"/>
                <a:gd name="T11" fmla="*/ 213 h 304"/>
                <a:gd name="T12" fmla="*/ 167 w 305"/>
                <a:gd name="T13" fmla="*/ 219 h 304"/>
                <a:gd name="T14" fmla="*/ 175 w 305"/>
                <a:gd name="T15" fmla="*/ 224 h 304"/>
                <a:gd name="T16" fmla="*/ 254 w 305"/>
                <a:gd name="T17" fmla="*/ 304 h 304"/>
                <a:gd name="T18" fmla="*/ 305 w 305"/>
                <a:gd name="T19" fmla="*/ 253 h 304"/>
                <a:gd name="T20" fmla="*/ 222 w 305"/>
                <a:gd name="T21" fmla="*/ 169 h 304"/>
                <a:gd name="T22" fmla="*/ 222 w 305"/>
                <a:gd name="T23" fmla="*/ 169 h 304"/>
                <a:gd name="T24" fmla="*/ 217 w 305"/>
                <a:gd name="T25" fmla="*/ 164 h 304"/>
                <a:gd name="T26" fmla="*/ 214 w 305"/>
                <a:gd name="T27" fmla="*/ 158 h 304"/>
                <a:gd name="T28" fmla="*/ 214 w 305"/>
                <a:gd name="T29" fmla="*/ 15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5" h="304">
                  <a:moveTo>
                    <a:pt x="214" y="158"/>
                  </a:moveTo>
                  <a:lnTo>
                    <a:pt x="283" y="88"/>
                  </a:lnTo>
                  <a:lnTo>
                    <a:pt x="0" y="0"/>
                  </a:lnTo>
                  <a:lnTo>
                    <a:pt x="87" y="284"/>
                  </a:lnTo>
                  <a:lnTo>
                    <a:pt x="158" y="213"/>
                  </a:lnTo>
                  <a:lnTo>
                    <a:pt x="158" y="213"/>
                  </a:lnTo>
                  <a:lnTo>
                    <a:pt x="167" y="219"/>
                  </a:lnTo>
                  <a:lnTo>
                    <a:pt x="175" y="224"/>
                  </a:lnTo>
                  <a:lnTo>
                    <a:pt x="254" y="304"/>
                  </a:lnTo>
                  <a:lnTo>
                    <a:pt x="305" y="253"/>
                  </a:lnTo>
                  <a:lnTo>
                    <a:pt x="222" y="169"/>
                  </a:lnTo>
                  <a:lnTo>
                    <a:pt x="222" y="169"/>
                  </a:lnTo>
                  <a:lnTo>
                    <a:pt x="217" y="164"/>
                  </a:lnTo>
                  <a:lnTo>
                    <a:pt x="214" y="158"/>
                  </a:lnTo>
                  <a:lnTo>
                    <a:pt x="214" y="158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DE2BB8C2-5B4F-4DFE-A604-E0D8628C3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96" y="4197351"/>
              <a:ext cx="94182" cy="35961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6C5CBC9E-9A54-4923-9E24-77EFCE092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96" y="4247010"/>
              <a:ext cx="94182" cy="35961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9">
              <a:extLst>
                <a:ext uri="{FF2B5EF4-FFF2-40B4-BE49-F238E27FC236}">
                  <a16:creationId xmlns:a16="http://schemas.microsoft.com/office/drawing/2014/main" id="{ADDCC922-A7A6-49D6-AE9D-93B6F977A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996" y="4296670"/>
              <a:ext cx="94182" cy="37673"/>
            </a:xfrm>
            <a:prstGeom prst="rect">
              <a:avLst/>
            </a:pr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7D522B4-F478-4C7D-88FA-09ADBCC8FB89}"/>
              </a:ext>
            </a:extLst>
          </p:cNvPr>
          <p:cNvSpPr/>
          <p:nvPr/>
        </p:nvSpPr>
        <p:spPr>
          <a:xfrm>
            <a:off x="1046601" y="2713805"/>
            <a:ext cx="10336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КЛАССИФИКАТОР СТРОИТЕЛЬНОЙ ИНФОРМАЦИИ, СОГЛАСНО ПП. «А» П. 4 ПРАВИЛ ВЕДЕНИЯ ГОСУДАРСТВЕННОЙ ИНФОРМАЦИОННОЙ СИСТЕМЫ ОБЕСПЕЧЕНИЯ ГРАДОСТРОИТЕЛЬНОЙ ДЕЯТЕЛЬНОСТИ РОССИЙСКОЙ ФЕДЕРАЦИИ, УТВЕРЖДЕННЫХ ПОСТАНОВЛЕНИЕМ ПРАВИТЕЛЬСТВА РОССИЙСКОЙ ФЕДЕРАЦИИ ОТ 28 СЕНТЯБРЯ 2020 Г. № 1558, ВСТУПАЮЩИМ В СИЛУ С 1 ДЕКАБРЯ 2022 Г., ИМЕЕТ СТАТУС ПОДСИСТЕМЫ ГИСОГД РФ</a:t>
            </a:r>
          </a:p>
        </p:txBody>
      </p:sp>
      <p:sp>
        <p:nvSpPr>
          <p:cNvPr id="30" name="Freeform 14">
            <a:extLst>
              <a:ext uri="{FF2B5EF4-FFF2-40B4-BE49-F238E27FC236}">
                <a16:creationId xmlns:a16="http://schemas.microsoft.com/office/drawing/2014/main" id="{5487B170-3E25-4EC5-A046-30EBFCD07CF2}"/>
              </a:ext>
            </a:extLst>
          </p:cNvPr>
          <p:cNvSpPr>
            <a:spLocks noEditPoints="1"/>
          </p:cNvSpPr>
          <p:nvPr/>
        </p:nvSpPr>
        <p:spPr bwMode="auto">
          <a:xfrm>
            <a:off x="455739" y="3923080"/>
            <a:ext cx="441029" cy="461665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23">
            <a:extLst>
              <a:ext uri="{FF2B5EF4-FFF2-40B4-BE49-F238E27FC236}">
                <a16:creationId xmlns:a16="http://schemas.microsoft.com/office/drawing/2014/main" id="{6F1CA351-4309-4008-9097-99E345DA5BBE}"/>
              </a:ext>
            </a:extLst>
          </p:cNvPr>
          <p:cNvSpPr>
            <a:spLocks noEditPoints="1"/>
          </p:cNvSpPr>
          <p:nvPr/>
        </p:nvSpPr>
        <p:spPr bwMode="auto">
          <a:xfrm>
            <a:off x="447608" y="2890468"/>
            <a:ext cx="457290" cy="461665"/>
          </a:xfrm>
          <a:custGeom>
            <a:avLst/>
            <a:gdLst>
              <a:gd name="T0" fmla="*/ 166 w 204"/>
              <a:gd name="T1" fmla="*/ 90 h 194"/>
              <a:gd name="T2" fmla="*/ 204 w 204"/>
              <a:gd name="T3" fmla="*/ 90 h 194"/>
              <a:gd name="T4" fmla="*/ 102 w 204"/>
              <a:gd name="T5" fmla="*/ 0 h 194"/>
              <a:gd name="T6" fmla="*/ 0 w 204"/>
              <a:gd name="T7" fmla="*/ 90 h 194"/>
              <a:gd name="T8" fmla="*/ 38 w 204"/>
              <a:gd name="T9" fmla="*/ 90 h 194"/>
              <a:gd name="T10" fmla="*/ 38 w 204"/>
              <a:gd name="T11" fmla="*/ 146 h 194"/>
              <a:gd name="T12" fmla="*/ 0 w 204"/>
              <a:gd name="T13" fmla="*/ 146 h 194"/>
              <a:gd name="T14" fmla="*/ 0 w 204"/>
              <a:gd name="T15" fmla="*/ 194 h 194"/>
              <a:gd name="T16" fmla="*/ 200 w 204"/>
              <a:gd name="T17" fmla="*/ 194 h 194"/>
              <a:gd name="T18" fmla="*/ 200 w 204"/>
              <a:gd name="T19" fmla="*/ 146 h 194"/>
              <a:gd name="T20" fmla="*/ 166 w 204"/>
              <a:gd name="T21" fmla="*/ 146 h 194"/>
              <a:gd name="T22" fmla="*/ 166 w 204"/>
              <a:gd name="T23" fmla="*/ 90 h 194"/>
              <a:gd name="T24" fmla="*/ 150 w 204"/>
              <a:gd name="T25" fmla="*/ 146 h 194"/>
              <a:gd name="T26" fmla="*/ 128 w 204"/>
              <a:gd name="T27" fmla="*/ 146 h 194"/>
              <a:gd name="T28" fmla="*/ 128 w 204"/>
              <a:gd name="T29" fmla="*/ 90 h 194"/>
              <a:gd name="T30" fmla="*/ 150 w 204"/>
              <a:gd name="T31" fmla="*/ 90 h 194"/>
              <a:gd name="T32" fmla="*/ 150 w 204"/>
              <a:gd name="T33" fmla="*/ 146 h 194"/>
              <a:gd name="T34" fmla="*/ 112 w 204"/>
              <a:gd name="T35" fmla="*/ 90 h 194"/>
              <a:gd name="T36" fmla="*/ 112 w 204"/>
              <a:gd name="T37" fmla="*/ 146 h 194"/>
              <a:gd name="T38" fmla="*/ 92 w 204"/>
              <a:gd name="T39" fmla="*/ 146 h 194"/>
              <a:gd name="T40" fmla="*/ 92 w 204"/>
              <a:gd name="T41" fmla="*/ 90 h 194"/>
              <a:gd name="T42" fmla="*/ 112 w 204"/>
              <a:gd name="T43" fmla="*/ 90 h 194"/>
              <a:gd name="T44" fmla="*/ 102 w 204"/>
              <a:gd name="T45" fmla="*/ 20 h 194"/>
              <a:gd name="T46" fmla="*/ 166 w 204"/>
              <a:gd name="T47" fmla="*/ 74 h 194"/>
              <a:gd name="T48" fmla="*/ 38 w 204"/>
              <a:gd name="T49" fmla="*/ 74 h 194"/>
              <a:gd name="T50" fmla="*/ 102 w 204"/>
              <a:gd name="T51" fmla="*/ 20 h 194"/>
              <a:gd name="T52" fmla="*/ 54 w 204"/>
              <a:gd name="T53" fmla="*/ 90 h 194"/>
              <a:gd name="T54" fmla="*/ 76 w 204"/>
              <a:gd name="T55" fmla="*/ 90 h 194"/>
              <a:gd name="T56" fmla="*/ 76 w 204"/>
              <a:gd name="T57" fmla="*/ 146 h 194"/>
              <a:gd name="T58" fmla="*/ 54 w 204"/>
              <a:gd name="T59" fmla="*/ 146 h 194"/>
              <a:gd name="T60" fmla="*/ 54 w 204"/>
              <a:gd name="T61" fmla="*/ 90 h 194"/>
              <a:gd name="T62" fmla="*/ 184 w 204"/>
              <a:gd name="T63" fmla="*/ 178 h 194"/>
              <a:gd name="T64" fmla="*/ 16 w 204"/>
              <a:gd name="T65" fmla="*/ 178 h 194"/>
              <a:gd name="T66" fmla="*/ 16 w 204"/>
              <a:gd name="T67" fmla="*/ 162 h 194"/>
              <a:gd name="T68" fmla="*/ 184 w 204"/>
              <a:gd name="T69" fmla="*/ 162 h 194"/>
              <a:gd name="T70" fmla="*/ 184 w 204"/>
              <a:gd name="T71" fmla="*/ 178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4" h="194">
                <a:moveTo>
                  <a:pt x="166" y="90"/>
                </a:moveTo>
                <a:lnTo>
                  <a:pt x="204" y="90"/>
                </a:lnTo>
                <a:lnTo>
                  <a:pt x="102" y="0"/>
                </a:lnTo>
                <a:lnTo>
                  <a:pt x="0" y="90"/>
                </a:lnTo>
                <a:lnTo>
                  <a:pt x="38" y="90"/>
                </a:lnTo>
                <a:lnTo>
                  <a:pt x="38" y="146"/>
                </a:lnTo>
                <a:lnTo>
                  <a:pt x="0" y="146"/>
                </a:lnTo>
                <a:lnTo>
                  <a:pt x="0" y="194"/>
                </a:lnTo>
                <a:lnTo>
                  <a:pt x="200" y="194"/>
                </a:lnTo>
                <a:lnTo>
                  <a:pt x="200" y="146"/>
                </a:lnTo>
                <a:lnTo>
                  <a:pt x="166" y="146"/>
                </a:lnTo>
                <a:lnTo>
                  <a:pt x="166" y="90"/>
                </a:lnTo>
                <a:close/>
                <a:moveTo>
                  <a:pt x="150" y="146"/>
                </a:moveTo>
                <a:lnTo>
                  <a:pt x="128" y="146"/>
                </a:lnTo>
                <a:lnTo>
                  <a:pt x="128" y="90"/>
                </a:lnTo>
                <a:lnTo>
                  <a:pt x="150" y="90"/>
                </a:lnTo>
                <a:lnTo>
                  <a:pt x="150" y="146"/>
                </a:lnTo>
                <a:close/>
                <a:moveTo>
                  <a:pt x="112" y="90"/>
                </a:moveTo>
                <a:lnTo>
                  <a:pt x="112" y="146"/>
                </a:lnTo>
                <a:lnTo>
                  <a:pt x="92" y="146"/>
                </a:lnTo>
                <a:lnTo>
                  <a:pt x="92" y="90"/>
                </a:lnTo>
                <a:lnTo>
                  <a:pt x="112" y="90"/>
                </a:lnTo>
                <a:close/>
                <a:moveTo>
                  <a:pt x="102" y="20"/>
                </a:moveTo>
                <a:lnTo>
                  <a:pt x="166" y="74"/>
                </a:lnTo>
                <a:lnTo>
                  <a:pt x="38" y="74"/>
                </a:lnTo>
                <a:lnTo>
                  <a:pt x="102" y="20"/>
                </a:lnTo>
                <a:close/>
                <a:moveTo>
                  <a:pt x="54" y="90"/>
                </a:moveTo>
                <a:lnTo>
                  <a:pt x="76" y="90"/>
                </a:lnTo>
                <a:lnTo>
                  <a:pt x="76" y="146"/>
                </a:lnTo>
                <a:lnTo>
                  <a:pt x="54" y="146"/>
                </a:lnTo>
                <a:lnTo>
                  <a:pt x="54" y="90"/>
                </a:lnTo>
                <a:close/>
                <a:moveTo>
                  <a:pt x="184" y="178"/>
                </a:moveTo>
                <a:lnTo>
                  <a:pt x="16" y="178"/>
                </a:lnTo>
                <a:lnTo>
                  <a:pt x="16" y="162"/>
                </a:lnTo>
                <a:lnTo>
                  <a:pt x="184" y="162"/>
                </a:lnTo>
                <a:lnTo>
                  <a:pt x="184" y="1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18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D21A0E-9EF3-4496-A5E2-ADBDCC631B69}"/>
              </a:ext>
            </a:extLst>
          </p:cNvPr>
          <p:cNvSpPr txBox="1"/>
          <p:nvPr/>
        </p:nvSpPr>
        <p:spPr>
          <a:xfrm>
            <a:off x="2568133" y="4697234"/>
            <a:ext cx="347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ИНФОРМАЦИОННЫЕ СИСТЕМЫ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93CE1A0-DAAF-431C-BEB7-291D87925C8F}"/>
              </a:ext>
            </a:extLst>
          </p:cNvPr>
          <p:cNvSpPr txBox="1"/>
          <p:nvPr/>
        </p:nvSpPr>
        <p:spPr>
          <a:xfrm>
            <a:off x="2594503" y="1897869"/>
            <a:ext cx="3501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СОВЕРШЕНСТВОВАНИЕ НПА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107A02C-5126-478D-9D60-216803096860}"/>
              </a:ext>
            </a:extLst>
          </p:cNvPr>
          <p:cNvSpPr txBox="1"/>
          <p:nvPr/>
        </p:nvSpPr>
        <p:spPr>
          <a:xfrm>
            <a:off x="3098235" y="3325033"/>
            <a:ext cx="3532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ОБУЧЕНИЕ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DB6DBE0-0C7E-4290-B9A1-2888B7CD6552}"/>
              </a:ext>
            </a:extLst>
          </p:cNvPr>
          <p:cNvSpPr txBox="1"/>
          <p:nvPr/>
        </p:nvSpPr>
        <p:spPr>
          <a:xfrm>
            <a:off x="1802834" y="1096131"/>
            <a:ext cx="3734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ОРГАНИЗАЦИОННЫЕ МЕРОПРИЯТИЯ</a:t>
            </a:r>
          </a:p>
        </p:txBody>
      </p:sp>
      <p:sp>
        <p:nvSpPr>
          <p:cNvPr id="54" name="AutoShape 17">
            <a:extLst>
              <a:ext uri="{FF2B5EF4-FFF2-40B4-BE49-F238E27FC236}">
                <a16:creationId xmlns:a16="http://schemas.microsoft.com/office/drawing/2014/main" id="{A960387B-EA9A-4ABB-A222-F3DAF7F2C5A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01906" y="1278051"/>
            <a:ext cx="2142651" cy="435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41B4B255-79BA-488F-90FC-254581796A4A}"/>
              </a:ext>
            </a:extLst>
          </p:cNvPr>
          <p:cNvSpPr/>
          <p:nvPr/>
        </p:nvSpPr>
        <p:spPr>
          <a:xfrm>
            <a:off x="77916" y="2512277"/>
            <a:ext cx="24791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ПЛАН МЕРОПРИЯТИЙ </a:t>
            </a:r>
            <a:r>
              <a:rPr lang="ru-RU" sz="12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(«ДОРОЖНАЯ КАРТА»)</a:t>
            </a:r>
          </a:p>
          <a:p>
            <a:pPr algn="ctr"/>
            <a:r>
              <a:rPr lang="ru-RU" sz="12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РЕАЛИЗАЦИИ ПОСТАНОВЛЕНИЯ ПРАВИТЕЛЬСТВА РОССИЙСКОЙ ФЕДЕРАЦИИ</a:t>
            </a:r>
          </a:p>
          <a:p>
            <a:pPr algn="ctr"/>
            <a:r>
              <a:rPr lang="ru-RU" sz="12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ОТ 5 МАРТА 2021 Г. № 331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2CEA32D5-DC9D-47C1-9A1F-AB13A25ADD16}"/>
              </a:ext>
            </a:extLst>
          </p:cNvPr>
          <p:cNvGrpSpPr/>
          <p:nvPr/>
        </p:nvGrpSpPr>
        <p:grpSpPr>
          <a:xfrm>
            <a:off x="418434" y="986609"/>
            <a:ext cx="2509594" cy="4884781"/>
            <a:chOff x="601906" y="1302239"/>
            <a:chExt cx="2220765" cy="4322591"/>
          </a:xfrm>
        </p:grpSpPr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B5642922-878C-4CF8-BB98-C83D2F4F2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06" y="1302239"/>
              <a:ext cx="2142651" cy="4322591"/>
            </a:xfrm>
            <a:custGeom>
              <a:avLst/>
              <a:gdLst>
                <a:gd name="T0" fmla="*/ 1381 w 2126"/>
                <a:gd name="T1" fmla="*/ 519 h 4289"/>
                <a:gd name="T2" fmla="*/ 1174 w 2126"/>
                <a:gd name="T3" fmla="*/ 361 h 4289"/>
                <a:gd name="T4" fmla="*/ 951 w 2126"/>
                <a:gd name="T5" fmla="*/ 230 h 4289"/>
                <a:gd name="T6" fmla="*/ 714 w 2126"/>
                <a:gd name="T7" fmla="*/ 128 h 4289"/>
                <a:gd name="T8" fmla="*/ 467 w 2126"/>
                <a:gd name="T9" fmla="*/ 55 h 4289"/>
                <a:gd name="T10" fmla="*/ 210 w 2126"/>
                <a:gd name="T11" fmla="*/ 11 h 4289"/>
                <a:gd name="T12" fmla="*/ 0 w 2126"/>
                <a:gd name="T13" fmla="*/ 144 h 4289"/>
                <a:gd name="T14" fmla="*/ 203 w 2126"/>
                <a:gd name="T15" fmla="*/ 156 h 4289"/>
                <a:gd name="T16" fmla="*/ 448 w 2126"/>
                <a:gd name="T17" fmla="*/ 199 h 4289"/>
                <a:gd name="T18" fmla="*/ 681 w 2126"/>
                <a:gd name="T19" fmla="*/ 271 h 4289"/>
                <a:gd name="T20" fmla="*/ 902 w 2126"/>
                <a:gd name="T21" fmla="*/ 369 h 4289"/>
                <a:gd name="T22" fmla="*/ 1108 w 2126"/>
                <a:gd name="T23" fmla="*/ 493 h 4289"/>
                <a:gd name="T24" fmla="*/ 1296 w 2126"/>
                <a:gd name="T25" fmla="*/ 639 h 4289"/>
                <a:gd name="T26" fmla="*/ 1466 w 2126"/>
                <a:gd name="T27" fmla="*/ 807 h 4289"/>
                <a:gd name="T28" fmla="*/ 1616 w 2126"/>
                <a:gd name="T29" fmla="*/ 993 h 4289"/>
                <a:gd name="T30" fmla="*/ 1742 w 2126"/>
                <a:gd name="T31" fmla="*/ 1196 h 4289"/>
                <a:gd name="T32" fmla="*/ 1843 w 2126"/>
                <a:gd name="T33" fmla="*/ 1416 h 4289"/>
                <a:gd name="T34" fmla="*/ 1919 w 2126"/>
                <a:gd name="T35" fmla="*/ 1648 h 4289"/>
                <a:gd name="T36" fmla="*/ 1965 w 2126"/>
                <a:gd name="T37" fmla="*/ 1892 h 4289"/>
                <a:gd name="T38" fmla="*/ 1981 w 2126"/>
                <a:gd name="T39" fmla="*/ 2145 h 4289"/>
                <a:gd name="T40" fmla="*/ 1970 w 2126"/>
                <a:gd name="T41" fmla="*/ 2347 h 4289"/>
                <a:gd name="T42" fmla="*/ 1930 w 2126"/>
                <a:gd name="T43" fmla="*/ 2593 h 4289"/>
                <a:gd name="T44" fmla="*/ 1861 w 2126"/>
                <a:gd name="T45" fmla="*/ 2828 h 4289"/>
                <a:gd name="T46" fmla="*/ 1764 w 2126"/>
                <a:gd name="T47" fmla="*/ 3050 h 4289"/>
                <a:gd name="T48" fmla="*/ 1643 w 2126"/>
                <a:gd name="T49" fmla="*/ 3256 h 4289"/>
                <a:gd name="T50" fmla="*/ 1498 w 2126"/>
                <a:gd name="T51" fmla="*/ 3447 h 4289"/>
                <a:gd name="T52" fmla="*/ 1332 w 2126"/>
                <a:gd name="T53" fmla="*/ 3617 h 4289"/>
                <a:gd name="T54" fmla="*/ 1147 w 2126"/>
                <a:gd name="T55" fmla="*/ 3768 h 4289"/>
                <a:gd name="T56" fmla="*/ 944 w 2126"/>
                <a:gd name="T57" fmla="*/ 3897 h 4289"/>
                <a:gd name="T58" fmla="*/ 726 w 2126"/>
                <a:gd name="T59" fmla="*/ 4000 h 4289"/>
                <a:gd name="T60" fmla="*/ 495 w 2126"/>
                <a:gd name="T61" fmla="*/ 4078 h 4289"/>
                <a:gd name="T62" fmla="*/ 252 w 2126"/>
                <a:gd name="T63" fmla="*/ 4126 h 4289"/>
                <a:gd name="T64" fmla="*/ 0 w 2126"/>
                <a:gd name="T65" fmla="*/ 4145 h 4289"/>
                <a:gd name="T66" fmla="*/ 158 w 2126"/>
                <a:gd name="T67" fmla="*/ 4282 h 4289"/>
                <a:gd name="T68" fmla="*/ 416 w 2126"/>
                <a:gd name="T69" fmla="*/ 4245 h 4289"/>
                <a:gd name="T70" fmla="*/ 666 w 2126"/>
                <a:gd name="T71" fmla="*/ 4178 h 4289"/>
                <a:gd name="T72" fmla="*/ 905 w 2126"/>
                <a:gd name="T73" fmla="*/ 4082 h 4289"/>
                <a:gd name="T74" fmla="*/ 1130 w 2126"/>
                <a:gd name="T75" fmla="*/ 3956 h 4289"/>
                <a:gd name="T76" fmla="*/ 1341 w 2126"/>
                <a:gd name="T77" fmla="*/ 3802 h 4289"/>
                <a:gd name="T78" fmla="*/ 1497 w 2126"/>
                <a:gd name="T79" fmla="*/ 3661 h 4289"/>
                <a:gd name="T80" fmla="*/ 1673 w 2126"/>
                <a:gd name="T81" fmla="*/ 3462 h 4289"/>
                <a:gd name="T82" fmla="*/ 1823 w 2126"/>
                <a:gd name="T83" fmla="*/ 3245 h 4289"/>
                <a:gd name="T84" fmla="*/ 1943 w 2126"/>
                <a:gd name="T85" fmla="*/ 3013 h 4289"/>
                <a:gd name="T86" fmla="*/ 2034 w 2126"/>
                <a:gd name="T87" fmla="*/ 2769 h 4289"/>
                <a:gd name="T88" fmla="*/ 2094 w 2126"/>
                <a:gd name="T89" fmla="*/ 2515 h 4289"/>
                <a:gd name="T90" fmla="*/ 2124 w 2126"/>
                <a:gd name="T91" fmla="*/ 2251 h 4289"/>
                <a:gd name="T92" fmla="*/ 2124 w 2126"/>
                <a:gd name="T93" fmla="*/ 2038 h 4289"/>
                <a:gd name="T94" fmla="*/ 2094 w 2126"/>
                <a:gd name="T95" fmla="*/ 1774 h 4289"/>
                <a:gd name="T96" fmla="*/ 2034 w 2126"/>
                <a:gd name="T97" fmla="*/ 1519 h 4289"/>
                <a:gd name="T98" fmla="*/ 1943 w 2126"/>
                <a:gd name="T99" fmla="*/ 1275 h 4289"/>
                <a:gd name="T100" fmla="*/ 1823 w 2126"/>
                <a:gd name="T101" fmla="*/ 1043 h 4289"/>
                <a:gd name="T102" fmla="*/ 1673 w 2126"/>
                <a:gd name="T103" fmla="*/ 827 h 4289"/>
                <a:gd name="T104" fmla="*/ 1497 w 2126"/>
                <a:gd name="T105" fmla="*/ 627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26" h="4289">
                  <a:moveTo>
                    <a:pt x="1497" y="627"/>
                  </a:moveTo>
                  <a:lnTo>
                    <a:pt x="1497" y="627"/>
                  </a:lnTo>
                  <a:lnTo>
                    <a:pt x="1459" y="591"/>
                  </a:lnTo>
                  <a:lnTo>
                    <a:pt x="1420" y="554"/>
                  </a:lnTo>
                  <a:lnTo>
                    <a:pt x="1381" y="519"/>
                  </a:lnTo>
                  <a:lnTo>
                    <a:pt x="1341" y="486"/>
                  </a:lnTo>
                  <a:lnTo>
                    <a:pt x="1300" y="453"/>
                  </a:lnTo>
                  <a:lnTo>
                    <a:pt x="1259" y="421"/>
                  </a:lnTo>
                  <a:lnTo>
                    <a:pt x="1216" y="391"/>
                  </a:lnTo>
                  <a:lnTo>
                    <a:pt x="1174" y="361"/>
                  </a:lnTo>
                  <a:lnTo>
                    <a:pt x="1130" y="333"/>
                  </a:lnTo>
                  <a:lnTo>
                    <a:pt x="1087" y="306"/>
                  </a:lnTo>
                  <a:lnTo>
                    <a:pt x="1042" y="279"/>
                  </a:lnTo>
                  <a:lnTo>
                    <a:pt x="997" y="254"/>
                  </a:lnTo>
                  <a:lnTo>
                    <a:pt x="951" y="230"/>
                  </a:lnTo>
                  <a:lnTo>
                    <a:pt x="905" y="207"/>
                  </a:lnTo>
                  <a:lnTo>
                    <a:pt x="858" y="186"/>
                  </a:lnTo>
                  <a:lnTo>
                    <a:pt x="811" y="166"/>
                  </a:lnTo>
                  <a:lnTo>
                    <a:pt x="762" y="146"/>
                  </a:lnTo>
                  <a:lnTo>
                    <a:pt x="714" y="128"/>
                  </a:lnTo>
                  <a:lnTo>
                    <a:pt x="666" y="110"/>
                  </a:lnTo>
                  <a:lnTo>
                    <a:pt x="616" y="95"/>
                  </a:lnTo>
                  <a:lnTo>
                    <a:pt x="567" y="80"/>
                  </a:lnTo>
                  <a:lnTo>
                    <a:pt x="517" y="67"/>
                  </a:lnTo>
                  <a:lnTo>
                    <a:pt x="467" y="55"/>
                  </a:lnTo>
                  <a:lnTo>
                    <a:pt x="416" y="43"/>
                  </a:lnTo>
                  <a:lnTo>
                    <a:pt x="365" y="34"/>
                  </a:lnTo>
                  <a:lnTo>
                    <a:pt x="313" y="25"/>
                  </a:lnTo>
                  <a:lnTo>
                    <a:pt x="262" y="17"/>
                  </a:lnTo>
                  <a:lnTo>
                    <a:pt x="210" y="11"/>
                  </a:lnTo>
                  <a:lnTo>
                    <a:pt x="158" y="7"/>
                  </a:lnTo>
                  <a:lnTo>
                    <a:pt x="106" y="3"/>
                  </a:lnTo>
                  <a:lnTo>
                    <a:pt x="53" y="1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51" y="146"/>
                  </a:lnTo>
                  <a:lnTo>
                    <a:pt x="101" y="148"/>
                  </a:lnTo>
                  <a:lnTo>
                    <a:pt x="152" y="152"/>
                  </a:lnTo>
                  <a:lnTo>
                    <a:pt x="203" y="156"/>
                  </a:lnTo>
                  <a:lnTo>
                    <a:pt x="252" y="162"/>
                  </a:lnTo>
                  <a:lnTo>
                    <a:pt x="302" y="170"/>
                  </a:lnTo>
                  <a:lnTo>
                    <a:pt x="350" y="179"/>
                  </a:lnTo>
                  <a:lnTo>
                    <a:pt x="400" y="188"/>
                  </a:lnTo>
                  <a:lnTo>
                    <a:pt x="448" y="199"/>
                  </a:lnTo>
                  <a:lnTo>
                    <a:pt x="495" y="212"/>
                  </a:lnTo>
                  <a:lnTo>
                    <a:pt x="542" y="225"/>
                  </a:lnTo>
                  <a:lnTo>
                    <a:pt x="589" y="239"/>
                  </a:lnTo>
                  <a:lnTo>
                    <a:pt x="635" y="254"/>
                  </a:lnTo>
                  <a:lnTo>
                    <a:pt x="681" y="271"/>
                  </a:lnTo>
                  <a:lnTo>
                    <a:pt x="726" y="288"/>
                  </a:lnTo>
                  <a:lnTo>
                    <a:pt x="771" y="307"/>
                  </a:lnTo>
                  <a:lnTo>
                    <a:pt x="816" y="327"/>
                  </a:lnTo>
                  <a:lnTo>
                    <a:pt x="859" y="347"/>
                  </a:lnTo>
                  <a:lnTo>
                    <a:pt x="902" y="369"/>
                  </a:lnTo>
                  <a:lnTo>
                    <a:pt x="944" y="392"/>
                  </a:lnTo>
                  <a:lnTo>
                    <a:pt x="986" y="415"/>
                  </a:lnTo>
                  <a:lnTo>
                    <a:pt x="1028" y="440"/>
                  </a:lnTo>
                  <a:lnTo>
                    <a:pt x="1068" y="466"/>
                  </a:lnTo>
                  <a:lnTo>
                    <a:pt x="1108" y="493"/>
                  </a:lnTo>
                  <a:lnTo>
                    <a:pt x="1147" y="520"/>
                  </a:lnTo>
                  <a:lnTo>
                    <a:pt x="1186" y="549"/>
                  </a:lnTo>
                  <a:lnTo>
                    <a:pt x="1223" y="578"/>
                  </a:lnTo>
                  <a:lnTo>
                    <a:pt x="1260" y="607"/>
                  </a:lnTo>
                  <a:lnTo>
                    <a:pt x="1296" y="639"/>
                  </a:lnTo>
                  <a:lnTo>
                    <a:pt x="1332" y="671"/>
                  </a:lnTo>
                  <a:lnTo>
                    <a:pt x="1367" y="704"/>
                  </a:lnTo>
                  <a:lnTo>
                    <a:pt x="1401" y="737"/>
                  </a:lnTo>
                  <a:lnTo>
                    <a:pt x="1434" y="771"/>
                  </a:lnTo>
                  <a:lnTo>
                    <a:pt x="1466" y="807"/>
                  </a:lnTo>
                  <a:lnTo>
                    <a:pt x="1498" y="842"/>
                  </a:lnTo>
                  <a:lnTo>
                    <a:pt x="1529" y="878"/>
                  </a:lnTo>
                  <a:lnTo>
                    <a:pt x="1558" y="916"/>
                  </a:lnTo>
                  <a:lnTo>
                    <a:pt x="1587" y="954"/>
                  </a:lnTo>
                  <a:lnTo>
                    <a:pt x="1616" y="993"/>
                  </a:lnTo>
                  <a:lnTo>
                    <a:pt x="1643" y="1033"/>
                  </a:lnTo>
                  <a:lnTo>
                    <a:pt x="1669" y="1073"/>
                  </a:lnTo>
                  <a:lnTo>
                    <a:pt x="1695" y="1113"/>
                  </a:lnTo>
                  <a:lnTo>
                    <a:pt x="1718" y="1155"/>
                  </a:lnTo>
                  <a:lnTo>
                    <a:pt x="1742" y="1196"/>
                  </a:lnTo>
                  <a:lnTo>
                    <a:pt x="1764" y="1239"/>
                  </a:lnTo>
                  <a:lnTo>
                    <a:pt x="1785" y="1282"/>
                  </a:lnTo>
                  <a:lnTo>
                    <a:pt x="1805" y="1326"/>
                  </a:lnTo>
                  <a:lnTo>
                    <a:pt x="1825" y="1371"/>
                  </a:lnTo>
                  <a:lnTo>
                    <a:pt x="1843" y="1416"/>
                  </a:lnTo>
                  <a:lnTo>
                    <a:pt x="1861" y="1462"/>
                  </a:lnTo>
                  <a:lnTo>
                    <a:pt x="1877" y="1507"/>
                  </a:lnTo>
                  <a:lnTo>
                    <a:pt x="1891" y="1553"/>
                  </a:lnTo>
                  <a:lnTo>
                    <a:pt x="1906" y="1601"/>
                  </a:lnTo>
                  <a:lnTo>
                    <a:pt x="1919" y="1648"/>
                  </a:lnTo>
                  <a:lnTo>
                    <a:pt x="1930" y="1696"/>
                  </a:lnTo>
                  <a:lnTo>
                    <a:pt x="1941" y="1744"/>
                  </a:lnTo>
                  <a:lnTo>
                    <a:pt x="1950" y="1793"/>
                  </a:lnTo>
                  <a:lnTo>
                    <a:pt x="1959" y="1842"/>
                  </a:lnTo>
                  <a:lnTo>
                    <a:pt x="1965" y="1892"/>
                  </a:lnTo>
                  <a:lnTo>
                    <a:pt x="1970" y="1941"/>
                  </a:lnTo>
                  <a:lnTo>
                    <a:pt x="1975" y="1992"/>
                  </a:lnTo>
                  <a:lnTo>
                    <a:pt x="1979" y="2042"/>
                  </a:lnTo>
                  <a:lnTo>
                    <a:pt x="1980" y="2093"/>
                  </a:lnTo>
                  <a:lnTo>
                    <a:pt x="1981" y="2145"/>
                  </a:lnTo>
                  <a:lnTo>
                    <a:pt x="1981" y="2145"/>
                  </a:lnTo>
                  <a:lnTo>
                    <a:pt x="1980" y="2195"/>
                  </a:lnTo>
                  <a:lnTo>
                    <a:pt x="1979" y="2246"/>
                  </a:lnTo>
                  <a:lnTo>
                    <a:pt x="1975" y="2297"/>
                  </a:lnTo>
                  <a:lnTo>
                    <a:pt x="1970" y="2347"/>
                  </a:lnTo>
                  <a:lnTo>
                    <a:pt x="1965" y="2397"/>
                  </a:lnTo>
                  <a:lnTo>
                    <a:pt x="1959" y="2446"/>
                  </a:lnTo>
                  <a:lnTo>
                    <a:pt x="1950" y="2496"/>
                  </a:lnTo>
                  <a:lnTo>
                    <a:pt x="1941" y="2544"/>
                  </a:lnTo>
                  <a:lnTo>
                    <a:pt x="1930" y="2593"/>
                  </a:lnTo>
                  <a:lnTo>
                    <a:pt x="1919" y="2641"/>
                  </a:lnTo>
                  <a:lnTo>
                    <a:pt x="1906" y="2688"/>
                  </a:lnTo>
                  <a:lnTo>
                    <a:pt x="1891" y="2735"/>
                  </a:lnTo>
                  <a:lnTo>
                    <a:pt x="1877" y="2782"/>
                  </a:lnTo>
                  <a:lnTo>
                    <a:pt x="1861" y="2828"/>
                  </a:lnTo>
                  <a:lnTo>
                    <a:pt x="1843" y="2873"/>
                  </a:lnTo>
                  <a:lnTo>
                    <a:pt x="1825" y="2918"/>
                  </a:lnTo>
                  <a:lnTo>
                    <a:pt x="1805" y="2962"/>
                  </a:lnTo>
                  <a:lnTo>
                    <a:pt x="1785" y="3006"/>
                  </a:lnTo>
                  <a:lnTo>
                    <a:pt x="1764" y="3050"/>
                  </a:lnTo>
                  <a:lnTo>
                    <a:pt x="1742" y="3092"/>
                  </a:lnTo>
                  <a:lnTo>
                    <a:pt x="1718" y="3134"/>
                  </a:lnTo>
                  <a:lnTo>
                    <a:pt x="1695" y="3176"/>
                  </a:lnTo>
                  <a:lnTo>
                    <a:pt x="1669" y="3216"/>
                  </a:lnTo>
                  <a:lnTo>
                    <a:pt x="1643" y="3256"/>
                  </a:lnTo>
                  <a:lnTo>
                    <a:pt x="1616" y="3296"/>
                  </a:lnTo>
                  <a:lnTo>
                    <a:pt x="1587" y="3335"/>
                  </a:lnTo>
                  <a:lnTo>
                    <a:pt x="1558" y="3372"/>
                  </a:lnTo>
                  <a:lnTo>
                    <a:pt x="1529" y="3410"/>
                  </a:lnTo>
                  <a:lnTo>
                    <a:pt x="1498" y="3447"/>
                  </a:lnTo>
                  <a:lnTo>
                    <a:pt x="1466" y="3482"/>
                  </a:lnTo>
                  <a:lnTo>
                    <a:pt x="1434" y="3517"/>
                  </a:lnTo>
                  <a:lnTo>
                    <a:pt x="1401" y="3551"/>
                  </a:lnTo>
                  <a:lnTo>
                    <a:pt x="1367" y="3586"/>
                  </a:lnTo>
                  <a:lnTo>
                    <a:pt x="1332" y="3617"/>
                  </a:lnTo>
                  <a:lnTo>
                    <a:pt x="1296" y="3649"/>
                  </a:lnTo>
                  <a:lnTo>
                    <a:pt x="1260" y="3681"/>
                  </a:lnTo>
                  <a:lnTo>
                    <a:pt x="1223" y="3710"/>
                  </a:lnTo>
                  <a:lnTo>
                    <a:pt x="1186" y="3740"/>
                  </a:lnTo>
                  <a:lnTo>
                    <a:pt x="1147" y="3768"/>
                  </a:lnTo>
                  <a:lnTo>
                    <a:pt x="1108" y="3796"/>
                  </a:lnTo>
                  <a:lnTo>
                    <a:pt x="1068" y="3822"/>
                  </a:lnTo>
                  <a:lnTo>
                    <a:pt x="1028" y="3848"/>
                  </a:lnTo>
                  <a:lnTo>
                    <a:pt x="986" y="3873"/>
                  </a:lnTo>
                  <a:lnTo>
                    <a:pt x="944" y="3897"/>
                  </a:lnTo>
                  <a:lnTo>
                    <a:pt x="902" y="3919"/>
                  </a:lnTo>
                  <a:lnTo>
                    <a:pt x="859" y="3941"/>
                  </a:lnTo>
                  <a:lnTo>
                    <a:pt x="816" y="3963"/>
                  </a:lnTo>
                  <a:lnTo>
                    <a:pt x="771" y="3981"/>
                  </a:lnTo>
                  <a:lnTo>
                    <a:pt x="726" y="4000"/>
                  </a:lnTo>
                  <a:lnTo>
                    <a:pt x="681" y="4018"/>
                  </a:lnTo>
                  <a:lnTo>
                    <a:pt x="635" y="4034"/>
                  </a:lnTo>
                  <a:lnTo>
                    <a:pt x="589" y="4050"/>
                  </a:lnTo>
                  <a:lnTo>
                    <a:pt x="542" y="4064"/>
                  </a:lnTo>
                  <a:lnTo>
                    <a:pt x="495" y="4078"/>
                  </a:lnTo>
                  <a:lnTo>
                    <a:pt x="448" y="4090"/>
                  </a:lnTo>
                  <a:lnTo>
                    <a:pt x="400" y="4100"/>
                  </a:lnTo>
                  <a:lnTo>
                    <a:pt x="350" y="4110"/>
                  </a:lnTo>
                  <a:lnTo>
                    <a:pt x="302" y="4119"/>
                  </a:lnTo>
                  <a:lnTo>
                    <a:pt x="252" y="4126"/>
                  </a:lnTo>
                  <a:lnTo>
                    <a:pt x="203" y="4132"/>
                  </a:lnTo>
                  <a:lnTo>
                    <a:pt x="152" y="4137"/>
                  </a:lnTo>
                  <a:lnTo>
                    <a:pt x="101" y="4140"/>
                  </a:lnTo>
                  <a:lnTo>
                    <a:pt x="51" y="4144"/>
                  </a:lnTo>
                  <a:lnTo>
                    <a:pt x="0" y="4145"/>
                  </a:lnTo>
                  <a:lnTo>
                    <a:pt x="0" y="4289"/>
                  </a:lnTo>
                  <a:lnTo>
                    <a:pt x="0" y="4289"/>
                  </a:lnTo>
                  <a:lnTo>
                    <a:pt x="53" y="4288"/>
                  </a:lnTo>
                  <a:lnTo>
                    <a:pt x="106" y="4285"/>
                  </a:lnTo>
                  <a:lnTo>
                    <a:pt x="158" y="4282"/>
                  </a:lnTo>
                  <a:lnTo>
                    <a:pt x="210" y="4277"/>
                  </a:lnTo>
                  <a:lnTo>
                    <a:pt x="262" y="4271"/>
                  </a:lnTo>
                  <a:lnTo>
                    <a:pt x="313" y="4264"/>
                  </a:lnTo>
                  <a:lnTo>
                    <a:pt x="365" y="4255"/>
                  </a:lnTo>
                  <a:lnTo>
                    <a:pt x="416" y="4245"/>
                  </a:lnTo>
                  <a:lnTo>
                    <a:pt x="467" y="4235"/>
                  </a:lnTo>
                  <a:lnTo>
                    <a:pt x="517" y="4222"/>
                  </a:lnTo>
                  <a:lnTo>
                    <a:pt x="567" y="4209"/>
                  </a:lnTo>
                  <a:lnTo>
                    <a:pt x="616" y="4194"/>
                  </a:lnTo>
                  <a:lnTo>
                    <a:pt x="666" y="4178"/>
                  </a:lnTo>
                  <a:lnTo>
                    <a:pt x="714" y="4161"/>
                  </a:lnTo>
                  <a:lnTo>
                    <a:pt x="762" y="4143"/>
                  </a:lnTo>
                  <a:lnTo>
                    <a:pt x="811" y="4124"/>
                  </a:lnTo>
                  <a:lnTo>
                    <a:pt x="858" y="4103"/>
                  </a:lnTo>
                  <a:lnTo>
                    <a:pt x="905" y="4082"/>
                  </a:lnTo>
                  <a:lnTo>
                    <a:pt x="951" y="4058"/>
                  </a:lnTo>
                  <a:lnTo>
                    <a:pt x="997" y="4034"/>
                  </a:lnTo>
                  <a:lnTo>
                    <a:pt x="1042" y="4010"/>
                  </a:lnTo>
                  <a:lnTo>
                    <a:pt x="1087" y="3984"/>
                  </a:lnTo>
                  <a:lnTo>
                    <a:pt x="1130" y="3956"/>
                  </a:lnTo>
                  <a:lnTo>
                    <a:pt x="1174" y="3927"/>
                  </a:lnTo>
                  <a:lnTo>
                    <a:pt x="1216" y="3898"/>
                  </a:lnTo>
                  <a:lnTo>
                    <a:pt x="1259" y="3867"/>
                  </a:lnTo>
                  <a:lnTo>
                    <a:pt x="1300" y="3835"/>
                  </a:lnTo>
                  <a:lnTo>
                    <a:pt x="1341" y="3802"/>
                  </a:lnTo>
                  <a:lnTo>
                    <a:pt x="1381" y="3769"/>
                  </a:lnTo>
                  <a:lnTo>
                    <a:pt x="1420" y="3734"/>
                  </a:lnTo>
                  <a:lnTo>
                    <a:pt x="1459" y="3699"/>
                  </a:lnTo>
                  <a:lnTo>
                    <a:pt x="1497" y="3661"/>
                  </a:lnTo>
                  <a:lnTo>
                    <a:pt x="1497" y="3661"/>
                  </a:lnTo>
                  <a:lnTo>
                    <a:pt x="1534" y="3623"/>
                  </a:lnTo>
                  <a:lnTo>
                    <a:pt x="1571" y="3583"/>
                  </a:lnTo>
                  <a:lnTo>
                    <a:pt x="1606" y="3543"/>
                  </a:lnTo>
                  <a:lnTo>
                    <a:pt x="1640" y="3503"/>
                  </a:lnTo>
                  <a:lnTo>
                    <a:pt x="1673" y="3462"/>
                  </a:lnTo>
                  <a:lnTo>
                    <a:pt x="1705" y="3420"/>
                  </a:lnTo>
                  <a:lnTo>
                    <a:pt x="1737" y="3377"/>
                  </a:lnTo>
                  <a:lnTo>
                    <a:pt x="1767" y="3334"/>
                  </a:lnTo>
                  <a:lnTo>
                    <a:pt x="1795" y="3290"/>
                  </a:lnTo>
                  <a:lnTo>
                    <a:pt x="1823" y="3245"/>
                  </a:lnTo>
                  <a:lnTo>
                    <a:pt x="1849" y="3200"/>
                  </a:lnTo>
                  <a:lnTo>
                    <a:pt x="1874" y="3154"/>
                  </a:lnTo>
                  <a:lnTo>
                    <a:pt x="1899" y="3109"/>
                  </a:lnTo>
                  <a:lnTo>
                    <a:pt x="1921" y="3061"/>
                  </a:lnTo>
                  <a:lnTo>
                    <a:pt x="1943" y="3013"/>
                  </a:lnTo>
                  <a:lnTo>
                    <a:pt x="1963" y="2966"/>
                  </a:lnTo>
                  <a:lnTo>
                    <a:pt x="1983" y="2918"/>
                  </a:lnTo>
                  <a:lnTo>
                    <a:pt x="2001" y="2868"/>
                  </a:lnTo>
                  <a:lnTo>
                    <a:pt x="2018" y="2819"/>
                  </a:lnTo>
                  <a:lnTo>
                    <a:pt x="2034" y="2769"/>
                  </a:lnTo>
                  <a:lnTo>
                    <a:pt x="2048" y="2719"/>
                  </a:lnTo>
                  <a:lnTo>
                    <a:pt x="2061" y="2668"/>
                  </a:lnTo>
                  <a:lnTo>
                    <a:pt x="2074" y="2617"/>
                  </a:lnTo>
                  <a:lnTo>
                    <a:pt x="2085" y="2567"/>
                  </a:lnTo>
                  <a:lnTo>
                    <a:pt x="2094" y="2515"/>
                  </a:lnTo>
                  <a:lnTo>
                    <a:pt x="2102" y="2463"/>
                  </a:lnTo>
                  <a:lnTo>
                    <a:pt x="2110" y="2410"/>
                  </a:lnTo>
                  <a:lnTo>
                    <a:pt x="2115" y="2357"/>
                  </a:lnTo>
                  <a:lnTo>
                    <a:pt x="2120" y="2305"/>
                  </a:lnTo>
                  <a:lnTo>
                    <a:pt x="2124" y="2251"/>
                  </a:lnTo>
                  <a:lnTo>
                    <a:pt x="2125" y="2198"/>
                  </a:lnTo>
                  <a:lnTo>
                    <a:pt x="2126" y="2145"/>
                  </a:lnTo>
                  <a:lnTo>
                    <a:pt x="2126" y="2145"/>
                  </a:lnTo>
                  <a:lnTo>
                    <a:pt x="2125" y="2091"/>
                  </a:lnTo>
                  <a:lnTo>
                    <a:pt x="2124" y="2038"/>
                  </a:lnTo>
                  <a:lnTo>
                    <a:pt x="2120" y="1985"/>
                  </a:lnTo>
                  <a:lnTo>
                    <a:pt x="2115" y="1932"/>
                  </a:lnTo>
                  <a:lnTo>
                    <a:pt x="2110" y="1879"/>
                  </a:lnTo>
                  <a:lnTo>
                    <a:pt x="2102" y="1827"/>
                  </a:lnTo>
                  <a:lnTo>
                    <a:pt x="2094" y="1774"/>
                  </a:lnTo>
                  <a:lnTo>
                    <a:pt x="2085" y="1723"/>
                  </a:lnTo>
                  <a:lnTo>
                    <a:pt x="2074" y="1671"/>
                  </a:lnTo>
                  <a:lnTo>
                    <a:pt x="2061" y="1621"/>
                  </a:lnTo>
                  <a:lnTo>
                    <a:pt x="2048" y="1570"/>
                  </a:lnTo>
                  <a:lnTo>
                    <a:pt x="2034" y="1519"/>
                  </a:lnTo>
                  <a:lnTo>
                    <a:pt x="2018" y="1470"/>
                  </a:lnTo>
                  <a:lnTo>
                    <a:pt x="2001" y="1420"/>
                  </a:lnTo>
                  <a:lnTo>
                    <a:pt x="1983" y="1372"/>
                  </a:lnTo>
                  <a:lnTo>
                    <a:pt x="1963" y="1323"/>
                  </a:lnTo>
                  <a:lnTo>
                    <a:pt x="1943" y="1275"/>
                  </a:lnTo>
                  <a:lnTo>
                    <a:pt x="1921" y="1227"/>
                  </a:lnTo>
                  <a:lnTo>
                    <a:pt x="1899" y="1181"/>
                  </a:lnTo>
                  <a:lnTo>
                    <a:pt x="1874" y="1134"/>
                  </a:lnTo>
                  <a:lnTo>
                    <a:pt x="1849" y="1088"/>
                  </a:lnTo>
                  <a:lnTo>
                    <a:pt x="1823" y="1043"/>
                  </a:lnTo>
                  <a:lnTo>
                    <a:pt x="1795" y="999"/>
                  </a:lnTo>
                  <a:lnTo>
                    <a:pt x="1767" y="955"/>
                  </a:lnTo>
                  <a:lnTo>
                    <a:pt x="1737" y="911"/>
                  </a:lnTo>
                  <a:lnTo>
                    <a:pt x="1705" y="869"/>
                  </a:lnTo>
                  <a:lnTo>
                    <a:pt x="1673" y="827"/>
                  </a:lnTo>
                  <a:lnTo>
                    <a:pt x="1640" y="785"/>
                  </a:lnTo>
                  <a:lnTo>
                    <a:pt x="1606" y="745"/>
                  </a:lnTo>
                  <a:lnTo>
                    <a:pt x="1571" y="705"/>
                  </a:lnTo>
                  <a:lnTo>
                    <a:pt x="1534" y="666"/>
                  </a:lnTo>
                  <a:lnTo>
                    <a:pt x="1497" y="627"/>
                  </a:lnTo>
                  <a:lnTo>
                    <a:pt x="1497" y="62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51A3D"/>
                </a:gs>
                <a:gs pos="100000">
                  <a:srgbClr val="00368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15264BAD-E5F2-40FA-9536-41F69C074F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849" y="1442711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2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6 w 316"/>
                <a:gd name="T11" fmla="*/ 289 h 316"/>
                <a:gd name="T12" fmla="*/ 219 w 316"/>
                <a:gd name="T13" fmla="*/ 303 h 316"/>
                <a:gd name="T14" fmla="*/ 190 w 316"/>
                <a:gd name="T15" fmla="*/ 312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79 h 316"/>
                <a:gd name="T26" fmla="*/ 37 w 316"/>
                <a:gd name="T27" fmla="*/ 258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4 h 316"/>
                <a:gd name="T34" fmla="*/ 0 w 316"/>
                <a:gd name="T35" fmla="*/ 158 h 316"/>
                <a:gd name="T36" fmla="*/ 4 w 316"/>
                <a:gd name="T37" fmla="*/ 126 h 316"/>
                <a:gd name="T38" fmla="*/ 13 w 316"/>
                <a:gd name="T39" fmla="*/ 97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5 w 316"/>
                <a:gd name="T53" fmla="*/ 1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7 h 316"/>
                <a:gd name="T60" fmla="*/ 279 w 316"/>
                <a:gd name="T61" fmla="*/ 58 h 316"/>
                <a:gd name="T62" fmla="*/ 297 w 316"/>
                <a:gd name="T63" fmla="*/ 82 h 316"/>
                <a:gd name="T64" fmla="*/ 309 w 316"/>
                <a:gd name="T65" fmla="*/ 111 h 316"/>
                <a:gd name="T66" fmla="*/ 315 w 316"/>
                <a:gd name="T67" fmla="*/ 141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4"/>
                  </a:lnTo>
                  <a:lnTo>
                    <a:pt x="312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79" y="258"/>
                  </a:lnTo>
                  <a:lnTo>
                    <a:pt x="270" y="270"/>
                  </a:lnTo>
                  <a:lnTo>
                    <a:pt x="258" y="279"/>
                  </a:lnTo>
                  <a:lnTo>
                    <a:pt x="246" y="289"/>
                  </a:lnTo>
                  <a:lnTo>
                    <a:pt x="234" y="297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2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79"/>
                  </a:lnTo>
                  <a:lnTo>
                    <a:pt x="46" y="270"/>
                  </a:lnTo>
                  <a:lnTo>
                    <a:pt x="37" y="258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3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1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3" y="97"/>
                  </a:lnTo>
                  <a:lnTo>
                    <a:pt x="19" y="82"/>
                  </a:lnTo>
                  <a:lnTo>
                    <a:pt x="27" y="70"/>
                  </a:lnTo>
                  <a:lnTo>
                    <a:pt x="37" y="58"/>
                  </a:lnTo>
                  <a:lnTo>
                    <a:pt x="46" y="46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19"/>
                  </a:lnTo>
                  <a:lnTo>
                    <a:pt x="246" y="27"/>
                  </a:lnTo>
                  <a:lnTo>
                    <a:pt x="258" y="37"/>
                  </a:lnTo>
                  <a:lnTo>
                    <a:pt x="270" y="46"/>
                  </a:lnTo>
                  <a:lnTo>
                    <a:pt x="279" y="58"/>
                  </a:lnTo>
                  <a:lnTo>
                    <a:pt x="289" y="70"/>
                  </a:lnTo>
                  <a:lnTo>
                    <a:pt x="297" y="82"/>
                  </a:lnTo>
                  <a:lnTo>
                    <a:pt x="303" y="97"/>
                  </a:lnTo>
                  <a:lnTo>
                    <a:pt x="309" y="111"/>
                  </a:lnTo>
                  <a:lnTo>
                    <a:pt x="312" y="126"/>
                  </a:lnTo>
                  <a:lnTo>
                    <a:pt x="315" y="141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6E8E24AD-E15C-4EA6-89AC-176DA44C76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152" y="2102919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4 h 316"/>
                <a:gd name="T14" fmla="*/ 190 w 316"/>
                <a:gd name="T15" fmla="*/ 314 h 316"/>
                <a:gd name="T16" fmla="*/ 158 w 316"/>
                <a:gd name="T17" fmla="*/ 316 h 316"/>
                <a:gd name="T18" fmla="*/ 142 w 316"/>
                <a:gd name="T19" fmla="*/ 316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1 h 316"/>
                <a:gd name="T26" fmla="*/ 36 w 316"/>
                <a:gd name="T27" fmla="*/ 259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7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20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4 h 316"/>
                <a:gd name="T64" fmla="*/ 309 w 316"/>
                <a:gd name="T65" fmla="*/ 112 h 316"/>
                <a:gd name="T66" fmla="*/ 315 w 316"/>
                <a:gd name="T67" fmla="*/ 143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80" y="259"/>
                  </a:lnTo>
                  <a:lnTo>
                    <a:pt x="270" y="270"/>
                  </a:lnTo>
                  <a:lnTo>
                    <a:pt x="258" y="281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4"/>
                  </a:lnTo>
                  <a:lnTo>
                    <a:pt x="205" y="309"/>
                  </a:lnTo>
                  <a:lnTo>
                    <a:pt x="190" y="314"/>
                  </a:lnTo>
                  <a:lnTo>
                    <a:pt x="173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6" y="314"/>
                  </a:lnTo>
                  <a:lnTo>
                    <a:pt x="111" y="309"/>
                  </a:lnTo>
                  <a:lnTo>
                    <a:pt x="97" y="304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1"/>
                  </a:lnTo>
                  <a:lnTo>
                    <a:pt x="46" y="270"/>
                  </a:lnTo>
                  <a:lnTo>
                    <a:pt x="36" y="259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26"/>
                  </a:lnTo>
                  <a:lnTo>
                    <a:pt x="7" y="112"/>
                  </a:lnTo>
                  <a:lnTo>
                    <a:pt x="12" y="97"/>
                  </a:lnTo>
                  <a:lnTo>
                    <a:pt x="19" y="84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7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20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7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4"/>
                  </a:lnTo>
                  <a:lnTo>
                    <a:pt x="303" y="97"/>
                  </a:lnTo>
                  <a:lnTo>
                    <a:pt x="309" y="112"/>
                  </a:lnTo>
                  <a:lnTo>
                    <a:pt x="313" y="126"/>
                  </a:lnTo>
                  <a:lnTo>
                    <a:pt x="315" y="143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FC5F0800-F5BF-4774-8A13-68E472F13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7151" y="4516176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7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3 h 316"/>
                <a:gd name="T14" fmla="*/ 190 w 316"/>
                <a:gd name="T15" fmla="*/ 313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0 h 316"/>
                <a:gd name="T26" fmla="*/ 36 w 316"/>
                <a:gd name="T27" fmla="*/ 258 h 316"/>
                <a:gd name="T28" fmla="*/ 19 w 316"/>
                <a:gd name="T29" fmla="*/ 234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3 h 316"/>
                <a:gd name="T64" fmla="*/ 309 w 316"/>
                <a:gd name="T65" fmla="*/ 111 h 316"/>
                <a:gd name="T66" fmla="*/ 315 w 316"/>
                <a:gd name="T67" fmla="*/ 142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4"/>
                  </a:lnTo>
                  <a:lnTo>
                    <a:pt x="289" y="247"/>
                  </a:lnTo>
                  <a:lnTo>
                    <a:pt x="280" y="258"/>
                  </a:lnTo>
                  <a:lnTo>
                    <a:pt x="270" y="270"/>
                  </a:lnTo>
                  <a:lnTo>
                    <a:pt x="258" y="280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3"/>
                  </a:lnTo>
                  <a:lnTo>
                    <a:pt x="173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3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0"/>
                  </a:lnTo>
                  <a:lnTo>
                    <a:pt x="46" y="270"/>
                  </a:lnTo>
                  <a:lnTo>
                    <a:pt x="36" y="258"/>
                  </a:lnTo>
                  <a:lnTo>
                    <a:pt x="27" y="247"/>
                  </a:lnTo>
                  <a:lnTo>
                    <a:pt x="19" y="234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2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2" y="97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19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6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3"/>
                  </a:lnTo>
                  <a:lnTo>
                    <a:pt x="303" y="97"/>
                  </a:lnTo>
                  <a:lnTo>
                    <a:pt x="309" y="111"/>
                  </a:lnTo>
                  <a:lnTo>
                    <a:pt x="313" y="126"/>
                  </a:lnTo>
                  <a:lnTo>
                    <a:pt x="315" y="142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165D9279-5214-4984-BABD-40235A3C9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849" y="5154173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2 w 316"/>
                <a:gd name="T3" fmla="*/ 190 h 316"/>
                <a:gd name="T4" fmla="*/ 303 w 316"/>
                <a:gd name="T5" fmla="*/ 219 h 316"/>
                <a:gd name="T6" fmla="*/ 289 w 316"/>
                <a:gd name="T7" fmla="*/ 245 h 316"/>
                <a:gd name="T8" fmla="*/ 270 w 316"/>
                <a:gd name="T9" fmla="*/ 269 h 316"/>
                <a:gd name="T10" fmla="*/ 246 w 316"/>
                <a:gd name="T11" fmla="*/ 289 h 316"/>
                <a:gd name="T12" fmla="*/ 219 w 316"/>
                <a:gd name="T13" fmla="*/ 303 h 316"/>
                <a:gd name="T14" fmla="*/ 190 w 316"/>
                <a:gd name="T15" fmla="*/ 312 h 316"/>
                <a:gd name="T16" fmla="*/ 158 w 316"/>
                <a:gd name="T17" fmla="*/ 316 h 316"/>
                <a:gd name="T18" fmla="*/ 142 w 316"/>
                <a:gd name="T19" fmla="*/ 315 h 316"/>
                <a:gd name="T20" fmla="*/ 111 w 316"/>
                <a:gd name="T21" fmla="*/ 309 h 316"/>
                <a:gd name="T22" fmla="*/ 83 w 316"/>
                <a:gd name="T23" fmla="*/ 296 h 316"/>
                <a:gd name="T24" fmla="*/ 58 w 316"/>
                <a:gd name="T25" fmla="*/ 279 h 316"/>
                <a:gd name="T26" fmla="*/ 37 w 316"/>
                <a:gd name="T27" fmla="*/ 258 h 316"/>
                <a:gd name="T28" fmla="*/ 19 w 316"/>
                <a:gd name="T29" fmla="*/ 232 h 316"/>
                <a:gd name="T30" fmla="*/ 7 w 316"/>
                <a:gd name="T31" fmla="*/ 204 h 316"/>
                <a:gd name="T32" fmla="*/ 1 w 316"/>
                <a:gd name="T33" fmla="*/ 173 h 316"/>
                <a:gd name="T34" fmla="*/ 0 w 316"/>
                <a:gd name="T35" fmla="*/ 158 h 316"/>
                <a:gd name="T36" fmla="*/ 4 w 316"/>
                <a:gd name="T37" fmla="*/ 126 h 316"/>
                <a:gd name="T38" fmla="*/ 13 w 316"/>
                <a:gd name="T39" fmla="*/ 96 h 316"/>
                <a:gd name="T40" fmla="*/ 27 w 316"/>
                <a:gd name="T41" fmla="*/ 70 h 316"/>
                <a:gd name="T42" fmla="*/ 46 w 316"/>
                <a:gd name="T43" fmla="*/ 46 h 316"/>
                <a:gd name="T44" fmla="*/ 70 w 316"/>
                <a:gd name="T45" fmla="*/ 27 h 316"/>
                <a:gd name="T46" fmla="*/ 97 w 316"/>
                <a:gd name="T47" fmla="*/ 12 h 316"/>
                <a:gd name="T48" fmla="*/ 126 w 316"/>
                <a:gd name="T49" fmla="*/ 3 h 316"/>
                <a:gd name="T50" fmla="*/ 158 w 316"/>
                <a:gd name="T51" fmla="*/ 0 h 316"/>
                <a:gd name="T52" fmla="*/ 175 w 316"/>
                <a:gd name="T53" fmla="*/ 0 h 316"/>
                <a:gd name="T54" fmla="*/ 205 w 316"/>
                <a:gd name="T55" fmla="*/ 7 h 316"/>
                <a:gd name="T56" fmla="*/ 234 w 316"/>
                <a:gd name="T57" fmla="*/ 19 h 316"/>
                <a:gd name="T58" fmla="*/ 258 w 316"/>
                <a:gd name="T59" fmla="*/ 36 h 316"/>
                <a:gd name="T60" fmla="*/ 279 w 316"/>
                <a:gd name="T61" fmla="*/ 57 h 316"/>
                <a:gd name="T62" fmla="*/ 297 w 316"/>
                <a:gd name="T63" fmla="*/ 83 h 316"/>
                <a:gd name="T64" fmla="*/ 309 w 316"/>
                <a:gd name="T65" fmla="*/ 111 h 316"/>
                <a:gd name="T66" fmla="*/ 315 w 316"/>
                <a:gd name="T67" fmla="*/ 142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3"/>
                  </a:lnTo>
                  <a:lnTo>
                    <a:pt x="312" y="190"/>
                  </a:lnTo>
                  <a:lnTo>
                    <a:pt x="309" y="204"/>
                  </a:lnTo>
                  <a:lnTo>
                    <a:pt x="303" y="219"/>
                  </a:lnTo>
                  <a:lnTo>
                    <a:pt x="297" y="232"/>
                  </a:lnTo>
                  <a:lnTo>
                    <a:pt x="289" y="245"/>
                  </a:lnTo>
                  <a:lnTo>
                    <a:pt x="279" y="258"/>
                  </a:lnTo>
                  <a:lnTo>
                    <a:pt x="270" y="269"/>
                  </a:lnTo>
                  <a:lnTo>
                    <a:pt x="258" y="279"/>
                  </a:lnTo>
                  <a:lnTo>
                    <a:pt x="246" y="289"/>
                  </a:lnTo>
                  <a:lnTo>
                    <a:pt x="234" y="296"/>
                  </a:lnTo>
                  <a:lnTo>
                    <a:pt x="219" y="303"/>
                  </a:lnTo>
                  <a:lnTo>
                    <a:pt x="205" y="309"/>
                  </a:lnTo>
                  <a:lnTo>
                    <a:pt x="190" y="312"/>
                  </a:lnTo>
                  <a:lnTo>
                    <a:pt x="175" y="315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5"/>
                  </a:lnTo>
                  <a:lnTo>
                    <a:pt x="126" y="312"/>
                  </a:lnTo>
                  <a:lnTo>
                    <a:pt x="111" y="309"/>
                  </a:lnTo>
                  <a:lnTo>
                    <a:pt x="97" y="303"/>
                  </a:lnTo>
                  <a:lnTo>
                    <a:pt x="83" y="296"/>
                  </a:lnTo>
                  <a:lnTo>
                    <a:pt x="70" y="289"/>
                  </a:lnTo>
                  <a:lnTo>
                    <a:pt x="58" y="279"/>
                  </a:lnTo>
                  <a:lnTo>
                    <a:pt x="46" y="269"/>
                  </a:lnTo>
                  <a:lnTo>
                    <a:pt x="37" y="258"/>
                  </a:lnTo>
                  <a:lnTo>
                    <a:pt x="27" y="245"/>
                  </a:lnTo>
                  <a:lnTo>
                    <a:pt x="19" y="232"/>
                  </a:lnTo>
                  <a:lnTo>
                    <a:pt x="13" y="219"/>
                  </a:lnTo>
                  <a:lnTo>
                    <a:pt x="7" y="204"/>
                  </a:lnTo>
                  <a:lnTo>
                    <a:pt x="4" y="190"/>
                  </a:lnTo>
                  <a:lnTo>
                    <a:pt x="1" y="173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2"/>
                  </a:lnTo>
                  <a:lnTo>
                    <a:pt x="4" y="126"/>
                  </a:lnTo>
                  <a:lnTo>
                    <a:pt x="7" y="111"/>
                  </a:lnTo>
                  <a:lnTo>
                    <a:pt x="13" y="96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7" y="57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7"/>
                  </a:lnTo>
                  <a:lnTo>
                    <a:pt x="83" y="19"/>
                  </a:lnTo>
                  <a:lnTo>
                    <a:pt x="97" y="12"/>
                  </a:lnTo>
                  <a:lnTo>
                    <a:pt x="111" y="7"/>
                  </a:lnTo>
                  <a:lnTo>
                    <a:pt x="126" y="3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0"/>
                  </a:lnTo>
                  <a:lnTo>
                    <a:pt x="190" y="3"/>
                  </a:lnTo>
                  <a:lnTo>
                    <a:pt x="205" y="7"/>
                  </a:lnTo>
                  <a:lnTo>
                    <a:pt x="219" y="12"/>
                  </a:lnTo>
                  <a:lnTo>
                    <a:pt x="234" y="19"/>
                  </a:lnTo>
                  <a:lnTo>
                    <a:pt x="246" y="27"/>
                  </a:lnTo>
                  <a:lnTo>
                    <a:pt x="258" y="36"/>
                  </a:lnTo>
                  <a:lnTo>
                    <a:pt x="270" y="46"/>
                  </a:lnTo>
                  <a:lnTo>
                    <a:pt x="279" y="57"/>
                  </a:lnTo>
                  <a:lnTo>
                    <a:pt x="289" y="70"/>
                  </a:lnTo>
                  <a:lnTo>
                    <a:pt x="297" y="83"/>
                  </a:lnTo>
                  <a:lnTo>
                    <a:pt x="303" y="96"/>
                  </a:lnTo>
                  <a:lnTo>
                    <a:pt x="309" y="111"/>
                  </a:lnTo>
                  <a:lnTo>
                    <a:pt x="312" y="126"/>
                  </a:lnTo>
                  <a:lnTo>
                    <a:pt x="315" y="142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Freeform 23">
              <a:extLst>
                <a:ext uri="{FF2B5EF4-FFF2-40B4-BE49-F238E27FC236}">
                  <a16:creationId xmlns:a16="http://schemas.microsoft.com/office/drawing/2014/main" id="{7C233362-41FB-493A-858A-1AFB4483A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196" y="3296527"/>
              <a:ext cx="318475" cy="318475"/>
            </a:xfrm>
            <a:custGeom>
              <a:avLst/>
              <a:gdLst>
                <a:gd name="T0" fmla="*/ 316 w 316"/>
                <a:gd name="T1" fmla="*/ 158 h 316"/>
                <a:gd name="T2" fmla="*/ 313 w 316"/>
                <a:gd name="T3" fmla="*/ 190 h 316"/>
                <a:gd name="T4" fmla="*/ 303 w 316"/>
                <a:gd name="T5" fmla="*/ 219 h 316"/>
                <a:gd name="T6" fmla="*/ 289 w 316"/>
                <a:gd name="T7" fmla="*/ 246 h 316"/>
                <a:gd name="T8" fmla="*/ 270 w 316"/>
                <a:gd name="T9" fmla="*/ 270 h 316"/>
                <a:gd name="T10" fmla="*/ 247 w 316"/>
                <a:gd name="T11" fmla="*/ 289 h 316"/>
                <a:gd name="T12" fmla="*/ 219 w 316"/>
                <a:gd name="T13" fmla="*/ 304 h 316"/>
                <a:gd name="T14" fmla="*/ 190 w 316"/>
                <a:gd name="T15" fmla="*/ 314 h 316"/>
                <a:gd name="T16" fmla="*/ 158 w 316"/>
                <a:gd name="T17" fmla="*/ 316 h 316"/>
                <a:gd name="T18" fmla="*/ 142 w 316"/>
                <a:gd name="T19" fmla="*/ 316 h 316"/>
                <a:gd name="T20" fmla="*/ 111 w 316"/>
                <a:gd name="T21" fmla="*/ 309 h 316"/>
                <a:gd name="T22" fmla="*/ 83 w 316"/>
                <a:gd name="T23" fmla="*/ 297 h 316"/>
                <a:gd name="T24" fmla="*/ 58 w 316"/>
                <a:gd name="T25" fmla="*/ 281 h 316"/>
                <a:gd name="T26" fmla="*/ 36 w 316"/>
                <a:gd name="T27" fmla="*/ 259 h 316"/>
                <a:gd name="T28" fmla="*/ 19 w 316"/>
                <a:gd name="T29" fmla="*/ 233 h 316"/>
                <a:gd name="T30" fmla="*/ 7 w 316"/>
                <a:gd name="T31" fmla="*/ 205 h 316"/>
                <a:gd name="T32" fmla="*/ 1 w 316"/>
                <a:gd name="T33" fmla="*/ 175 h 316"/>
                <a:gd name="T34" fmla="*/ 0 w 316"/>
                <a:gd name="T35" fmla="*/ 158 h 316"/>
                <a:gd name="T36" fmla="*/ 4 w 316"/>
                <a:gd name="T37" fmla="*/ 126 h 316"/>
                <a:gd name="T38" fmla="*/ 12 w 316"/>
                <a:gd name="T39" fmla="*/ 97 h 316"/>
                <a:gd name="T40" fmla="*/ 27 w 316"/>
                <a:gd name="T41" fmla="*/ 70 h 316"/>
                <a:gd name="T42" fmla="*/ 46 w 316"/>
                <a:gd name="T43" fmla="*/ 47 h 316"/>
                <a:gd name="T44" fmla="*/ 70 w 316"/>
                <a:gd name="T45" fmla="*/ 27 h 316"/>
                <a:gd name="T46" fmla="*/ 97 w 316"/>
                <a:gd name="T47" fmla="*/ 13 h 316"/>
                <a:gd name="T48" fmla="*/ 126 w 316"/>
                <a:gd name="T49" fmla="*/ 4 h 316"/>
                <a:gd name="T50" fmla="*/ 158 w 316"/>
                <a:gd name="T51" fmla="*/ 0 h 316"/>
                <a:gd name="T52" fmla="*/ 173 w 316"/>
                <a:gd name="T53" fmla="*/ 1 h 316"/>
                <a:gd name="T54" fmla="*/ 205 w 316"/>
                <a:gd name="T55" fmla="*/ 7 h 316"/>
                <a:gd name="T56" fmla="*/ 234 w 316"/>
                <a:gd name="T57" fmla="*/ 20 h 316"/>
                <a:gd name="T58" fmla="*/ 258 w 316"/>
                <a:gd name="T59" fmla="*/ 37 h 316"/>
                <a:gd name="T60" fmla="*/ 280 w 316"/>
                <a:gd name="T61" fmla="*/ 58 h 316"/>
                <a:gd name="T62" fmla="*/ 297 w 316"/>
                <a:gd name="T63" fmla="*/ 84 h 316"/>
                <a:gd name="T64" fmla="*/ 309 w 316"/>
                <a:gd name="T65" fmla="*/ 112 h 316"/>
                <a:gd name="T66" fmla="*/ 315 w 316"/>
                <a:gd name="T67" fmla="*/ 143 h 316"/>
                <a:gd name="T68" fmla="*/ 316 w 316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" h="316">
                  <a:moveTo>
                    <a:pt x="316" y="158"/>
                  </a:moveTo>
                  <a:lnTo>
                    <a:pt x="316" y="158"/>
                  </a:lnTo>
                  <a:lnTo>
                    <a:pt x="315" y="175"/>
                  </a:lnTo>
                  <a:lnTo>
                    <a:pt x="313" y="190"/>
                  </a:lnTo>
                  <a:lnTo>
                    <a:pt x="309" y="205"/>
                  </a:lnTo>
                  <a:lnTo>
                    <a:pt x="303" y="219"/>
                  </a:lnTo>
                  <a:lnTo>
                    <a:pt x="297" y="233"/>
                  </a:lnTo>
                  <a:lnTo>
                    <a:pt x="289" y="246"/>
                  </a:lnTo>
                  <a:lnTo>
                    <a:pt x="280" y="259"/>
                  </a:lnTo>
                  <a:lnTo>
                    <a:pt x="270" y="270"/>
                  </a:lnTo>
                  <a:lnTo>
                    <a:pt x="258" y="281"/>
                  </a:lnTo>
                  <a:lnTo>
                    <a:pt x="247" y="289"/>
                  </a:lnTo>
                  <a:lnTo>
                    <a:pt x="234" y="297"/>
                  </a:lnTo>
                  <a:lnTo>
                    <a:pt x="219" y="304"/>
                  </a:lnTo>
                  <a:lnTo>
                    <a:pt x="205" y="309"/>
                  </a:lnTo>
                  <a:lnTo>
                    <a:pt x="190" y="314"/>
                  </a:lnTo>
                  <a:lnTo>
                    <a:pt x="173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6" y="314"/>
                  </a:lnTo>
                  <a:lnTo>
                    <a:pt x="111" y="309"/>
                  </a:lnTo>
                  <a:lnTo>
                    <a:pt x="97" y="304"/>
                  </a:lnTo>
                  <a:lnTo>
                    <a:pt x="83" y="297"/>
                  </a:lnTo>
                  <a:lnTo>
                    <a:pt x="70" y="289"/>
                  </a:lnTo>
                  <a:lnTo>
                    <a:pt x="58" y="281"/>
                  </a:lnTo>
                  <a:lnTo>
                    <a:pt x="46" y="270"/>
                  </a:lnTo>
                  <a:lnTo>
                    <a:pt x="36" y="259"/>
                  </a:lnTo>
                  <a:lnTo>
                    <a:pt x="27" y="246"/>
                  </a:lnTo>
                  <a:lnTo>
                    <a:pt x="19" y="233"/>
                  </a:lnTo>
                  <a:lnTo>
                    <a:pt x="12" y="219"/>
                  </a:lnTo>
                  <a:lnTo>
                    <a:pt x="7" y="205"/>
                  </a:lnTo>
                  <a:lnTo>
                    <a:pt x="4" y="190"/>
                  </a:lnTo>
                  <a:lnTo>
                    <a:pt x="1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26"/>
                  </a:lnTo>
                  <a:lnTo>
                    <a:pt x="7" y="112"/>
                  </a:lnTo>
                  <a:lnTo>
                    <a:pt x="12" y="97"/>
                  </a:lnTo>
                  <a:lnTo>
                    <a:pt x="19" y="84"/>
                  </a:lnTo>
                  <a:lnTo>
                    <a:pt x="27" y="70"/>
                  </a:lnTo>
                  <a:lnTo>
                    <a:pt x="36" y="58"/>
                  </a:lnTo>
                  <a:lnTo>
                    <a:pt x="46" y="47"/>
                  </a:lnTo>
                  <a:lnTo>
                    <a:pt x="58" y="37"/>
                  </a:lnTo>
                  <a:lnTo>
                    <a:pt x="70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1" y="7"/>
                  </a:lnTo>
                  <a:lnTo>
                    <a:pt x="126" y="4"/>
                  </a:lnTo>
                  <a:lnTo>
                    <a:pt x="142" y="1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3" y="1"/>
                  </a:lnTo>
                  <a:lnTo>
                    <a:pt x="190" y="4"/>
                  </a:lnTo>
                  <a:lnTo>
                    <a:pt x="205" y="7"/>
                  </a:lnTo>
                  <a:lnTo>
                    <a:pt x="219" y="13"/>
                  </a:lnTo>
                  <a:lnTo>
                    <a:pt x="234" y="20"/>
                  </a:lnTo>
                  <a:lnTo>
                    <a:pt x="247" y="27"/>
                  </a:lnTo>
                  <a:lnTo>
                    <a:pt x="258" y="37"/>
                  </a:lnTo>
                  <a:lnTo>
                    <a:pt x="270" y="47"/>
                  </a:lnTo>
                  <a:lnTo>
                    <a:pt x="280" y="58"/>
                  </a:lnTo>
                  <a:lnTo>
                    <a:pt x="289" y="70"/>
                  </a:lnTo>
                  <a:lnTo>
                    <a:pt x="297" y="84"/>
                  </a:lnTo>
                  <a:lnTo>
                    <a:pt x="303" y="97"/>
                  </a:lnTo>
                  <a:lnTo>
                    <a:pt x="309" y="112"/>
                  </a:lnTo>
                  <a:lnTo>
                    <a:pt x="313" y="126"/>
                  </a:lnTo>
                  <a:lnTo>
                    <a:pt x="315" y="143"/>
                  </a:lnTo>
                  <a:lnTo>
                    <a:pt x="316" y="158"/>
                  </a:lnTo>
                  <a:lnTo>
                    <a:pt x="316" y="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63500" sx="123000" sy="123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E6AF67B7-5159-4B7D-9C9A-258D7191A9B6}"/>
              </a:ext>
            </a:extLst>
          </p:cNvPr>
          <p:cNvSpPr txBox="1"/>
          <p:nvPr/>
        </p:nvSpPr>
        <p:spPr>
          <a:xfrm>
            <a:off x="1802834" y="5449155"/>
            <a:ext cx="347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ПИЛОТНЫЕ ПРОЕКТЫ</a:t>
            </a:r>
          </a:p>
        </p:txBody>
      </p:sp>
      <p:grpSp>
        <p:nvGrpSpPr>
          <p:cNvPr id="79" name="Group 4">
            <a:extLst>
              <a:ext uri="{FF2B5EF4-FFF2-40B4-BE49-F238E27FC236}">
                <a16:creationId xmlns:a16="http://schemas.microsoft.com/office/drawing/2014/main" id="{893E0DD0-F734-4CB8-91FF-7EE320B19F5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4645890"/>
            <a:ext cx="347343" cy="348429"/>
            <a:chOff x="1004" y="1792"/>
            <a:chExt cx="320" cy="321"/>
          </a:xfrm>
        </p:grpSpPr>
        <p:sp>
          <p:nvSpPr>
            <p:cNvPr id="80" name="AutoShape 3">
              <a:extLst>
                <a:ext uri="{FF2B5EF4-FFF2-40B4-BE49-F238E27FC236}">
                  <a16:creationId xmlns:a16="http://schemas.microsoft.com/office/drawing/2014/main" id="{B6FED495-B85B-4554-852E-9109069FC5E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A59C9C2D-EA95-47B1-9BFA-6391D2AB4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2" name="Group 4">
            <a:extLst>
              <a:ext uri="{FF2B5EF4-FFF2-40B4-BE49-F238E27FC236}">
                <a16:creationId xmlns:a16="http://schemas.microsoft.com/office/drawing/2014/main" id="{5933BAE3-8A14-4EBC-99C6-5B4395EF09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3280753"/>
            <a:ext cx="347343" cy="348429"/>
            <a:chOff x="1004" y="1792"/>
            <a:chExt cx="320" cy="321"/>
          </a:xfrm>
        </p:grpSpPr>
        <p:sp>
          <p:nvSpPr>
            <p:cNvPr id="83" name="AutoShape 3">
              <a:extLst>
                <a:ext uri="{FF2B5EF4-FFF2-40B4-BE49-F238E27FC236}">
                  <a16:creationId xmlns:a16="http://schemas.microsoft.com/office/drawing/2014/main" id="{6106042F-5AB0-40B1-A764-68737DD77EB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C36BF20C-C239-446F-87DE-A2D497042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8" name="Group 4">
            <a:extLst>
              <a:ext uri="{FF2B5EF4-FFF2-40B4-BE49-F238E27FC236}">
                <a16:creationId xmlns:a16="http://schemas.microsoft.com/office/drawing/2014/main" id="{34B1F3AB-FA16-4E4A-BBC7-FA973CD92C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1853478"/>
            <a:ext cx="347343" cy="348429"/>
            <a:chOff x="1004" y="1792"/>
            <a:chExt cx="320" cy="321"/>
          </a:xfrm>
        </p:grpSpPr>
        <p:sp>
          <p:nvSpPr>
            <p:cNvPr id="89" name="AutoShape 3">
              <a:extLst>
                <a:ext uri="{FF2B5EF4-FFF2-40B4-BE49-F238E27FC236}">
                  <a16:creationId xmlns:a16="http://schemas.microsoft.com/office/drawing/2014/main" id="{100C3838-8FEF-438C-A0FF-8CD868D7722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5">
              <a:extLst>
                <a:ext uri="{FF2B5EF4-FFF2-40B4-BE49-F238E27FC236}">
                  <a16:creationId xmlns:a16="http://schemas.microsoft.com/office/drawing/2014/main" id="{F7693F87-234A-4B4E-A434-269C2E3DB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8" name="Group 4">
            <a:extLst>
              <a:ext uri="{FF2B5EF4-FFF2-40B4-BE49-F238E27FC236}">
                <a16:creationId xmlns:a16="http://schemas.microsoft.com/office/drawing/2014/main" id="{1AD49378-6F46-406A-B091-65748A5494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1058951"/>
            <a:ext cx="347343" cy="348429"/>
            <a:chOff x="1004" y="1792"/>
            <a:chExt cx="320" cy="321"/>
          </a:xfrm>
        </p:grpSpPr>
        <p:sp>
          <p:nvSpPr>
            <p:cNvPr id="108" name="AutoShape 3">
              <a:extLst>
                <a:ext uri="{FF2B5EF4-FFF2-40B4-BE49-F238E27FC236}">
                  <a16:creationId xmlns:a16="http://schemas.microsoft.com/office/drawing/2014/main" id="{A5AD1E8A-076A-4675-A96B-FE24F70B047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5">
              <a:extLst>
                <a:ext uri="{FF2B5EF4-FFF2-40B4-BE49-F238E27FC236}">
                  <a16:creationId xmlns:a16="http://schemas.microsoft.com/office/drawing/2014/main" id="{55E9779D-3334-47BE-861E-85AD74526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0" name="Group 4">
            <a:extLst>
              <a:ext uri="{FF2B5EF4-FFF2-40B4-BE49-F238E27FC236}">
                <a16:creationId xmlns:a16="http://schemas.microsoft.com/office/drawing/2014/main" id="{1C475F06-7BE0-4C6B-BCCA-E7628F3CDD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18245" y="5413440"/>
            <a:ext cx="347343" cy="348429"/>
            <a:chOff x="1004" y="1792"/>
            <a:chExt cx="320" cy="321"/>
          </a:xfrm>
        </p:grpSpPr>
        <p:sp>
          <p:nvSpPr>
            <p:cNvPr id="111" name="AutoShape 3">
              <a:extLst>
                <a:ext uri="{FF2B5EF4-FFF2-40B4-BE49-F238E27FC236}">
                  <a16:creationId xmlns:a16="http://schemas.microsoft.com/office/drawing/2014/main" id="{4F985624-1E34-4438-B828-C0C3FCA5B95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4" y="1792"/>
              <a:ext cx="320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5">
              <a:extLst>
                <a:ext uri="{FF2B5EF4-FFF2-40B4-BE49-F238E27FC236}">
                  <a16:creationId xmlns:a16="http://schemas.microsoft.com/office/drawing/2014/main" id="{A07EA247-D078-4A91-907B-46A8667A9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" y="1792"/>
              <a:ext cx="320" cy="321"/>
            </a:xfrm>
            <a:custGeom>
              <a:avLst/>
              <a:gdLst>
                <a:gd name="T0" fmla="*/ 345 w 640"/>
                <a:gd name="T1" fmla="*/ 642 h 642"/>
                <a:gd name="T2" fmla="*/ 0 w 640"/>
                <a:gd name="T3" fmla="*/ 642 h 642"/>
                <a:gd name="T4" fmla="*/ 0 w 640"/>
                <a:gd name="T5" fmla="*/ 0 h 642"/>
                <a:gd name="T6" fmla="*/ 345 w 640"/>
                <a:gd name="T7" fmla="*/ 0 h 642"/>
                <a:gd name="T8" fmla="*/ 640 w 640"/>
                <a:gd name="T9" fmla="*/ 320 h 642"/>
                <a:gd name="T10" fmla="*/ 345 w 640"/>
                <a:gd name="T11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0" h="642">
                  <a:moveTo>
                    <a:pt x="345" y="642"/>
                  </a:moveTo>
                  <a:lnTo>
                    <a:pt x="0" y="642"/>
                  </a:lnTo>
                  <a:lnTo>
                    <a:pt x="0" y="0"/>
                  </a:lnTo>
                  <a:lnTo>
                    <a:pt x="345" y="0"/>
                  </a:lnTo>
                  <a:lnTo>
                    <a:pt x="640" y="320"/>
                  </a:lnTo>
                  <a:lnTo>
                    <a:pt x="345" y="642"/>
                  </a:lnTo>
                  <a:close/>
                </a:path>
              </a:pathLst>
            </a:custGeom>
            <a:solidFill>
              <a:srgbClr val="053E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5" name="Group 19">
            <a:extLst>
              <a:ext uri="{FF2B5EF4-FFF2-40B4-BE49-F238E27FC236}">
                <a16:creationId xmlns:a16="http://schemas.microsoft.com/office/drawing/2014/main" id="{B06897FF-5350-40F0-AEDB-8CAE0D53660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11268" y="3307809"/>
            <a:ext cx="262549" cy="201600"/>
            <a:chOff x="1875" y="1776"/>
            <a:chExt cx="224" cy="172"/>
          </a:xfrm>
          <a:solidFill>
            <a:srgbClr val="053E95"/>
          </a:solidFill>
        </p:grpSpPr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6F391F62-F4B7-4D51-A95B-C504F7F26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874"/>
              <a:ext cx="152" cy="74"/>
            </a:xfrm>
            <a:custGeom>
              <a:avLst/>
              <a:gdLst>
                <a:gd name="T0" fmla="*/ 152 w 152"/>
                <a:gd name="T1" fmla="*/ 0 h 74"/>
                <a:gd name="T2" fmla="*/ 152 w 152"/>
                <a:gd name="T3" fmla="*/ 0 h 74"/>
                <a:gd name="T4" fmla="*/ 152 w 152"/>
                <a:gd name="T5" fmla="*/ 34 h 74"/>
                <a:gd name="T6" fmla="*/ 152 w 152"/>
                <a:gd name="T7" fmla="*/ 36 h 74"/>
                <a:gd name="T8" fmla="*/ 152 w 152"/>
                <a:gd name="T9" fmla="*/ 36 h 74"/>
                <a:gd name="T10" fmla="*/ 150 w 152"/>
                <a:gd name="T11" fmla="*/ 42 h 74"/>
                <a:gd name="T12" fmla="*/ 146 w 152"/>
                <a:gd name="T13" fmla="*/ 50 h 74"/>
                <a:gd name="T14" fmla="*/ 138 w 152"/>
                <a:gd name="T15" fmla="*/ 56 h 74"/>
                <a:gd name="T16" fmla="*/ 130 w 152"/>
                <a:gd name="T17" fmla="*/ 62 h 74"/>
                <a:gd name="T18" fmla="*/ 118 w 152"/>
                <a:gd name="T19" fmla="*/ 68 h 74"/>
                <a:gd name="T20" fmla="*/ 106 w 152"/>
                <a:gd name="T21" fmla="*/ 72 h 74"/>
                <a:gd name="T22" fmla="*/ 90 w 152"/>
                <a:gd name="T23" fmla="*/ 74 h 74"/>
                <a:gd name="T24" fmla="*/ 76 w 152"/>
                <a:gd name="T25" fmla="*/ 74 h 74"/>
                <a:gd name="T26" fmla="*/ 76 w 152"/>
                <a:gd name="T27" fmla="*/ 74 h 74"/>
                <a:gd name="T28" fmla="*/ 60 w 152"/>
                <a:gd name="T29" fmla="*/ 74 h 74"/>
                <a:gd name="T30" fmla="*/ 46 w 152"/>
                <a:gd name="T31" fmla="*/ 72 h 74"/>
                <a:gd name="T32" fmla="*/ 32 w 152"/>
                <a:gd name="T33" fmla="*/ 68 h 74"/>
                <a:gd name="T34" fmla="*/ 22 w 152"/>
                <a:gd name="T35" fmla="*/ 62 h 74"/>
                <a:gd name="T36" fmla="*/ 12 w 152"/>
                <a:gd name="T37" fmla="*/ 56 h 74"/>
                <a:gd name="T38" fmla="*/ 6 w 152"/>
                <a:gd name="T39" fmla="*/ 50 h 74"/>
                <a:gd name="T40" fmla="*/ 0 w 152"/>
                <a:gd name="T41" fmla="*/ 42 h 74"/>
                <a:gd name="T42" fmla="*/ 0 w 152"/>
                <a:gd name="T43" fmla="*/ 36 h 74"/>
                <a:gd name="T44" fmla="*/ 0 w 152"/>
                <a:gd name="T45" fmla="*/ 34 h 74"/>
                <a:gd name="T46" fmla="*/ 0 w 152"/>
                <a:gd name="T47" fmla="*/ 34 h 74"/>
                <a:gd name="T48" fmla="*/ 0 w 152"/>
                <a:gd name="T49" fmla="*/ 0 h 74"/>
                <a:gd name="T50" fmla="*/ 0 w 152"/>
                <a:gd name="T51" fmla="*/ 0 h 74"/>
                <a:gd name="T52" fmla="*/ 0 w 152"/>
                <a:gd name="T53" fmla="*/ 0 h 74"/>
                <a:gd name="T54" fmla="*/ 76 w 152"/>
                <a:gd name="T55" fmla="*/ 44 h 74"/>
                <a:gd name="T56" fmla="*/ 152 w 152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74">
                  <a:moveTo>
                    <a:pt x="152" y="0"/>
                  </a:moveTo>
                  <a:lnTo>
                    <a:pt x="152" y="0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42"/>
                  </a:lnTo>
                  <a:lnTo>
                    <a:pt x="146" y="50"/>
                  </a:lnTo>
                  <a:lnTo>
                    <a:pt x="138" y="56"/>
                  </a:lnTo>
                  <a:lnTo>
                    <a:pt x="130" y="62"/>
                  </a:lnTo>
                  <a:lnTo>
                    <a:pt x="118" y="68"/>
                  </a:lnTo>
                  <a:lnTo>
                    <a:pt x="106" y="72"/>
                  </a:lnTo>
                  <a:lnTo>
                    <a:pt x="90" y="74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60" y="74"/>
                  </a:lnTo>
                  <a:lnTo>
                    <a:pt x="46" y="72"/>
                  </a:lnTo>
                  <a:lnTo>
                    <a:pt x="32" y="68"/>
                  </a:lnTo>
                  <a:lnTo>
                    <a:pt x="22" y="62"/>
                  </a:lnTo>
                  <a:lnTo>
                    <a:pt x="12" y="56"/>
                  </a:lnTo>
                  <a:lnTo>
                    <a:pt x="6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44"/>
                  </a:lnTo>
                  <a:lnTo>
                    <a:pt x="1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21">
              <a:extLst>
                <a:ext uri="{FF2B5EF4-FFF2-40B4-BE49-F238E27FC236}">
                  <a16:creationId xmlns:a16="http://schemas.microsoft.com/office/drawing/2014/main" id="{6ABD080F-DB74-46ED-AE97-487254926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864"/>
              <a:ext cx="22" cy="78"/>
            </a:xfrm>
            <a:custGeom>
              <a:avLst/>
              <a:gdLst>
                <a:gd name="T0" fmla="*/ 22 w 22"/>
                <a:gd name="T1" fmla="*/ 68 h 78"/>
                <a:gd name="T2" fmla="*/ 22 w 22"/>
                <a:gd name="T3" fmla="*/ 68 h 78"/>
                <a:gd name="T4" fmla="*/ 20 w 22"/>
                <a:gd name="T5" fmla="*/ 72 h 78"/>
                <a:gd name="T6" fmla="*/ 18 w 22"/>
                <a:gd name="T7" fmla="*/ 76 h 78"/>
                <a:gd name="T8" fmla="*/ 16 w 22"/>
                <a:gd name="T9" fmla="*/ 78 h 78"/>
                <a:gd name="T10" fmla="*/ 12 w 22"/>
                <a:gd name="T11" fmla="*/ 78 h 78"/>
                <a:gd name="T12" fmla="*/ 12 w 22"/>
                <a:gd name="T13" fmla="*/ 78 h 78"/>
                <a:gd name="T14" fmla="*/ 8 w 22"/>
                <a:gd name="T15" fmla="*/ 78 h 78"/>
                <a:gd name="T16" fmla="*/ 4 w 22"/>
                <a:gd name="T17" fmla="*/ 76 h 78"/>
                <a:gd name="T18" fmla="*/ 2 w 22"/>
                <a:gd name="T19" fmla="*/ 72 h 78"/>
                <a:gd name="T20" fmla="*/ 0 w 22"/>
                <a:gd name="T21" fmla="*/ 68 h 78"/>
                <a:gd name="T22" fmla="*/ 0 w 22"/>
                <a:gd name="T23" fmla="*/ 68 h 78"/>
                <a:gd name="T24" fmla="*/ 2 w 22"/>
                <a:gd name="T25" fmla="*/ 64 h 78"/>
                <a:gd name="T26" fmla="*/ 6 w 22"/>
                <a:gd name="T27" fmla="*/ 60 h 78"/>
                <a:gd name="T28" fmla="*/ 6 w 22"/>
                <a:gd name="T29" fmla="*/ 60 h 78"/>
                <a:gd name="T30" fmla="*/ 8 w 22"/>
                <a:gd name="T31" fmla="*/ 58 h 78"/>
                <a:gd name="T32" fmla="*/ 8 w 22"/>
                <a:gd name="T33" fmla="*/ 6 h 78"/>
                <a:gd name="T34" fmla="*/ 16 w 22"/>
                <a:gd name="T35" fmla="*/ 0 h 78"/>
                <a:gd name="T36" fmla="*/ 16 w 22"/>
                <a:gd name="T37" fmla="*/ 58 h 78"/>
                <a:gd name="T38" fmla="*/ 16 w 22"/>
                <a:gd name="T39" fmla="*/ 58 h 78"/>
                <a:gd name="T40" fmla="*/ 16 w 22"/>
                <a:gd name="T41" fmla="*/ 60 h 78"/>
                <a:gd name="T42" fmla="*/ 16 w 22"/>
                <a:gd name="T43" fmla="*/ 60 h 78"/>
                <a:gd name="T44" fmla="*/ 20 w 22"/>
                <a:gd name="T45" fmla="*/ 64 h 78"/>
                <a:gd name="T46" fmla="*/ 22 w 22"/>
                <a:gd name="T47" fmla="*/ 68 h 78"/>
                <a:gd name="T48" fmla="*/ 22 w 22"/>
                <a:gd name="T49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78">
                  <a:moveTo>
                    <a:pt x="22" y="68"/>
                  </a:moveTo>
                  <a:lnTo>
                    <a:pt x="22" y="68"/>
                  </a:lnTo>
                  <a:lnTo>
                    <a:pt x="20" y="72"/>
                  </a:lnTo>
                  <a:lnTo>
                    <a:pt x="18" y="76"/>
                  </a:lnTo>
                  <a:lnTo>
                    <a:pt x="16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Freeform 22">
              <a:extLst>
                <a:ext uri="{FF2B5EF4-FFF2-40B4-BE49-F238E27FC236}">
                  <a16:creationId xmlns:a16="http://schemas.microsoft.com/office/drawing/2014/main" id="{FA8DCF56-7702-4E30-9C5B-21911CEF8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776"/>
              <a:ext cx="224" cy="126"/>
            </a:xfrm>
            <a:custGeom>
              <a:avLst/>
              <a:gdLst>
                <a:gd name="T0" fmla="*/ 112 w 224"/>
                <a:gd name="T1" fmla="*/ 126 h 126"/>
                <a:gd name="T2" fmla="*/ 224 w 224"/>
                <a:gd name="T3" fmla="*/ 60 h 126"/>
                <a:gd name="T4" fmla="*/ 112 w 224"/>
                <a:gd name="T5" fmla="*/ 0 h 126"/>
                <a:gd name="T6" fmla="*/ 112 w 224"/>
                <a:gd name="T7" fmla="*/ 0 h 126"/>
                <a:gd name="T8" fmla="*/ 112 w 224"/>
                <a:gd name="T9" fmla="*/ 0 h 126"/>
                <a:gd name="T10" fmla="*/ 112 w 224"/>
                <a:gd name="T11" fmla="*/ 0 h 126"/>
                <a:gd name="T12" fmla="*/ 112 w 224"/>
                <a:gd name="T13" fmla="*/ 0 h 126"/>
                <a:gd name="T14" fmla="*/ 0 w 224"/>
                <a:gd name="T15" fmla="*/ 60 h 126"/>
                <a:gd name="T16" fmla="*/ 112 w 224"/>
                <a:gd name="T17" fmla="*/ 126 h 126"/>
                <a:gd name="T18" fmla="*/ 112 w 224"/>
                <a:gd name="T19" fmla="*/ 126 h 126"/>
                <a:gd name="T20" fmla="*/ 112 w 224"/>
                <a:gd name="T21" fmla="*/ 126 h 126"/>
                <a:gd name="T22" fmla="*/ 112 w 224"/>
                <a:gd name="T23" fmla="*/ 126 h 126"/>
                <a:gd name="T24" fmla="*/ 112 w 224"/>
                <a:gd name="T2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12" y="126"/>
                  </a:moveTo>
                  <a:lnTo>
                    <a:pt x="224" y="6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0" y="60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3" name="Freeform 14">
            <a:extLst>
              <a:ext uri="{FF2B5EF4-FFF2-40B4-BE49-F238E27FC236}">
                <a16:creationId xmlns:a16="http://schemas.microsoft.com/office/drawing/2014/main" id="{CCA2A063-7F81-4461-9255-A0064F76D923}"/>
              </a:ext>
            </a:extLst>
          </p:cNvPr>
          <p:cNvSpPr>
            <a:spLocks noEditPoints="1"/>
          </p:cNvSpPr>
          <p:nvPr/>
        </p:nvSpPr>
        <p:spPr bwMode="auto">
          <a:xfrm>
            <a:off x="2254593" y="4701413"/>
            <a:ext cx="206375" cy="215900"/>
          </a:xfrm>
          <a:custGeom>
            <a:avLst/>
            <a:gdLst>
              <a:gd name="T0" fmla="*/ 130 w 130"/>
              <a:gd name="T1" fmla="*/ 94 h 136"/>
              <a:gd name="T2" fmla="*/ 130 w 130"/>
              <a:gd name="T3" fmla="*/ 0 h 136"/>
              <a:gd name="T4" fmla="*/ 0 w 130"/>
              <a:gd name="T5" fmla="*/ 0 h 136"/>
              <a:gd name="T6" fmla="*/ 0 w 130"/>
              <a:gd name="T7" fmla="*/ 94 h 136"/>
              <a:gd name="T8" fmla="*/ 52 w 130"/>
              <a:gd name="T9" fmla="*/ 94 h 136"/>
              <a:gd name="T10" fmla="*/ 52 w 130"/>
              <a:gd name="T11" fmla="*/ 118 h 136"/>
              <a:gd name="T12" fmla="*/ 24 w 130"/>
              <a:gd name="T13" fmla="*/ 118 h 136"/>
              <a:gd name="T14" fmla="*/ 24 w 130"/>
              <a:gd name="T15" fmla="*/ 136 h 136"/>
              <a:gd name="T16" fmla="*/ 106 w 130"/>
              <a:gd name="T17" fmla="*/ 136 h 136"/>
              <a:gd name="T18" fmla="*/ 106 w 130"/>
              <a:gd name="T19" fmla="*/ 118 h 136"/>
              <a:gd name="T20" fmla="*/ 78 w 130"/>
              <a:gd name="T21" fmla="*/ 118 h 136"/>
              <a:gd name="T22" fmla="*/ 78 w 130"/>
              <a:gd name="T23" fmla="*/ 94 h 136"/>
              <a:gd name="T24" fmla="*/ 130 w 130"/>
              <a:gd name="T25" fmla="*/ 94 h 136"/>
              <a:gd name="T26" fmla="*/ 12 w 130"/>
              <a:gd name="T27" fmla="*/ 78 h 136"/>
              <a:gd name="T28" fmla="*/ 12 w 130"/>
              <a:gd name="T29" fmla="*/ 10 h 136"/>
              <a:gd name="T30" fmla="*/ 116 w 130"/>
              <a:gd name="T31" fmla="*/ 10 h 136"/>
              <a:gd name="T32" fmla="*/ 116 w 130"/>
              <a:gd name="T33" fmla="*/ 78 h 136"/>
              <a:gd name="T34" fmla="*/ 12 w 130"/>
              <a:gd name="T35" fmla="*/ 7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0" h="136">
                <a:moveTo>
                  <a:pt x="130" y="94"/>
                </a:moveTo>
                <a:lnTo>
                  <a:pt x="130" y="0"/>
                </a:lnTo>
                <a:lnTo>
                  <a:pt x="0" y="0"/>
                </a:lnTo>
                <a:lnTo>
                  <a:pt x="0" y="94"/>
                </a:lnTo>
                <a:lnTo>
                  <a:pt x="52" y="94"/>
                </a:lnTo>
                <a:lnTo>
                  <a:pt x="52" y="118"/>
                </a:lnTo>
                <a:lnTo>
                  <a:pt x="24" y="118"/>
                </a:lnTo>
                <a:lnTo>
                  <a:pt x="24" y="136"/>
                </a:lnTo>
                <a:lnTo>
                  <a:pt x="106" y="136"/>
                </a:lnTo>
                <a:lnTo>
                  <a:pt x="106" y="118"/>
                </a:lnTo>
                <a:lnTo>
                  <a:pt x="78" y="118"/>
                </a:lnTo>
                <a:lnTo>
                  <a:pt x="78" y="94"/>
                </a:lnTo>
                <a:lnTo>
                  <a:pt x="130" y="94"/>
                </a:lnTo>
                <a:close/>
                <a:moveTo>
                  <a:pt x="12" y="78"/>
                </a:moveTo>
                <a:lnTo>
                  <a:pt x="12" y="10"/>
                </a:lnTo>
                <a:lnTo>
                  <a:pt x="116" y="10"/>
                </a:lnTo>
                <a:lnTo>
                  <a:pt x="116" y="78"/>
                </a:lnTo>
                <a:lnTo>
                  <a:pt x="12" y="7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6" name="Freeform 22">
            <a:extLst>
              <a:ext uri="{FF2B5EF4-FFF2-40B4-BE49-F238E27FC236}">
                <a16:creationId xmlns:a16="http://schemas.microsoft.com/office/drawing/2014/main" id="{98480D9C-E659-41A3-9383-2F6BCAF02245}"/>
              </a:ext>
            </a:extLst>
          </p:cNvPr>
          <p:cNvSpPr>
            <a:spLocks noEditPoints="1"/>
          </p:cNvSpPr>
          <p:nvPr/>
        </p:nvSpPr>
        <p:spPr bwMode="auto">
          <a:xfrm>
            <a:off x="2223275" y="1933965"/>
            <a:ext cx="252412" cy="252412"/>
          </a:xfrm>
          <a:custGeom>
            <a:avLst/>
            <a:gdLst>
              <a:gd name="T0" fmla="*/ 152 w 159"/>
              <a:gd name="T1" fmla="*/ 33 h 159"/>
              <a:gd name="T2" fmla="*/ 135 w 159"/>
              <a:gd name="T3" fmla="*/ 47 h 159"/>
              <a:gd name="T4" fmla="*/ 123 w 159"/>
              <a:gd name="T5" fmla="*/ 47 h 159"/>
              <a:gd name="T6" fmla="*/ 112 w 159"/>
              <a:gd name="T7" fmla="*/ 36 h 159"/>
              <a:gd name="T8" fmla="*/ 112 w 159"/>
              <a:gd name="T9" fmla="*/ 24 h 159"/>
              <a:gd name="T10" fmla="*/ 126 w 159"/>
              <a:gd name="T11" fmla="*/ 7 h 159"/>
              <a:gd name="T12" fmla="*/ 107 w 159"/>
              <a:gd name="T13" fmla="*/ 0 h 159"/>
              <a:gd name="T14" fmla="*/ 85 w 159"/>
              <a:gd name="T15" fmla="*/ 24 h 159"/>
              <a:gd name="T16" fmla="*/ 85 w 159"/>
              <a:gd name="T17" fmla="*/ 47 h 159"/>
              <a:gd name="T18" fmla="*/ 19 w 159"/>
              <a:gd name="T19" fmla="*/ 116 h 159"/>
              <a:gd name="T20" fmla="*/ 19 w 159"/>
              <a:gd name="T21" fmla="*/ 116 h 159"/>
              <a:gd name="T22" fmla="*/ 12 w 159"/>
              <a:gd name="T23" fmla="*/ 116 h 159"/>
              <a:gd name="T24" fmla="*/ 7 w 159"/>
              <a:gd name="T25" fmla="*/ 121 h 159"/>
              <a:gd name="T26" fmla="*/ 7 w 159"/>
              <a:gd name="T27" fmla="*/ 121 h 159"/>
              <a:gd name="T28" fmla="*/ 2 w 159"/>
              <a:gd name="T29" fmla="*/ 128 h 159"/>
              <a:gd name="T30" fmla="*/ 0 w 159"/>
              <a:gd name="T31" fmla="*/ 138 h 159"/>
              <a:gd name="T32" fmla="*/ 2 w 159"/>
              <a:gd name="T33" fmla="*/ 145 h 159"/>
              <a:gd name="T34" fmla="*/ 7 w 159"/>
              <a:gd name="T35" fmla="*/ 154 h 159"/>
              <a:gd name="T36" fmla="*/ 7 w 159"/>
              <a:gd name="T37" fmla="*/ 154 h 159"/>
              <a:gd name="T38" fmla="*/ 14 w 159"/>
              <a:gd name="T39" fmla="*/ 159 h 159"/>
              <a:gd name="T40" fmla="*/ 21 w 159"/>
              <a:gd name="T41" fmla="*/ 159 h 159"/>
              <a:gd name="T42" fmla="*/ 31 w 159"/>
              <a:gd name="T43" fmla="*/ 159 h 159"/>
              <a:gd name="T44" fmla="*/ 38 w 159"/>
              <a:gd name="T45" fmla="*/ 154 h 159"/>
              <a:gd name="T46" fmla="*/ 38 w 159"/>
              <a:gd name="T47" fmla="*/ 154 h 159"/>
              <a:gd name="T48" fmla="*/ 43 w 159"/>
              <a:gd name="T49" fmla="*/ 147 h 159"/>
              <a:gd name="T50" fmla="*/ 45 w 159"/>
              <a:gd name="T51" fmla="*/ 140 h 159"/>
              <a:gd name="T52" fmla="*/ 112 w 159"/>
              <a:gd name="T53" fmla="*/ 74 h 159"/>
              <a:gd name="T54" fmla="*/ 135 w 159"/>
              <a:gd name="T55" fmla="*/ 74 h 159"/>
              <a:gd name="T56" fmla="*/ 159 w 159"/>
              <a:gd name="T57" fmla="*/ 52 h 159"/>
              <a:gd name="T58" fmla="*/ 152 w 159"/>
              <a:gd name="T59" fmla="*/ 33 h 159"/>
              <a:gd name="T60" fmla="*/ 21 w 159"/>
              <a:gd name="T61" fmla="*/ 150 h 159"/>
              <a:gd name="T62" fmla="*/ 21 w 159"/>
              <a:gd name="T63" fmla="*/ 150 h 159"/>
              <a:gd name="T64" fmla="*/ 17 w 159"/>
              <a:gd name="T65" fmla="*/ 150 h 159"/>
              <a:gd name="T66" fmla="*/ 14 w 159"/>
              <a:gd name="T67" fmla="*/ 147 h 159"/>
              <a:gd name="T68" fmla="*/ 12 w 159"/>
              <a:gd name="T69" fmla="*/ 142 h 159"/>
              <a:gd name="T70" fmla="*/ 9 w 159"/>
              <a:gd name="T71" fmla="*/ 138 h 159"/>
              <a:gd name="T72" fmla="*/ 9 w 159"/>
              <a:gd name="T73" fmla="*/ 138 h 159"/>
              <a:gd name="T74" fmla="*/ 12 w 159"/>
              <a:gd name="T75" fmla="*/ 133 h 159"/>
              <a:gd name="T76" fmla="*/ 14 w 159"/>
              <a:gd name="T77" fmla="*/ 131 h 159"/>
              <a:gd name="T78" fmla="*/ 17 w 159"/>
              <a:gd name="T79" fmla="*/ 128 h 159"/>
              <a:gd name="T80" fmla="*/ 21 w 159"/>
              <a:gd name="T81" fmla="*/ 126 h 159"/>
              <a:gd name="T82" fmla="*/ 21 w 159"/>
              <a:gd name="T83" fmla="*/ 126 h 159"/>
              <a:gd name="T84" fmla="*/ 26 w 159"/>
              <a:gd name="T85" fmla="*/ 128 h 159"/>
              <a:gd name="T86" fmla="*/ 31 w 159"/>
              <a:gd name="T87" fmla="*/ 131 h 159"/>
              <a:gd name="T88" fmla="*/ 33 w 159"/>
              <a:gd name="T89" fmla="*/ 133 h 159"/>
              <a:gd name="T90" fmla="*/ 33 w 159"/>
              <a:gd name="T91" fmla="*/ 138 h 159"/>
              <a:gd name="T92" fmla="*/ 33 w 159"/>
              <a:gd name="T93" fmla="*/ 138 h 159"/>
              <a:gd name="T94" fmla="*/ 33 w 159"/>
              <a:gd name="T95" fmla="*/ 142 h 159"/>
              <a:gd name="T96" fmla="*/ 31 w 159"/>
              <a:gd name="T97" fmla="*/ 147 h 159"/>
              <a:gd name="T98" fmla="*/ 26 w 159"/>
              <a:gd name="T99" fmla="*/ 150 h 159"/>
              <a:gd name="T100" fmla="*/ 21 w 159"/>
              <a:gd name="T101" fmla="*/ 150 h 159"/>
              <a:gd name="T102" fmla="*/ 21 w 159"/>
              <a:gd name="T103" fmla="*/ 15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9" h="159">
                <a:moveTo>
                  <a:pt x="152" y="33"/>
                </a:moveTo>
                <a:lnTo>
                  <a:pt x="135" y="47"/>
                </a:lnTo>
                <a:lnTo>
                  <a:pt x="123" y="47"/>
                </a:lnTo>
                <a:lnTo>
                  <a:pt x="112" y="36"/>
                </a:lnTo>
                <a:lnTo>
                  <a:pt x="112" y="24"/>
                </a:lnTo>
                <a:lnTo>
                  <a:pt x="126" y="7"/>
                </a:lnTo>
                <a:lnTo>
                  <a:pt x="107" y="0"/>
                </a:lnTo>
                <a:lnTo>
                  <a:pt x="85" y="24"/>
                </a:lnTo>
                <a:lnTo>
                  <a:pt x="85" y="47"/>
                </a:lnTo>
                <a:lnTo>
                  <a:pt x="19" y="116"/>
                </a:lnTo>
                <a:lnTo>
                  <a:pt x="19" y="116"/>
                </a:lnTo>
                <a:lnTo>
                  <a:pt x="12" y="116"/>
                </a:lnTo>
                <a:lnTo>
                  <a:pt x="7" y="121"/>
                </a:lnTo>
                <a:lnTo>
                  <a:pt x="7" y="121"/>
                </a:lnTo>
                <a:lnTo>
                  <a:pt x="2" y="128"/>
                </a:lnTo>
                <a:lnTo>
                  <a:pt x="0" y="138"/>
                </a:lnTo>
                <a:lnTo>
                  <a:pt x="2" y="145"/>
                </a:lnTo>
                <a:lnTo>
                  <a:pt x="7" y="154"/>
                </a:lnTo>
                <a:lnTo>
                  <a:pt x="7" y="154"/>
                </a:lnTo>
                <a:lnTo>
                  <a:pt x="14" y="159"/>
                </a:lnTo>
                <a:lnTo>
                  <a:pt x="21" y="159"/>
                </a:lnTo>
                <a:lnTo>
                  <a:pt x="31" y="159"/>
                </a:lnTo>
                <a:lnTo>
                  <a:pt x="38" y="154"/>
                </a:lnTo>
                <a:lnTo>
                  <a:pt x="38" y="154"/>
                </a:lnTo>
                <a:lnTo>
                  <a:pt x="43" y="147"/>
                </a:lnTo>
                <a:lnTo>
                  <a:pt x="45" y="140"/>
                </a:lnTo>
                <a:lnTo>
                  <a:pt x="112" y="74"/>
                </a:lnTo>
                <a:lnTo>
                  <a:pt x="135" y="74"/>
                </a:lnTo>
                <a:lnTo>
                  <a:pt x="159" y="52"/>
                </a:lnTo>
                <a:lnTo>
                  <a:pt x="152" y="33"/>
                </a:lnTo>
                <a:close/>
                <a:moveTo>
                  <a:pt x="21" y="150"/>
                </a:moveTo>
                <a:lnTo>
                  <a:pt x="21" y="150"/>
                </a:lnTo>
                <a:lnTo>
                  <a:pt x="17" y="150"/>
                </a:lnTo>
                <a:lnTo>
                  <a:pt x="14" y="147"/>
                </a:lnTo>
                <a:lnTo>
                  <a:pt x="12" y="142"/>
                </a:lnTo>
                <a:lnTo>
                  <a:pt x="9" y="138"/>
                </a:lnTo>
                <a:lnTo>
                  <a:pt x="9" y="138"/>
                </a:lnTo>
                <a:lnTo>
                  <a:pt x="12" y="133"/>
                </a:lnTo>
                <a:lnTo>
                  <a:pt x="14" y="131"/>
                </a:lnTo>
                <a:lnTo>
                  <a:pt x="17" y="128"/>
                </a:lnTo>
                <a:lnTo>
                  <a:pt x="21" y="126"/>
                </a:lnTo>
                <a:lnTo>
                  <a:pt x="21" y="126"/>
                </a:lnTo>
                <a:lnTo>
                  <a:pt x="26" y="128"/>
                </a:lnTo>
                <a:lnTo>
                  <a:pt x="31" y="131"/>
                </a:lnTo>
                <a:lnTo>
                  <a:pt x="33" y="133"/>
                </a:lnTo>
                <a:lnTo>
                  <a:pt x="33" y="138"/>
                </a:lnTo>
                <a:lnTo>
                  <a:pt x="33" y="138"/>
                </a:lnTo>
                <a:lnTo>
                  <a:pt x="33" y="142"/>
                </a:lnTo>
                <a:lnTo>
                  <a:pt x="31" y="147"/>
                </a:lnTo>
                <a:lnTo>
                  <a:pt x="26" y="150"/>
                </a:lnTo>
                <a:lnTo>
                  <a:pt x="21" y="150"/>
                </a:lnTo>
                <a:lnTo>
                  <a:pt x="21" y="150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2" name="Freeform 5">
            <a:extLst>
              <a:ext uri="{FF2B5EF4-FFF2-40B4-BE49-F238E27FC236}">
                <a16:creationId xmlns:a16="http://schemas.microsoft.com/office/drawing/2014/main" id="{283EA8B9-EC96-4991-B14A-40F0062084D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384563" y="1214094"/>
            <a:ext cx="212400" cy="212400"/>
          </a:xfrm>
          <a:custGeom>
            <a:avLst/>
            <a:gdLst>
              <a:gd name="T0" fmla="*/ 3020 w 3616"/>
              <a:gd name="T1" fmla="*/ 466 h 3616"/>
              <a:gd name="T2" fmla="*/ 2810 w 3616"/>
              <a:gd name="T3" fmla="*/ 302 h 3616"/>
              <a:gd name="T4" fmla="*/ 2580 w 3616"/>
              <a:gd name="T5" fmla="*/ 172 h 3616"/>
              <a:gd name="T6" fmla="*/ 2334 w 3616"/>
              <a:gd name="T7" fmla="*/ 76 h 3616"/>
              <a:gd name="T8" fmla="*/ 2076 w 3616"/>
              <a:gd name="T9" fmla="*/ 18 h 3616"/>
              <a:gd name="T10" fmla="*/ 1808 w 3616"/>
              <a:gd name="T11" fmla="*/ 0 h 3616"/>
              <a:gd name="T12" fmla="*/ 1628 w 3616"/>
              <a:gd name="T13" fmla="*/ 8 h 3616"/>
              <a:gd name="T14" fmla="*/ 1366 w 3616"/>
              <a:gd name="T15" fmla="*/ 54 h 3616"/>
              <a:gd name="T16" fmla="*/ 1116 w 3616"/>
              <a:gd name="T17" fmla="*/ 136 h 3616"/>
              <a:gd name="T18" fmla="*/ 880 w 3616"/>
              <a:gd name="T19" fmla="*/ 254 h 3616"/>
              <a:gd name="T20" fmla="*/ 662 w 3616"/>
              <a:gd name="T21" fmla="*/ 408 h 3616"/>
              <a:gd name="T22" fmla="*/ 528 w 3616"/>
              <a:gd name="T23" fmla="*/ 528 h 3616"/>
              <a:gd name="T24" fmla="*/ 354 w 3616"/>
              <a:gd name="T25" fmla="*/ 732 h 3616"/>
              <a:gd name="T26" fmla="*/ 212 w 3616"/>
              <a:gd name="T27" fmla="*/ 956 h 3616"/>
              <a:gd name="T28" fmla="*/ 104 w 3616"/>
              <a:gd name="T29" fmla="*/ 1196 h 3616"/>
              <a:gd name="T30" fmla="*/ 34 w 3616"/>
              <a:gd name="T31" fmla="*/ 1452 h 3616"/>
              <a:gd name="T32" fmla="*/ 2 w 3616"/>
              <a:gd name="T33" fmla="*/ 1716 h 3616"/>
              <a:gd name="T34" fmla="*/ 2 w 3616"/>
              <a:gd name="T35" fmla="*/ 1898 h 3616"/>
              <a:gd name="T36" fmla="*/ 34 w 3616"/>
              <a:gd name="T37" fmla="*/ 2162 h 3616"/>
              <a:gd name="T38" fmla="*/ 104 w 3616"/>
              <a:gd name="T39" fmla="*/ 2418 h 3616"/>
              <a:gd name="T40" fmla="*/ 212 w 3616"/>
              <a:gd name="T41" fmla="*/ 2658 h 3616"/>
              <a:gd name="T42" fmla="*/ 354 w 3616"/>
              <a:gd name="T43" fmla="*/ 2882 h 3616"/>
              <a:gd name="T44" fmla="*/ 528 w 3616"/>
              <a:gd name="T45" fmla="*/ 3086 h 3616"/>
              <a:gd name="T46" fmla="*/ 662 w 3616"/>
              <a:gd name="T47" fmla="*/ 3206 h 3616"/>
              <a:gd name="T48" fmla="*/ 880 w 3616"/>
              <a:gd name="T49" fmla="*/ 3360 h 3616"/>
              <a:gd name="T50" fmla="*/ 1116 w 3616"/>
              <a:gd name="T51" fmla="*/ 3478 h 3616"/>
              <a:gd name="T52" fmla="*/ 1366 w 3616"/>
              <a:gd name="T53" fmla="*/ 3560 h 3616"/>
              <a:gd name="T54" fmla="*/ 1628 w 3616"/>
              <a:gd name="T55" fmla="*/ 3606 h 3616"/>
              <a:gd name="T56" fmla="*/ 1808 w 3616"/>
              <a:gd name="T57" fmla="*/ 3616 h 3616"/>
              <a:gd name="T58" fmla="*/ 2076 w 3616"/>
              <a:gd name="T59" fmla="*/ 3596 h 3616"/>
              <a:gd name="T60" fmla="*/ 2334 w 3616"/>
              <a:gd name="T61" fmla="*/ 3538 h 3616"/>
              <a:gd name="T62" fmla="*/ 2580 w 3616"/>
              <a:gd name="T63" fmla="*/ 3442 h 3616"/>
              <a:gd name="T64" fmla="*/ 2810 w 3616"/>
              <a:gd name="T65" fmla="*/ 3312 h 3616"/>
              <a:gd name="T66" fmla="*/ 3020 w 3616"/>
              <a:gd name="T67" fmla="*/ 3148 h 3616"/>
              <a:gd name="T68" fmla="*/ 3148 w 3616"/>
              <a:gd name="T69" fmla="*/ 3020 h 3616"/>
              <a:gd name="T70" fmla="*/ 3312 w 3616"/>
              <a:gd name="T71" fmla="*/ 2810 h 3616"/>
              <a:gd name="T72" fmla="*/ 3442 w 3616"/>
              <a:gd name="T73" fmla="*/ 2580 h 3616"/>
              <a:gd name="T74" fmla="*/ 3538 w 3616"/>
              <a:gd name="T75" fmla="*/ 2334 h 3616"/>
              <a:gd name="T76" fmla="*/ 3596 w 3616"/>
              <a:gd name="T77" fmla="*/ 2076 h 3616"/>
              <a:gd name="T78" fmla="*/ 3616 w 3616"/>
              <a:gd name="T79" fmla="*/ 1808 h 3616"/>
              <a:gd name="T80" fmla="*/ 3606 w 3616"/>
              <a:gd name="T81" fmla="*/ 1628 h 3616"/>
              <a:gd name="T82" fmla="*/ 3562 w 3616"/>
              <a:gd name="T83" fmla="*/ 1366 h 3616"/>
              <a:gd name="T84" fmla="*/ 3478 w 3616"/>
              <a:gd name="T85" fmla="*/ 1114 h 3616"/>
              <a:gd name="T86" fmla="*/ 3360 w 3616"/>
              <a:gd name="T87" fmla="*/ 880 h 3616"/>
              <a:gd name="T88" fmla="*/ 3206 w 3616"/>
              <a:gd name="T89" fmla="*/ 662 h 3616"/>
              <a:gd name="T90" fmla="*/ 3086 w 3616"/>
              <a:gd name="T91" fmla="*/ 528 h 3616"/>
              <a:gd name="T92" fmla="*/ 1928 w 3616"/>
              <a:gd name="T93" fmla="*/ 560 h 3616"/>
              <a:gd name="T94" fmla="*/ 572 w 3616"/>
              <a:gd name="T95" fmla="*/ 1928 h 3616"/>
              <a:gd name="T96" fmla="*/ 572 w 3616"/>
              <a:gd name="T97" fmla="*/ 1688 h 3616"/>
              <a:gd name="T98" fmla="*/ 1688 w 3616"/>
              <a:gd name="T99" fmla="*/ 3374 h 3616"/>
              <a:gd name="T100" fmla="*/ 1928 w 3616"/>
              <a:gd name="T101" fmla="*/ 3374 h 3616"/>
              <a:gd name="T102" fmla="*/ 1652 w 3616"/>
              <a:gd name="T103" fmla="*/ 778 h 3616"/>
              <a:gd name="T104" fmla="*/ 2824 w 3616"/>
              <a:gd name="T105" fmla="*/ 2704 h 3616"/>
              <a:gd name="T106" fmla="*/ 3052 w 3616"/>
              <a:gd name="T107" fmla="*/ 1688 h 3616"/>
              <a:gd name="T108" fmla="*/ 3052 w 3616"/>
              <a:gd name="T109" fmla="*/ 1928 h 3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16" h="3616">
                <a:moveTo>
                  <a:pt x="3086" y="528"/>
                </a:moveTo>
                <a:lnTo>
                  <a:pt x="3086" y="528"/>
                </a:lnTo>
                <a:lnTo>
                  <a:pt x="3020" y="466"/>
                </a:lnTo>
                <a:lnTo>
                  <a:pt x="2952" y="408"/>
                </a:lnTo>
                <a:lnTo>
                  <a:pt x="2882" y="352"/>
                </a:lnTo>
                <a:lnTo>
                  <a:pt x="2810" y="302"/>
                </a:lnTo>
                <a:lnTo>
                  <a:pt x="2736" y="254"/>
                </a:lnTo>
                <a:lnTo>
                  <a:pt x="2658" y="210"/>
                </a:lnTo>
                <a:lnTo>
                  <a:pt x="2580" y="172"/>
                </a:lnTo>
                <a:lnTo>
                  <a:pt x="2500" y="136"/>
                </a:lnTo>
                <a:lnTo>
                  <a:pt x="2418" y="104"/>
                </a:lnTo>
                <a:lnTo>
                  <a:pt x="2334" y="76"/>
                </a:lnTo>
                <a:lnTo>
                  <a:pt x="2250" y="54"/>
                </a:lnTo>
                <a:lnTo>
                  <a:pt x="2162" y="34"/>
                </a:lnTo>
                <a:lnTo>
                  <a:pt x="2076" y="18"/>
                </a:lnTo>
                <a:lnTo>
                  <a:pt x="1986" y="8"/>
                </a:lnTo>
                <a:lnTo>
                  <a:pt x="1898" y="2"/>
                </a:lnTo>
                <a:lnTo>
                  <a:pt x="1808" y="0"/>
                </a:lnTo>
                <a:lnTo>
                  <a:pt x="1808" y="0"/>
                </a:lnTo>
                <a:lnTo>
                  <a:pt x="1718" y="2"/>
                </a:lnTo>
                <a:lnTo>
                  <a:pt x="1628" y="8"/>
                </a:lnTo>
                <a:lnTo>
                  <a:pt x="1540" y="18"/>
                </a:lnTo>
                <a:lnTo>
                  <a:pt x="1452" y="34"/>
                </a:lnTo>
                <a:lnTo>
                  <a:pt x="1366" y="54"/>
                </a:lnTo>
                <a:lnTo>
                  <a:pt x="1280" y="76"/>
                </a:lnTo>
                <a:lnTo>
                  <a:pt x="1198" y="104"/>
                </a:lnTo>
                <a:lnTo>
                  <a:pt x="1116" y="136"/>
                </a:lnTo>
                <a:lnTo>
                  <a:pt x="1034" y="172"/>
                </a:lnTo>
                <a:lnTo>
                  <a:pt x="956" y="210"/>
                </a:lnTo>
                <a:lnTo>
                  <a:pt x="880" y="254"/>
                </a:lnTo>
                <a:lnTo>
                  <a:pt x="804" y="302"/>
                </a:lnTo>
                <a:lnTo>
                  <a:pt x="732" y="352"/>
                </a:lnTo>
                <a:lnTo>
                  <a:pt x="662" y="408"/>
                </a:lnTo>
                <a:lnTo>
                  <a:pt x="594" y="466"/>
                </a:lnTo>
                <a:lnTo>
                  <a:pt x="528" y="528"/>
                </a:lnTo>
                <a:lnTo>
                  <a:pt x="528" y="528"/>
                </a:lnTo>
                <a:lnTo>
                  <a:pt x="466" y="594"/>
                </a:lnTo>
                <a:lnTo>
                  <a:pt x="408" y="662"/>
                </a:lnTo>
                <a:lnTo>
                  <a:pt x="354" y="732"/>
                </a:lnTo>
                <a:lnTo>
                  <a:pt x="302" y="804"/>
                </a:lnTo>
                <a:lnTo>
                  <a:pt x="254" y="880"/>
                </a:lnTo>
                <a:lnTo>
                  <a:pt x="212" y="956"/>
                </a:lnTo>
                <a:lnTo>
                  <a:pt x="172" y="1034"/>
                </a:lnTo>
                <a:lnTo>
                  <a:pt x="136" y="1114"/>
                </a:lnTo>
                <a:lnTo>
                  <a:pt x="104" y="1196"/>
                </a:lnTo>
                <a:lnTo>
                  <a:pt x="76" y="1280"/>
                </a:lnTo>
                <a:lnTo>
                  <a:pt x="54" y="1366"/>
                </a:lnTo>
                <a:lnTo>
                  <a:pt x="34" y="1452"/>
                </a:lnTo>
                <a:lnTo>
                  <a:pt x="18" y="1538"/>
                </a:lnTo>
                <a:lnTo>
                  <a:pt x="8" y="1628"/>
                </a:lnTo>
                <a:lnTo>
                  <a:pt x="2" y="1716"/>
                </a:lnTo>
                <a:lnTo>
                  <a:pt x="0" y="1808"/>
                </a:lnTo>
                <a:lnTo>
                  <a:pt x="0" y="1808"/>
                </a:lnTo>
                <a:lnTo>
                  <a:pt x="2" y="1898"/>
                </a:lnTo>
                <a:lnTo>
                  <a:pt x="8" y="1986"/>
                </a:lnTo>
                <a:lnTo>
                  <a:pt x="18" y="2076"/>
                </a:lnTo>
                <a:lnTo>
                  <a:pt x="34" y="2162"/>
                </a:lnTo>
                <a:lnTo>
                  <a:pt x="54" y="2248"/>
                </a:lnTo>
                <a:lnTo>
                  <a:pt x="76" y="2334"/>
                </a:lnTo>
                <a:lnTo>
                  <a:pt x="104" y="2418"/>
                </a:lnTo>
                <a:lnTo>
                  <a:pt x="136" y="2500"/>
                </a:lnTo>
                <a:lnTo>
                  <a:pt x="172" y="2580"/>
                </a:lnTo>
                <a:lnTo>
                  <a:pt x="212" y="2658"/>
                </a:lnTo>
                <a:lnTo>
                  <a:pt x="254" y="2734"/>
                </a:lnTo>
                <a:lnTo>
                  <a:pt x="302" y="2810"/>
                </a:lnTo>
                <a:lnTo>
                  <a:pt x="354" y="2882"/>
                </a:lnTo>
                <a:lnTo>
                  <a:pt x="408" y="2952"/>
                </a:lnTo>
                <a:lnTo>
                  <a:pt x="466" y="3020"/>
                </a:lnTo>
                <a:lnTo>
                  <a:pt x="528" y="3086"/>
                </a:lnTo>
                <a:lnTo>
                  <a:pt x="528" y="3086"/>
                </a:lnTo>
                <a:lnTo>
                  <a:pt x="594" y="3148"/>
                </a:lnTo>
                <a:lnTo>
                  <a:pt x="662" y="3206"/>
                </a:lnTo>
                <a:lnTo>
                  <a:pt x="732" y="3262"/>
                </a:lnTo>
                <a:lnTo>
                  <a:pt x="804" y="3312"/>
                </a:lnTo>
                <a:lnTo>
                  <a:pt x="880" y="3360"/>
                </a:lnTo>
                <a:lnTo>
                  <a:pt x="956" y="3404"/>
                </a:lnTo>
                <a:lnTo>
                  <a:pt x="1034" y="3442"/>
                </a:lnTo>
                <a:lnTo>
                  <a:pt x="1116" y="3478"/>
                </a:lnTo>
                <a:lnTo>
                  <a:pt x="1198" y="3510"/>
                </a:lnTo>
                <a:lnTo>
                  <a:pt x="1280" y="3538"/>
                </a:lnTo>
                <a:lnTo>
                  <a:pt x="1366" y="3560"/>
                </a:lnTo>
                <a:lnTo>
                  <a:pt x="1452" y="3580"/>
                </a:lnTo>
                <a:lnTo>
                  <a:pt x="1540" y="3596"/>
                </a:lnTo>
                <a:lnTo>
                  <a:pt x="1628" y="3606"/>
                </a:lnTo>
                <a:lnTo>
                  <a:pt x="1718" y="3612"/>
                </a:lnTo>
                <a:lnTo>
                  <a:pt x="1808" y="3616"/>
                </a:lnTo>
                <a:lnTo>
                  <a:pt x="1808" y="3616"/>
                </a:lnTo>
                <a:lnTo>
                  <a:pt x="1898" y="3612"/>
                </a:lnTo>
                <a:lnTo>
                  <a:pt x="1986" y="3606"/>
                </a:lnTo>
                <a:lnTo>
                  <a:pt x="2076" y="3596"/>
                </a:lnTo>
                <a:lnTo>
                  <a:pt x="2162" y="3580"/>
                </a:lnTo>
                <a:lnTo>
                  <a:pt x="2250" y="3560"/>
                </a:lnTo>
                <a:lnTo>
                  <a:pt x="2334" y="3538"/>
                </a:lnTo>
                <a:lnTo>
                  <a:pt x="2418" y="3510"/>
                </a:lnTo>
                <a:lnTo>
                  <a:pt x="2500" y="3478"/>
                </a:lnTo>
                <a:lnTo>
                  <a:pt x="2580" y="3442"/>
                </a:lnTo>
                <a:lnTo>
                  <a:pt x="2658" y="3404"/>
                </a:lnTo>
                <a:lnTo>
                  <a:pt x="2736" y="3360"/>
                </a:lnTo>
                <a:lnTo>
                  <a:pt x="2810" y="3312"/>
                </a:lnTo>
                <a:lnTo>
                  <a:pt x="2882" y="3262"/>
                </a:lnTo>
                <a:lnTo>
                  <a:pt x="2952" y="3206"/>
                </a:lnTo>
                <a:lnTo>
                  <a:pt x="3020" y="3148"/>
                </a:lnTo>
                <a:lnTo>
                  <a:pt x="3086" y="3086"/>
                </a:lnTo>
                <a:lnTo>
                  <a:pt x="3086" y="3086"/>
                </a:lnTo>
                <a:lnTo>
                  <a:pt x="3148" y="3020"/>
                </a:lnTo>
                <a:lnTo>
                  <a:pt x="3206" y="2952"/>
                </a:lnTo>
                <a:lnTo>
                  <a:pt x="3262" y="2882"/>
                </a:lnTo>
                <a:lnTo>
                  <a:pt x="3312" y="2810"/>
                </a:lnTo>
                <a:lnTo>
                  <a:pt x="3360" y="2734"/>
                </a:lnTo>
                <a:lnTo>
                  <a:pt x="3404" y="2658"/>
                </a:lnTo>
                <a:lnTo>
                  <a:pt x="3442" y="2580"/>
                </a:lnTo>
                <a:lnTo>
                  <a:pt x="3478" y="2500"/>
                </a:lnTo>
                <a:lnTo>
                  <a:pt x="3510" y="2418"/>
                </a:lnTo>
                <a:lnTo>
                  <a:pt x="3538" y="2334"/>
                </a:lnTo>
                <a:lnTo>
                  <a:pt x="3562" y="2248"/>
                </a:lnTo>
                <a:lnTo>
                  <a:pt x="3580" y="2162"/>
                </a:lnTo>
                <a:lnTo>
                  <a:pt x="3596" y="2076"/>
                </a:lnTo>
                <a:lnTo>
                  <a:pt x="3606" y="1986"/>
                </a:lnTo>
                <a:lnTo>
                  <a:pt x="3614" y="1898"/>
                </a:lnTo>
                <a:lnTo>
                  <a:pt x="3616" y="1808"/>
                </a:lnTo>
                <a:lnTo>
                  <a:pt x="3616" y="1808"/>
                </a:lnTo>
                <a:lnTo>
                  <a:pt x="3614" y="1716"/>
                </a:lnTo>
                <a:lnTo>
                  <a:pt x="3606" y="1628"/>
                </a:lnTo>
                <a:lnTo>
                  <a:pt x="3596" y="1538"/>
                </a:lnTo>
                <a:lnTo>
                  <a:pt x="3580" y="1452"/>
                </a:lnTo>
                <a:lnTo>
                  <a:pt x="3562" y="1366"/>
                </a:lnTo>
                <a:lnTo>
                  <a:pt x="3538" y="1280"/>
                </a:lnTo>
                <a:lnTo>
                  <a:pt x="3510" y="1196"/>
                </a:lnTo>
                <a:lnTo>
                  <a:pt x="3478" y="1114"/>
                </a:lnTo>
                <a:lnTo>
                  <a:pt x="3442" y="1034"/>
                </a:lnTo>
                <a:lnTo>
                  <a:pt x="3404" y="956"/>
                </a:lnTo>
                <a:lnTo>
                  <a:pt x="3360" y="880"/>
                </a:lnTo>
                <a:lnTo>
                  <a:pt x="3312" y="804"/>
                </a:lnTo>
                <a:lnTo>
                  <a:pt x="3262" y="732"/>
                </a:lnTo>
                <a:lnTo>
                  <a:pt x="3206" y="662"/>
                </a:lnTo>
                <a:lnTo>
                  <a:pt x="3148" y="594"/>
                </a:lnTo>
                <a:lnTo>
                  <a:pt x="3086" y="528"/>
                </a:lnTo>
                <a:lnTo>
                  <a:pt x="3086" y="528"/>
                </a:lnTo>
                <a:close/>
                <a:moveTo>
                  <a:pt x="1688" y="240"/>
                </a:moveTo>
                <a:lnTo>
                  <a:pt x="1928" y="240"/>
                </a:lnTo>
                <a:lnTo>
                  <a:pt x="1928" y="560"/>
                </a:lnTo>
                <a:lnTo>
                  <a:pt x="1688" y="560"/>
                </a:lnTo>
                <a:lnTo>
                  <a:pt x="1688" y="240"/>
                </a:lnTo>
                <a:close/>
                <a:moveTo>
                  <a:pt x="572" y="1928"/>
                </a:moveTo>
                <a:lnTo>
                  <a:pt x="236" y="1928"/>
                </a:lnTo>
                <a:lnTo>
                  <a:pt x="236" y="1688"/>
                </a:lnTo>
                <a:lnTo>
                  <a:pt x="572" y="1688"/>
                </a:lnTo>
                <a:lnTo>
                  <a:pt x="572" y="1928"/>
                </a:lnTo>
                <a:close/>
                <a:moveTo>
                  <a:pt x="1928" y="3374"/>
                </a:moveTo>
                <a:lnTo>
                  <a:pt x="1688" y="3374"/>
                </a:lnTo>
                <a:lnTo>
                  <a:pt x="1688" y="3054"/>
                </a:lnTo>
                <a:lnTo>
                  <a:pt x="1928" y="3054"/>
                </a:lnTo>
                <a:lnTo>
                  <a:pt x="1928" y="3374"/>
                </a:lnTo>
                <a:close/>
                <a:moveTo>
                  <a:pt x="2582" y="2924"/>
                </a:moveTo>
                <a:lnTo>
                  <a:pt x="1652" y="1922"/>
                </a:lnTo>
                <a:lnTo>
                  <a:pt x="1652" y="778"/>
                </a:lnTo>
                <a:lnTo>
                  <a:pt x="1964" y="778"/>
                </a:lnTo>
                <a:lnTo>
                  <a:pt x="1964" y="1772"/>
                </a:lnTo>
                <a:lnTo>
                  <a:pt x="2824" y="2704"/>
                </a:lnTo>
                <a:lnTo>
                  <a:pt x="2582" y="2924"/>
                </a:lnTo>
                <a:close/>
                <a:moveTo>
                  <a:pt x="3052" y="1928"/>
                </a:moveTo>
                <a:lnTo>
                  <a:pt x="3052" y="1688"/>
                </a:lnTo>
                <a:lnTo>
                  <a:pt x="3372" y="1688"/>
                </a:lnTo>
                <a:lnTo>
                  <a:pt x="3372" y="1928"/>
                </a:lnTo>
                <a:lnTo>
                  <a:pt x="3052" y="1928"/>
                </a:lnTo>
                <a:close/>
              </a:path>
            </a:pathLst>
          </a:custGeom>
          <a:solidFill>
            <a:srgbClr val="053E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3" name="Group 4">
            <a:extLst>
              <a:ext uri="{FF2B5EF4-FFF2-40B4-BE49-F238E27FC236}">
                <a16:creationId xmlns:a16="http://schemas.microsoft.com/office/drawing/2014/main" id="{F51AA679-EEC6-4C92-83B7-0EDB753E8A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1106" y="5428185"/>
            <a:ext cx="212725" cy="182563"/>
            <a:chOff x="136" y="704"/>
            <a:chExt cx="134" cy="115"/>
          </a:xfrm>
          <a:solidFill>
            <a:srgbClr val="053E95"/>
          </a:solidFill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710E1F3C-A517-41A5-861D-8AD3A7D9D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Freeform 6">
              <a:extLst>
                <a:ext uri="{FF2B5EF4-FFF2-40B4-BE49-F238E27FC236}">
                  <a16:creationId xmlns:a16="http://schemas.microsoft.com/office/drawing/2014/main" id="{3DB8BA66-B9DC-4697-828F-32BD7970F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7" name="Freeform 7">
              <a:extLst>
                <a:ext uri="{FF2B5EF4-FFF2-40B4-BE49-F238E27FC236}">
                  <a16:creationId xmlns:a16="http://schemas.microsoft.com/office/drawing/2014/main" id="{01F263D7-D629-4E4D-9493-6D57C0E2B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8" name="Freeform 8">
              <a:extLst>
                <a:ext uri="{FF2B5EF4-FFF2-40B4-BE49-F238E27FC236}">
                  <a16:creationId xmlns:a16="http://schemas.microsoft.com/office/drawing/2014/main" id="{E46F381C-37ED-4D89-9264-3F34171F3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57"/>
              <a:ext cx="99" cy="9"/>
            </a:xfrm>
            <a:custGeom>
              <a:avLst/>
              <a:gdLst>
                <a:gd name="T0" fmla="*/ 99 w 99"/>
                <a:gd name="T1" fmla="*/ 4 h 9"/>
                <a:gd name="T2" fmla="*/ 99 w 99"/>
                <a:gd name="T3" fmla="*/ 4 h 9"/>
                <a:gd name="T4" fmla="*/ 97 w 99"/>
                <a:gd name="T5" fmla="*/ 8 h 9"/>
                <a:gd name="T6" fmla="*/ 93 w 99"/>
                <a:gd name="T7" fmla="*/ 9 h 9"/>
                <a:gd name="T8" fmla="*/ 93 w 99"/>
                <a:gd name="T9" fmla="*/ 9 h 9"/>
                <a:gd name="T10" fmla="*/ 93 w 99"/>
                <a:gd name="T11" fmla="*/ 9 h 9"/>
                <a:gd name="T12" fmla="*/ 0 w 99"/>
                <a:gd name="T13" fmla="*/ 9 h 9"/>
                <a:gd name="T14" fmla="*/ 0 w 99"/>
                <a:gd name="T15" fmla="*/ 0 h 9"/>
                <a:gd name="T16" fmla="*/ 93 w 99"/>
                <a:gd name="T17" fmla="*/ 0 h 9"/>
                <a:gd name="T18" fmla="*/ 93 w 99"/>
                <a:gd name="T19" fmla="*/ 0 h 9"/>
                <a:gd name="T20" fmla="*/ 93 w 99"/>
                <a:gd name="T21" fmla="*/ 0 h 9"/>
                <a:gd name="T22" fmla="*/ 93 w 99"/>
                <a:gd name="T23" fmla="*/ 0 h 9"/>
                <a:gd name="T24" fmla="*/ 97 w 99"/>
                <a:gd name="T25" fmla="*/ 1 h 9"/>
                <a:gd name="T26" fmla="*/ 99 w 99"/>
                <a:gd name="T27" fmla="*/ 4 h 9"/>
                <a:gd name="T28" fmla="*/ 99 w 99"/>
                <a:gd name="T2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">
                  <a:moveTo>
                    <a:pt x="99" y="4"/>
                  </a:moveTo>
                  <a:lnTo>
                    <a:pt x="99" y="4"/>
                  </a:lnTo>
                  <a:lnTo>
                    <a:pt x="97" y="8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93" y="9"/>
                  </a:lnTo>
                  <a:lnTo>
                    <a:pt x="0" y="9"/>
                  </a:lnTo>
                  <a:lnTo>
                    <a:pt x="0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99" y="4"/>
                  </a:lnTo>
                  <a:lnTo>
                    <a:pt x="99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9" name="Freeform 9">
              <a:extLst>
                <a:ext uri="{FF2B5EF4-FFF2-40B4-BE49-F238E27FC236}">
                  <a16:creationId xmlns:a16="http://schemas.microsoft.com/office/drawing/2014/main" id="{E7DF6B28-149F-46F2-A83B-06D69198B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79"/>
              <a:ext cx="72" cy="31"/>
            </a:xfrm>
            <a:custGeom>
              <a:avLst/>
              <a:gdLst>
                <a:gd name="T0" fmla="*/ 72 w 72"/>
                <a:gd name="T1" fmla="*/ 27 h 31"/>
                <a:gd name="T2" fmla="*/ 72 w 72"/>
                <a:gd name="T3" fmla="*/ 27 h 31"/>
                <a:gd name="T4" fmla="*/ 71 w 72"/>
                <a:gd name="T5" fmla="*/ 30 h 31"/>
                <a:gd name="T6" fmla="*/ 68 w 72"/>
                <a:gd name="T7" fmla="*/ 31 h 31"/>
                <a:gd name="T8" fmla="*/ 68 w 72"/>
                <a:gd name="T9" fmla="*/ 31 h 31"/>
                <a:gd name="T10" fmla="*/ 66 w 72"/>
                <a:gd name="T11" fmla="*/ 31 h 31"/>
                <a:gd name="T12" fmla="*/ 49 w 72"/>
                <a:gd name="T13" fmla="*/ 31 h 31"/>
                <a:gd name="T14" fmla="*/ 49 w 72"/>
                <a:gd name="T15" fmla="*/ 31 h 31"/>
                <a:gd name="T16" fmla="*/ 47 w 72"/>
                <a:gd name="T17" fmla="*/ 31 h 31"/>
                <a:gd name="T18" fmla="*/ 45 w 72"/>
                <a:gd name="T19" fmla="*/ 30 h 31"/>
                <a:gd name="T20" fmla="*/ 31 w 72"/>
                <a:gd name="T21" fmla="*/ 12 h 31"/>
                <a:gd name="T22" fmla="*/ 0 w 72"/>
                <a:gd name="T23" fmla="*/ 12 h 31"/>
                <a:gd name="T24" fmla="*/ 0 w 72"/>
                <a:gd name="T25" fmla="*/ 0 h 31"/>
                <a:gd name="T26" fmla="*/ 34 w 72"/>
                <a:gd name="T27" fmla="*/ 0 h 31"/>
                <a:gd name="T28" fmla="*/ 34 w 72"/>
                <a:gd name="T29" fmla="*/ 0 h 31"/>
                <a:gd name="T30" fmla="*/ 35 w 72"/>
                <a:gd name="T31" fmla="*/ 0 h 31"/>
                <a:gd name="T32" fmla="*/ 38 w 72"/>
                <a:gd name="T33" fmla="*/ 3 h 31"/>
                <a:gd name="T34" fmla="*/ 52 w 72"/>
                <a:gd name="T35" fmla="*/ 22 h 31"/>
                <a:gd name="T36" fmla="*/ 66 w 72"/>
                <a:gd name="T37" fmla="*/ 22 h 31"/>
                <a:gd name="T38" fmla="*/ 66 w 72"/>
                <a:gd name="T39" fmla="*/ 22 h 31"/>
                <a:gd name="T40" fmla="*/ 68 w 72"/>
                <a:gd name="T41" fmla="*/ 22 h 31"/>
                <a:gd name="T42" fmla="*/ 68 w 72"/>
                <a:gd name="T43" fmla="*/ 22 h 31"/>
                <a:gd name="T44" fmla="*/ 71 w 72"/>
                <a:gd name="T45" fmla="*/ 23 h 31"/>
                <a:gd name="T46" fmla="*/ 72 w 72"/>
                <a:gd name="T47" fmla="*/ 27 h 31"/>
                <a:gd name="T48" fmla="*/ 72 w 72"/>
                <a:gd name="T49" fmla="*/ 2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1">
                  <a:moveTo>
                    <a:pt x="72" y="27"/>
                  </a:moveTo>
                  <a:lnTo>
                    <a:pt x="72" y="27"/>
                  </a:lnTo>
                  <a:lnTo>
                    <a:pt x="71" y="30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7" y="31"/>
                  </a:lnTo>
                  <a:lnTo>
                    <a:pt x="45" y="30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5" y="0"/>
                  </a:lnTo>
                  <a:lnTo>
                    <a:pt x="38" y="3"/>
                  </a:lnTo>
                  <a:lnTo>
                    <a:pt x="52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Freeform 10">
              <a:extLst>
                <a:ext uri="{FF2B5EF4-FFF2-40B4-BE49-F238E27FC236}">
                  <a16:creationId xmlns:a16="http://schemas.microsoft.com/office/drawing/2014/main" id="{65C2F311-E55E-4AC4-9FDA-B54B4117B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711"/>
              <a:ext cx="72" cy="33"/>
            </a:xfrm>
            <a:custGeom>
              <a:avLst/>
              <a:gdLst>
                <a:gd name="T0" fmla="*/ 72 w 72"/>
                <a:gd name="T1" fmla="*/ 6 h 33"/>
                <a:gd name="T2" fmla="*/ 72 w 72"/>
                <a:gd name="T3" fmla="*/ 6 h 33"/>
                <a:gd name="T4" fmla="*/ 71 w 72"/>
                <a:gd name="T5" fmla="*/ 10 h 33"/>
                <a:gd name="T6" fmla="*/ 68 w 72"/>
                <a:gd name="T7" fmla="*/ 11 h 33"/>
                <a:gd name="T8" fmla="*/ 68 w 72"/>
                <a:gd name="T9" fmla="*/ 11 h 33"/>
                <a:gd name="T10" fmla="*/ 66 w 72"/>
                <a:gd name="T11" fmla="*/ 11 h 33"/>
                <a:gd name="T12" fmla="*/ 52 w 72"/>
                <a:gd name="T13" fmla="*/ 11 h 33"/>
                <a:gd name="T14" fmla="*/ 38 w 72"/>
                <a:gd name="T15" fmla="*/ 30 h 33"/>
                <a:gd name="T16" fmla="*/ 38 w 72"/>
                <a:gd name="T17" fmla="*/ 30 h 33"/>
                <a:gd name="T18" fmla="*/ 35 w 72"/>
                <a:gd name="T19" fmla="*/ 31 h 33"/>
                <a:gd name="T20" fmla="*/ 34 w 72"/>
                <a:gd name="T21" fmla="*/ 33 h 33"/>
                <a:gd name="T22" fmla="*/ 0 w 72"/>
                <a:gd name="T23" fmla="*/ 33 h 33"/>
                <a:gd name="T24" fmla="*/ 0 w 72"/>
                <a:gd name="T25" fmla="*/ 21 h 33"/>
                <a:gd name="T26" fmla="*/ 31 w 72"/>
                <a:gd name="T27" fmla="*/ 21 h 33"/>
                <a:gd name="T28" fmla="*/ 45 w 72"/>
                <a:gd name="T29" fmla="*/ 3 h 33"/>
                <a:gd name="T30" fmla="*/ 45 w 72"/>
                <a:gd name="T31" fmla="*/ 3 h 33"/>
                <a:gd name="T32" fmla="*/ 47 w 72"/>
                <a:gd name="T33" fmla="*/ 2 h 33"/>
                <a:gd name="T34" fmla="*/ 49 w 72"/>
                <a:gd name="T35" fmla="*/ 0 h 33"/>
                <a:gd name="T36" fmla="*/ 66 w 72"/>
                <a:gd name="T37" fmla="*/ 0 h 33"/>
                <a:gd name="T38" fmla="*/ 66 w 72"/>
                <a:gd name="T39" fmla="*/ 0 h 33"/>
                <a:gd name="T40" fmla="*/ 68 w 72"/>
                <a:gd name="T41" fmla="*/ 2 h 33"/>
                <a:gd name="T42" fmla="*/ 68 w 72"/>
                <a:gd name="T43" fmla="*/ 2 h 33"/>
                <a:gd name="T44" fmla="*/ 71 w 72"/>
                <a:gd name="T45" fmla="*/ 3 h 33"/>
                <a:gd name="T46" fmla="*/ 72 w 72"/>
                <a:gd name="T47" fmla="*/ 6 h 33"/>
                <a:gd name="T48" fmla="*/ 72 w 72"/>
                <a:gd name="T4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33">
                  <a:moveTo>
                    <a:pt x="72" y="6"/>
                  </a:moveTo>
                  <a:lnTo>
                    <a:pt x="72" y="6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52" y="1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31" y="21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7" y="2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71" y="3"/>
                  </a:lnTo>
                  <a:lnTo>
                    <a:pt x="72" y="6"/>
                  </a:lnTo>
                  <a:lnTo>
                    <a:pt x="7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6FB7C2C8-78DC-41EB-9696-0AD7656F5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" y="741"/>
              <a:ext cx="41" cy="41"/>
            </a:xfrm>
            <a:custGeom>
              <a:avLst/>
              <a:gdLst>
                <a:gd name="T0" fmla="*/ 41 w 41"/>
                <a:gd name="T1" fmla="*/ 20 h 41"/>
                <a:gd name="T2" fmla="*/ 41 w 41"/>
                <a:gd name="T3" fmla="*/ 20 h 41"/>
                <a:gd name="T4" fmla="*/ 40 w 41"/>
                <a:gd name="T5" fmla="*/ 28 h 41"/>
                <a:gd name="T6" fmla="*/ 35 w 41"/>
                <a:gd name="T7" fmla="*/ 35 h 41"/>
                <a:gd name="T8" fmla="*/ 28 w 41"/>
                <a:gd name="T9" fmla="*/ 40 h 41"/>
                <a:gd name="T10" fmla="*/ 21 w 41"/>
                <a:gd name="T11" fmla="*/ 41 h 41"/>
                <a:gd name="T12" fmla="*/ 21 w 41"/>
                <a:gd name="T13" fmla="*/ 41 h 41"/>
                <a:gd name="T14" fmla="*/ 13 w 41"/>
                <a:gd name="T15" fmla="*/ 40 h 41"/>
                <a:gd name="T16" fmla="*/ 6 w 41"/>
                <a:gd name="T17" fmla="*/ 35 h 41"/>
                <a:gd name="T18" fmla="*/ 2 w 41"/>
                <a:gd name="T19" fmla="*/ 28 h 41"/>
                <a:gd name="T20" fmla="*/ 0 w 41"/>
                <a:gd name="T21" fmla="*/ 20 h 41"/>
                <a:gd name="T22" fmla="*/ 0 w 41"/>
                <a:gd name="T23" fmla="*/ 20 h 41"/>
                <a:gd name="T24" fmla="*/ 2 w 41"/>
                <a:gd name="T25" fmla="*/ 13 h 41"/>
                <a:gd name="T26" fmla="*/ 6 w 41"/>
                <a:gd name="T27" fmla="*/ 6 h 41"/>
                <a:gd name="T28" fmla="*/ 13 w 41"/>
                <a:gd name="T29" fmla="*/ 1 h 41"/>
                <a:gd name="T30" fmla="*/ 21 w 41"/>
                <a:gd name="T31" fmla="*/ 0 h 41"/>
                <a:gd name="T32" fmla="*/ 21 w 41"/>
                <a:gd name="T33" fmla="*/ 0 h 41"/>
                <a:gd name="T34" fmla="*/ 28 w 41"/>
                <a:gd name="T35" fmla="*/ 1 h 41"/>
                <a:gd name="T36" fmla="*/ 35 w 41"/>
                <a:gd name="T37" fmla="*/ 6 h 41"/>
                <a:gd name="T38" fmla="*/ 40 w 41"/>
                <a:gd name="T39" fmla="*/ 13 h 41"/>
                <a:gd name="T40" fmla="*/ 41 w 41"/>
                <a:gd name="T41" fmla="*/ 20 h 41"/>
                <a:gd name="T42" fmla="*/ 41 w 41"/>
                <a:gd name="T43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lnTo>
                    <a:pt x="41" y="20"/>
                  </a:lnTo>
                  <a:lnTo>
                    <a:pt x="40" y="28"/>
                  </a:lnTo>
                  <a:lnTo>
                    <a:pt x="35" y="35"/>
                  </a:lnTo>
                  <a:lnTo>
                    <a:pt x="28" y="40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13" y="40"/>
                  </a:lnTo>
                  <a:lnTo>
                    <a:pt x="6" y="35"/>
                  </a:lnTo>
                  <a:lnTo>
                    <a:pt x="2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3"/>
                  </a:lnTo>
                  <a:lnTo>
                    <a:pt x="6" y="6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8" y="1"/>
                  </a:lnTo>
                  <a:lnTo>
                    <a:pt x="35" y="6"/>
                  </a:lnTo>
                  <a:lnTo>
                    <a:pt x="40" y="13"/>
                  </a:lnTo>
                  <a:lnTo>
                    <a:pt x="41" y="20"/>
                  </a:lnTo>
                  <a:lnTo>
                    <a:pt x="4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0A5B7008-2335-4C33-8D2D-06D86B870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" y="792"/>
              <a:ext cx="27" cy="27"/>
            </a:xfrm>
            <a:custGeom>
              <a:avLst/>
              <a:gdLst>
                <a:gd name="T0" fmla="*/ 27 w 27"/>
                <a:gd name="T1" fmla="*/ 14 h 27"/>
                <a:gd name="T2" fmla="*/ 27 w 27"/>
                <a:gd name="T3" fmla="*/ 14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4 h 27"/>
                <a:gd name="T22" fmla="*/ 0 w 27"/>
                <a:gd name="T23" fmla="*/ 14 h 27"/>
                <a:gd name="T24" fmla="*/ 2 w 27"/>
                <a:gd name="T25" fmla="*/ 9 h 27"/>
                <a:gd name="T26" fmla="*/ 5 w 27"/>
                <a:gd name="T27" fmla="*/ 4 h 27"/>
                <a:gd name="T28" fmla="*/ 9 w 27"/>
                <a:gd name="T29" fmla="*/ 1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1 h 27"/>
                <a:gd name="T36" fmla="*/ 23 w 27"/>
                <a:gd name="T37" fmla="*/ 4 h 27"/>
                <a:gd name="T38" fmla="*/ 26 w 27"/>
                <a:gd name="T39" fmla="*/ 9 h 27"/>
                <a:gd name="T40" fmla="*/ 27 w 27"/>
                <a:gd name="T41" fmla="*/ 14 h 27"/>
                <a:gd name="T42" fmla="*/ 27 w 27"/>
                <a:gd name="T43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4"/>
                  </a:moveTo>
                  <a:lnTo>
                    <a:pt x="27" y="14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3" y="4"/>
                  </a:lnTo>
                  <a:lnTo>
                    <a:pt x="26" y="9"/>
                  </a:lnTo>
                  <a:lnTo>
                    <a:pt x="27" y="14"/>
                  </a:lnTo>
                  <a:lnTo>
                    <a:pt x="27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879DC7F9-64BF-4684-A8D0-D7943B34C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" y="704"/>
              <a:ext cx="27" cy="27"/>
            </a:xfrm>
            <a:custGeom>
              <a:avLst/>
              <a:gdLst>
                <a:gd name="T0" fmla="*/ 27 w 27"/>
                <a:gd name="T1" fmla="*/ 13 h 27"/>
                <a:gd name="T2" fmla="*/ 27 w 27"/>
                <a:gd name="T3" fmla="*/ 13 h 27"/>
                <a:gd name="T4" fmla="*/ 26 w 27"/>
                <a:gd name="T5" fmla="*/ 18 h 27"/>
                <a:gd name="T6" fmla="*/ 23 w 27"/>
                <a:gd name="T7" fmla="*/ 23 h 27"/>
                <a:gd name="T8" fmla="*/ 19 w 27"/>
                <a:gd name="T9" fmla="*/ 26 h 27"/>
                <a:gd name="T10" fmla="*/ 13 w 27"/>
                <a:gd name="T11" fmla="*/ 27 h 27"/>
                <a:gd name="T12" fmla="*/ 13 w 27"/>
                <a:gd name="T13" fmla="*/ 27 h 27"/>
                <a:gd name="T14" fmla="*/ 9 w 27"/>
                <a:gd name="T15" fmla="*/ 26 h 27"/>
                <a:gd name="T16" fmla="*/ 5 w 27"/>
                <a:gd name="T17" fmla="*/ 23 h 27"/>
                <a:gd name="T18" fmla="*/ 2 w 27"/>
                <a:gd name="T19" fmla="*/ 18 h 27"/>
                <a:gd name="T20" fmla="*/ 0 w 27"/>
                <a:gd name="T21" fmla="*/ 13 h 27"/>
                <a:gd name="T22" fmla="*/ 0 w 27"/>
                <a:gd name="T23" fmla="*/ 13 h 27"/>
                <a:gd name="T24" fmla="*/ 2 w 27"/>
                <a:gd name="T25" fmla="*/ 9 h 27"/>
                <a:gd name="T26" fmla="*/ 5 w 27"/>
                <a:gd name="T27" fmla="*/ 3 h 27"/>
                <a:gd name="T28" fmla="*/ 9 w 27"/>
                <a:gd name="T29" fmla="*/ 0 h 27"/>
                <a:gd name="T30" fmla="*/ 13 w 27"/>
                <a:gd name="T31" fmla="*/ 0 h 27"/>
                <a:gd name="T32" fmla="*/ 13 w 27"/>
                <a:gd name="T33" fmla="*/ 0 h 27"/>
                <a:gd name="T34" fmla="*/ 19 w 27"/>
                <a:gd name="T35" fmla="*/ 0 h 27"/>
                <a:gd name="T36" fmla="*/ 23 w 27"/>
                <a:gd name="T37" fmla="*/ 3 h 27"/>
                <a:gd name="T38" fmla="*/ 26 w 27"/>
                <a:gd name="T39" fmla="*/ 9 h 27"/>
                <a:gd name="T40" fmla="*/ 27 w 27"/>
                <a:gd name="T41" fmla="*/ 13 h 27"/>
                <a:gd name="T42" fmla="*/ 27 w 27"/>
                <a:gd name="T4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" h="27">
                  <a:moveTo>
                    <a:pt x="27" y="13"/>
                  </a:moveTo>
                  <a:lnTo>
                    <a:pt x="27" y="13"/>
                  </a:lnTo>
                  <a:lnTo>
                    <a:pt x="26" y="18"/>
                  </a:lnTo>
                  <a:lnTo>
                    <a:pt x="23" y="23"/>
                  </a:lnTo>
                  <a:lnTo>
                    <a:pt x="19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9" y="26"/>
                  </a:lnTo>
                  <a:lnTo>
                    <a:pt x="5" y="23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3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3" y="3"/>
                  </a:lnTo>
                  <a:lnTo>
                    <a:pt x="26" y="9"/>
                  </a:lnTo>
                  <a:lnTo>
                    <a:pt x="27" y="13"/>
                  </a:lnTo>
                  <a:lnTo>
                    <a:pt x="27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2B229F06-9893-4D92-ABA7-C2907E76DA9E}"/>
              </a:ext>
            </a:extLst>
          </p:cNvPr>
          <p:cNvSpPr txBox="1"/>
          <p:nvPr/>
        </p:nvSpPr>
        <p:spPr>
          <a:xfrm>
            <a:off x="6096000" y="779042"/>
            <a:ext cx="582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МИНСТРОЙ РОССИИ</a:t>
            </a: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, МИНЦИФРЫ РОССИИ, МИНТРАНС РОССИИ, РОСТЕХНАДЗОР, РОСРЕЕСТР, СУБЪЕКТЫ РФ, ЗАИНТЕРЕСОВАННЫЕ ФОИВ, ППК, АО "ДОМ.РФ", ВЕДОМСТВЕННЫЕ И ПРОФИЛЬНЫЕ ВУЗЫ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AC48C52C-3F6D-485D-98D6-A2AFDBF17BC8}"/>
              </a:ext>
            </a:extLst>
          </p:cNvPr>
          <p:cNvSpPr txBox="1"/>
          <p:nvPr/>
        </p:nvSpPr>
        <p:spPr>
          <a:xfrm>
            <a:off x="6122806" y="1795119"/>
            <a:ext cx="565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МИНСТРОЙ РОССИИ</a:t>
            </a: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, МИНЦИФРЫ РОССИИ, РОСРЕЕСТР,  РОСТЕХНАДЗОР, РОССТАНДАРТ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546FA35-F73F-4716-BDFC-37CA54EC945D}"/>
              </a:ext>
            </a:extLst>
          </p:cNvPr>
          <p:cNvSpPr txBox="1"/>
          <p:nvPr/>
        </p:nvSpPr>
        <p:spPr>
          <a:xfrm>
            <a:off x="6095999" y="3065141"/>
            <a:ext cx="5829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МИНЦИФРЫ РОССИИ, СУБЪЕКТЫ РФ, ППК "ЕДИНЫЙ ЗАКАЗЧИК В СФЕРЕ СТРОИТЕЛЬСТВА, АО «ДОМ.РФ», ФАУ «ГЛАВГОСЭКСПЕРТИЗА», РОСРЕЕСТР,  РОСТЕХНАДЗОР, МИНОБРНАУКИ РОССИИ, МИНПРОСВЕЩЕНИЯ РОССИИ, НОПРИЗ, НОСТРОЙ, ВЕДОМСТВЕННЫЕ И ПРОФИЛЬНЫЕ ВУЗЫ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114577-C09B-457B-8C59-B4E4DF967904}"/>
              </a:ext>
            </a:extLst>
          </p:cNvPr>
          <p:cNvSpPr txBox="1"/>
          <p:nvPr/>
        </p:nvSpPr>
        <p:spPr>
          <a:xfrm>
            <a:off x="6095999" y="4497027"/>
            <a:ext cx="567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МИНСТРОЙ РОССИИ</a:t>
            </a: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, МИНЦИФРЫ РОССИИ, СУБЪЕКТЫ РФ, ППК "ЕДИНЫЙ ЗАКАЗЧИК В СФЕРЕ СТРОИТЕЛЬСТВА, АО «ДОМ.РФ», ФАУ «ГЛАВГОСЭКСПЕРТИЗА», РОСРЕЕСТР,  РОСТЕХНАДЗОР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5A8AA6D-4EFB-4E8B-A542-43092B19138C}"/>
              </a:ext>
            </a:extLst>
          </p:cNvPr>
          <p:cNvSpPr txBox="1"/>
          <p:nvPr/>
        </p:nvSpPr>
        <p:spPr>
          <a:xfrm>
            <a:off x="6122806" y="5414226"/>
            <a:ext cx="5677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kern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МИНСТРОЙ РОССИИ</a:t>
            </a:r>
            <a:r>
              <a:rPr lang="ru-RU" sz="1200" b="1" kern="0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, МИНТРАНС РОССИИ, ГК РОСАТОМ, СУБЪЕКТЫ РФ, ДЕПАРТАМЕНТ СТРОИТЕЛЬСТВА ГОРОДА МОСКВЫ, АО "РЖД", ППК "ЕДИНЫЙ ЗАКАЗЧИК В СФЕРЕ СТРОИТЕЛЬСТВА", ГК РОСАВТОДОР, РАЗРАБОТЧИКИ ПРОГРАММНОГО ОБЕСПЕЧЕНИЯ, ЗАИНТЕРЕСОВАННЫЕ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30982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574032"/>
            <a:ext cx="11025446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ОБУЧЕНИЕ СОГЛАСНО ПЛАНУ МЕРОПРИЯТИЙ РЕАЛИЗАЦИИ ПОСТАНОВЛЕНИЯ ПРАВИТЕЛЬСТВА РОССИЙСКОЙ ФЕДЕРАЦИИ </a:t>
            </a:r>
            <a:b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</a:br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ОТ 5 МАРТА 2021 Г. № 331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6191" y="1509422"/>
            <a:ext cx="59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ОСНОВНЫЕ МЕРОПРИЯТИЯ И РЕЗУЛЬТАТЫ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292A2B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7BE355-7D35-40DE-BB9F-82A7F7AE2A5F}"/>
              </a:ext>
            </a:extLst>
          </p:cNvPr>
          <p:cNvGrpSpPr/>
          <p:nvPr/>
        </p:nvGrpSpPr>
        <p:grpSpPr>
          <a:xfrm>
            <a:off x="5805391" y="2159138"/>
            <a:ext cx="6047007" cy="1384995"/>
            <a:chOff x="5856191" y="2372580"/>
            <a:chExt cx="6047007" cy="1384995"/>
          </a:xfrm>
        </p:grpSpPr>
        <p:sp>
          <p:nvSpPr>
            <p:cNvPr id="13" name="TextBox 12"/>
            <p:cNvSpPr txBox="1"/>
            <p:nvPr/>
          </p:nvSpPr>
          <p:spPr>
            <a:xfrm>
              <a:off x="5856191" y="268538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1</a:t>
              </a: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84B86C32-B3DB-4EA3-9184-4F13CEBA5AD8}"/>
                </a:ext>
              </a:extLst>
            </p:cNvPr>
            <p:cNvSpPr/>
            <p:nvPr/>
          </p:nvSpPr>
          <p:spPr>
            <a:xfrm>
              <a:off x="6335809" y="2372580"/>
              <a:ext cx="556738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53E95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АДАПТАЦИЯ ОБРАЗОВАТЕЛЬНЫХ ПРОГРАММ ПОДГОТОВКИ И ПЕРЕПОДГОТОВКИ КАДРОВ ДЛЯ РАЗРАБОТКИ И ДАЛЬНЕЙШЕГО ПРИМЕНЕНИЯ ИНФОРМАЦИОННЫХ МОДЕЛЕЙ</a:t>
              </a:r>
            </a:p>
            <a:p>
              <a:r>
                <a:rPr lang="ru-RU" sz="1200" b="1" dirty="0"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ВКЛЮЧЕНИЕ МЕЖДИСЦИПЛИНАРНОГО ОБУЧЕНИЯ КОЛЛЕКТИВНОЙ РАБОТЫ НАД ИНФОРМАЦИОННОЙ МОДЕЛЬЮ,</a:t>
              </a:r>
            </a:p>
            <a:p>
              <a:r>
                <a:rPr lang="ru-RU" sz="1200" b="1" dirty="0"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РАЗВИТИЕ СТРОИТЕЛЬНОГО ОБРАЗОВАНИЯ НА ЕДИНОЙ ОБРАЗОВАТЕЛЬНОЙ ПЛАТФОРМЕ 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044C247-7311-476D-B95B-06D77B21C35E}"/>
              </a:ext>
            </a:extLst>
          </p:cNvPr>
          <p:cNvGrpSpPr/>
          <p:nvPr/>
        </p:nvGrpSpPr>
        <p:grpSpPr>
          <a:xfrm>
            <a:off x="5806232" y="3704013"/>
            <a:ext cx="6046166" cy="1015663"/>
            <a:chOff x="5856191" y="3703290"/>
            <a:chExt cx="6046166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5856191" y="3857179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2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90E74736-AB95-42ED-98D6-8D4881159015}"/>
                </a:ext>
              </a:extLst>
            </p:cNvPr>
            <p:cNvSpPr/>
            <p:nvPr/>
          </p:nvSpPr>
          <p:spPr>
            <a:xfrm>
              <a:off x="6334968" y="3703290"/>
              <a:ext cx="556738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53E95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РАЗРАБОТКА ПРОГРАММ ДОПОЛНИТЕЛЬНОГО ПРОФЕССИОНАЛЬНОГО ОБУЧЕНИЯ </a:t>
              </a:r>
            </a:p>
            <a:p>
              <a:r>
                <a:rPr lang="ru-RU" sz="1200" b="1" dirty="0"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БУДУТ РАЗРАБОТАНЫ ПРОГРАММЫ ДОПОЛНИТЕЛЬНОГО ОБУЧЕНИЯ ДЛЯ ГОСУДАРСТВЕННЫХ ЗАКАЗЧИКОВ, РАБОТНИКОВ ПРОЕКТНЫХ, ЭКСПЕРТНЫХ И СТРОИТЕЛЬНЫХ ОРГАНИЗАЦИЙ </a:t>
              </a: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BF0B411D-11F4-40C8-862D-C34C33E5F33A}"/>
              </a:ext>
            </a:extLst>
          </p:cNvPr>
          <p:cNvGrpSpPr/>
          <p:nvPr/>
        </p:nvGrpSpPr>
        <p:grpSpPr>
          <a:xfrm>
            <a:off x="5805391" y="5009376"/>
            <a:ext cx="6178086" cy="1200329"/>
            <a:chOff x="5856191" y="4800606"/>
            <a:chExt cx="6178086" cy="1200329"/>
          </a:xfrm>
        </p:grpSpPr>
        <p:sp>
          <p:nvSpPr>
            <p:cNvPr id="15" name="TextBox 14"/>
            <p:cNvSpPr txBox="1"/>
            <p:nvPr/>
          </p:nvSpPr>
          <p:spPr>
            <a:xfrm>
              <a:off x="5856191" y="4800606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3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5A909F8C-306D-49F9-9DDD-8BBF903C6342}"/>
                </a:ext>
              </a:extLst>
            </p:cNvPr>
            <p:cNvSpPr/>
            <p:nvPr/>
          </p:nvSpPr>
          <p:spPr>
            <a:xfrm>
              <a:off x="6357590" y="4800606"/>
              <a:ext cx="567668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53E95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РАЗРАБОТКА И УТВЕРЖДЕНИЕ ПРОФЕССИОНАЛЬНЫХ СТАНДАРТОВ В СФЕРЕ ПРИМЕНЕНИЯ ТЕХНОЛОГИЙ ИНФОРМАЦИОННОГО МОДЕЛИРОВАНИЯ </a:t>
              </a:r>
            </a:p>
            <a:p>
              <a:r>
                <a:rPr lang="ru-RU" sz="1200" b="1" dirty="0"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РАЗРАБОТАНЫ И УТВЕРЖДЕНЫ ПРОФЕССИОНАЛЬНЫЕ СТАНДАРТЫ, УСТАНАВЛИВАЮЩИЕ РЕКОМЕНДАЦИИ И ТРЕБОВАНИЯ К КОМПЕТЕНЦИЯМ СПЕЦИАЛИСТАМ</a:t>
              </a:r>
            </a:p>
          </p:txBody>
        </p:sp>
      </p:grp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B6100D8-533A-43E4-B52C-7A69A0BDAF03}"/>
              </a:ext>
            </a:extLst>
          </p:cNvPr>
          <p:cNvSpPr/>
          <p:nvPr/>
        </p:nvSpPr>
        <p:spPr>
          <a:xfrm>
            <a:off x="469868" y="3658545"/>
            <a:ext cx="474008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МИНСТРОЙ РОССИИ,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МИНТРУД РОССИИ,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МИНЮСТ РОССИИ,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НОПРИЗ, 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НОСТРОЙ, 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НОТИМ, 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АНАЛИТИЧЕСКИЙ ЦЕНТР,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МИНОБРНАУКИ РОССИИ,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МИНПРОСВЕЩЕНИЯ РОССИИ, </a:t>
            </a:r>
          </a:p>
          <a:p>
            <a:pPr marL="621665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ВЕДОМСТВЕННЫЕ И ПРОФИЛЬНЫЕ ВУЗЫ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E071A9-33A8-4BAA-89C9-306B8B4CC889}"/>
              </a:ext>
            </a:extLst>
          </p:cNvPr>
          <p:cNvSpPr txBox="1"/>
          <p:nvPr/>
        </p:nvSpPr>
        <p:spPr>
          <a:xfrm>
            <a:off x="238002" y="2066805"/>
            <a:ext cx="4919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БУДЕТ РЕАЛИЗОВАН РЯД МЕРОПРИЯТИЙ, НАПРАВЛЕННЫХ НА ОБУЧЕНИЕ ПРИМЕНЕНИЮ ТЕХНОЛОГИЙ ИНФОРМАЦИОННОГО МОДЕЛИРОВАНИЯ СОВМЕСТНЫМИ УСИЛИЯМИ</a:t>
            </a:r>
          </a:p>
        </p:txBody>
      </p:sp>
    </p:spTree>
    <p:extLst>
      <p:ext uri="{BB962C8B-B14F-4D97-AF65-F5344CB8AC3E}">
        <p14:creationId xmlns:p14="http://schemas.microsoft.com/office/powerpoint/2010/main" val="205369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219A32F-A0FF-4564-8F42-3ED57FAA7B89}"/>
              </a:ext>
            </a:extLst>
          </p:cNvPr>
          <p:cNvSpPr txBox="1"/>
          <p:nvPr/>
        </p:nvSpPr>
        <p:spPr>
          <a:xfrm>
            <a:off x="933791" y="2211755"/>
            <a:ext cx="1787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18 000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535E0788-6D8C-42EC-9581-5AAB64FB4D5F}"/>
              </a:ext>
            </a:extLst>
          </p:cNvPr>
          <p:cNvSpPr/>
          <p:nvPr/>
        </p:nvSpPr>
        <p:spPr>
          <a:xfrm>
            <a:off x="2657339" y="2450282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>
                <a:solidFill>
                  <a:srgbClr val="03B0FF"/>
                </a:solidFill>
                <a:latin typeface="Roboto" pitchFamily="2" charset="0"/>
                <a:ea typeface="Roboto" pitchFamily="2" charset="0"/>
              </a:rPr>
              <a:t>ЧЕЛОВЕК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3F567EC6-E2C9-40C1-A239-4D45C17D3FA2}"/>
              </a:ext>
            </a:extLst>
          </p:cNvPr>
          <p:cNvSpPr/>
          <p:nvPr/>
        </p:nvSpPr>
        <p:spPr>
          <a:xfrm>
            <a:off x="246185" y="304272"/>
            <a:ext cx="416281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ПОТРЕБНОСТЬ В ОБУЧЕНИИ КАДРОВ </a:t>
            </a:r>
          </a:p>
          <a:p>
            <a:endParaRPr lang="ru-RU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  <a:p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ДЛЯ ПЕРЕХОДА К ОБЯЗАТЕЛЬНОМУ ИСПОЛЬЗОВАНИЮ ТЕХНОЛОГИЙ ИНФОРМАЦИОННОГО МОДЕЛИРОВАНИЯ ГОСУДАРСТВЕННЫМИ И МУНИЦИПАЛЬНЫМИ ЗАКАЗЧИКАМИ В ТЕКУЩЕМ ГОДУ</a:t>
            </a:r>
            <a:endParaRPr lang="ru-RU" sz="12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56" name="Group 30">
            <a:extLst>
              <a:ext uri="{FF2B5EF4-FFF2-40B4-BE49-F238E27FC236}">
                <a16:creationId xmlns:a16="http://schemas.microsoft.com/office/drawing/2014/main" id="{BDCE4C69-2DFA-43F7-B8C6-DFA388A93A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1594" y="2360536"/>
            <a:ext cx="333105" cy="425052"/>
            <a:chOff x="2601" y="579"/>
            <a:chExt cx="2478" cy="3162"/>
          </a:xfrm>
        </p:grpSpPr>
        <p:sp>
          <p:nvSpPr>
            <p:cNvPr id="57" name="AutoShape 29">
              <a:extLst>
                <a:ext uri="{FF2B5EF4-FFF2-40B4-BE49-F238E27FC236}">
                  <a16:creationId xmlns:a16="http://schemas.microsoft.com/office/drawing/2014/main" id="{39969C13-011D-4723-A365-1B8185A9087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01" y="579"/>
              <a:ext cx="2478" cy="3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31">
              <a:extLst>
                <a:ext uri="{FF2B5EF4-FFF2-40B4-BE49-F238E27FC236}">
                  <a16:creationId xmlns:a16="http://schemas.microsoft.com/office/drawing/2014/main" id="{127819BE-B171-4DF1-972C-4E2187F32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" y="579"/>
              <a:ext cx="1454" cy="1452"/>
            </a:xfrm>
            <a:custGeom>
              <a:avLst/>
              <a:gdLst>
                <a:gd name="T0" fmla="*/ 764 w 1454"/>
                <a:gd name="T1" fmla="*/ 1452 h 1452"/>
                <a:gd name="T2" fmla="*/ 874 w 1454"/>
                <a:gd name="T3" fmla="*/ 1438 h 1452"/>
                <a:gd name="T4" fmla="*/ 978 w 1454"/>
                <a:gd name="T5" fmla="*/ 1408 h 1452"/>
                <a:gd name="T6" fmla="*/ 1074 w 1454"/>
                <a:gd name="T7" fmla="*/ 1366 h 1452"/>
                <a:gd name="T8" fmla="*/ 1162 w 1454"/>
                <a:gd name="T9" fmla="*/ 1308 h 1452"/>
                <a:gd name="T10" fmla="*/ 1242 w 1454"/>
                <a:gd name="T11" fmla="*/ 1240 h 1452"/>
                <a:gd name="T12" fmla="*/ 1310 w 1454"/>
                <a:gd name="T13" fmla="*/ 1160 h 1452"/>
                <a:gd name="T14" fmla="*/ 1366 w 1454"/>
                <a:gd name="T15" fmla="*/ 1072 h 1452"/>
                <a:gd name="T16" fmla="*/ 1410 w 1454"/>
                <a:gd name="T17" fmla="*/ 976 h 1452"/>
                <a:gd name="T18" fmla="*/ 1440 w 1454"/>
                <a:gd name="T19" fmla="*/ 872 h 1452"/>
                <a:gd name="T20" fmla="*/ 1454 w 1454"/>
                <a:gd name="T21" fmla="*/ 764 h 1452"/>
                <a:gd name="T22" fmla="*/ 1454 w 1454"/>
                <a:gd name="T23" fmla="*/ 688 h 1452"/>
                <a:gd name="T24" fmla="*/ 1440 w 1454"/>
                <a:gd name="T25" fmla="*/ 580 h 1452"/>
                <a:gd name="T26" fmla="*/ 1410 w 1454"/>
                <a:gd name="T27" fmla="*/ 476 h 1452"/>
                <a:gd name="T28" fmla="*/ 1366 w 1454"/>
                <a:gd name="T29" fmla="*/ 380 h 1452"/>
                <a:gd name="T30" fmla="*/ 1310 w 1454"/>
                <a:gd name="T31" fmla="*/ 292 h 1452"/>
                <a:gd name="T32" fmla="*/ 1242 w 1454"/>
                <a:gd name="T33" fmla="*/ 212 h 1452"/>
                <a:gd name="T34" fmla="*/ 1162 w 1454"/>
                <a:gd name="T35" fmla="*/ 144 h 1452"/>
                <a:gd name="T36" fmla="*/ 1074 w 1454"/>
                <a:gd name="T37" fmla="*/ 86 h 1452"/>
                <a:gd name="T38" fmla="*/ 978 w 1454"/>
                <a:gd name="T39" fmla="*/ 44 h 1452"/>
                <a:gd name="T40" fmla="*/ 874 w 1454"/>
                <a:gd name="T41" fmla="*/ 14 h 1452"/>
                <a:gd name="T42" fmla="*/ 764 w 1454"/>
                <a:gd name="T43" fmla="*/ 0 h 1452"/>
                <a:gd name="T44" fmla="*/ 690 w 1454"/>
                <a:gd name="T45" fmla="*/ 0 h 1452"/>
                <a:gd name="T46" fmla="*/ 580 w 1454"/>
                <a:gd name="T47" fmla="*/ 14 h 1452"/>
                <a:gd name="T48" fmla="*/ 478 w 1454"/>
                <a:gd name="T49" fmla="*/ 44 h 1452"/>
                <a:gd name="T50" fmla="*/ 380 w 1454"/>
                <a:gd name="T51" fmla="*/ 86 h 1452"/>
                <a:gd name="T52" fmla="*/ 292 w 1454"/>
                <a:gd name="T53" fmla="*/ 144 h 1452"/>
                <a:gd name="T54" fmla="*/ 214 w 1454"/>
                <a:gd name="T55" fmla="*/ 212 h 1452"/>
                <a:gd name="T56" fmla="*/ 144 w 1454"/>
                <a:gd name="T57" fmla="*/ 292 h 1452"/>
                <a:gd name="T58" fmla="*/ 88 w 1454"/>
                <a:gd name="T59" fmla="*/ 380 h 1452"/>
                <a:gd name="T60" fmla="*/ 44 w 1454"/>
                <a:gd name="T61" fmla="*/ 476 h 1452"/>
                <a:gd name="T62" fmla="*/ 14 w 1454"/>
                <a:gd name="T63" fmla="*/ 580 h 1452"/>
                <a:gd name="T64" fmla="*/ 2 w 1454"/>
                <a:gd name="T65" fmla="*/ 688 h 1452"/>
                <a:gd name="T66" fmla="*/ 2 w 1454"/>
                <a:gd name="T67" fmla="*/ 764 h 1452"/>
                <a:gd name="T68" fmla="*/ 14 w 1454"/>
                <a:gd name="T69" fmla="*/ 872 h 1452"/>
                <a:gd name="T70" fmla="*/ 44 w 1454"/>
                <a:gd name="T71" fmla="*/ 976 h 1452"/>
                <a:gd name="T72" fmla="*/ 88 w 1454"/>
                <a:gd name="T73" fmla="*/ 1072 h 1452"/>
                <a:gd name="T74" fmla="*/ 144 w 1454"/>
                <a:gd name="T75" fmla="*/ 1160 h 1452"/>
                <a:gd name="T76" fmla="*/ 214 w 1454"/>
                <a:gd name="T77" fmla="*/ 1240 h 1452"/>
                <a:gd name="T78" fmla="*/ 292 w 1454"/>
                <a:gd name="T79" fmla="*/ 1308 h 1452"/>
                <a:gd name="T80" fmla="*/ 380 w 1454"/>
                <a:gd name="T81" fmla="*/ 1366 h 1452"/>
                <a:gd name="T82" fmla="*/ 478 w 1454"/>
                <a:gd name="T83" fmla="*/ 1408 h 1452"/>
                <a:gd name="T84" fmla="*/ 580 w 1454"/>
                <a:gd name="T85" fmla="*/ 1438 h 1452"/>
                <a:gd name="T86" fmla="*/ 690 w 1454"/>
                <a:gd name="T87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4" h="1452">
                  <a:moveTo>
                    <a:pt x="728" y="1452"/>
                  </a:moveTo>
                  <a:lnTo>
                    <a:pt x="728" y="1452"/>
                  </a:lnTo>
                  <a:lnTo>
                    <a:pt x="764" y="1452"/>
                  </a:lnTo>
                  <a:lnTo>
                    <a:pt x="802" y="1450"/>
                  </a:lnTo>
                  <a:lnTo>
                    <a:pt x="838" y="1444"/>
                  </a:lnTo>
                  <a:lnTo>
                    <a:pt x="874" y="1438"/>
                  </a:lnTo>
                  <a:lnTo>
                    <a:pt x="908" y="1430"/>
                  </a:lnTo>
                  <a:lnTo>
                    <a:pt x="944" y="1420"/>
                  </a:lnTo>
                  <a:lnTo>
                    <a:pt x="978" y="1408"/>
                  </a:lnTo>
                  <a:lnTo>
                    <a:pt x="1010" y="1396"/>
                  </a:lnTo>
                  <a:lnTo>
                    <a:pt x="1042" y="1382"/>
                  </a:lnTo>
                  <a:lnTo>
                    <a:pt x="1074" y="1366"/>
                  </a:lnTo>
                  <a:lnTo>
                    <a:pt x="1104" y="1348"/>
                  </a:lnTo>
                  <a:lnTo>
                    <a:pt x="1134" y="1328"/>
                  </a:lnTo>
                  <a:lnTo>
                    <a:pt x="1162" y="1308"/>
                  </a:lnTo>
                  <a:lnTo>
                    <a:pt x="1190" y="1286"/>
                  </a:lnTo>
                  <a:lnTo>
                    <a:pt x="1216" y="1264"/>
                  </a:lnTo>
                  <a:lnTo>
                    <a:pt x="1242" y="1240"/>
                  </a:lnTo>
                  <a:lnTo>
                    <a:pt x="1266" y="1214"/>
                  </a:lnTo>
                  <a:lnTo>
                    <a:pt x="1288" y="1188"/>
                  </a:lnTo>
                  <a:lnTo>
                    <a:pt x="1310" y="1160"/>
                  </a:lnTo>
                  <a:lnTo>
                    <a:pt x="1330" y="1132"/>
                  </a:lnTo>
                  <a:lnTo>
                    <a:pt x="1348" y="1102"/>
                  </a:lnTo>
                  <a:lnTo>
                    <a:pt x="1366" y="1072"/>
                  </a:lnTo>
                  <a:lnTo>
                    <a:pt x="1382" y="1042"/>
                  </a:lnTo>
                  <a:lnTo>
                    <a:pt x="1396" y="1008"/>
                  </a:lnTo>
                  <a:lnTo>
                    <a:pt x="1410" y="976"/>
                  </a:lnTo>
                  <a:lnTo>
                    <a:pt x="1422" y="942"/>
                  </a:lnTo>
                  <a:lnTo>
                    <a:pt x="1432" y="908"/>
                  </a:lnTo>
                  <a:lnTo>
                    <a:pt x="1440" y="872"/>
                  </a:lnTo>
                  <a:lnTo>
                    <a:pt x="1446" y="836"/>
                  </a:lnTo>
                  <a:lnTo>
                    <a:pt x="1450" y="800"/>
                  </a:lnTo>
                  <a:lnTo>
                    <a:pt x="1454" y="764"/>
                  </a:lnTo>
                  <a:lnTo>
                    <a:pt x="1454" y="726"/>
                  </a:lnTo>
                  <a:lnTo>
                    <a:pt x="1454" y="726"/>
                  </a:lnTo>
                  <a:lnTo>
                    <a:pt x="1454" y="688"/>
                  </a:lnTo>
                  <a:lnTo>
                    <a:pt x="1450" y="652"/>
                  </a:lnTo>
                  <a:lnTo>
                    <a:pt x="1446" y="616"/>
                  </a:lnTo>
                  <a:lnTo>
                    <a:pt x="1440" y="580"/>
                  </a:lnTo>
                  <a:lnTo>
                    <a:pt x="1432" y="544"/>
                  </a:lnTo>
                  <a:lnTo>
                    <a:pt x="1422" y="510"/>
                  </a:lnTo>
                  <a:lnTo>
                    <a:pt x="1410" y="476"/>
                  </a:lnTo>
                  <a:lnTo>
                    <a:pt x="1396" y="444"/>
                  </a:lnTo>
                  <a:lnTo>
                    <a:pt x="1382" y="410"/>
                  </a:lnTo>
                  <a:lnTo>
                    <a:pt x="1366" y="380"/>
                  </a:lnTo>
                  <a:lnTo>
                    <a:pt x="1348" y="350"/>
                  </a:lnTo>
                  <a:lnTo>
                    <a:pt x="1330" y="320"/>
                  </a:lnTo>
                  <a:lnTo>
                    <a:pt x="1310" y="292"/>
                  </a:lnTo>
                  <a:lnTo>
                    <a:pt x="1288" y="264"/>
                  </a:lnTo>
                  <a:lnTo>
                    <a:pt x="1266" y="238"/>
                  </a:lnTo>
                  <a:lnTo>
                    <a:pt x="1242" y="212"/>
                  </a:lnTo>
                  <a:lnTo>
                    <a:pt x="1216" y="188"/>
                  </a:lnTo>
                  <a:lnTo>
                    <a:pt x="1190" y="166"/>
                  </a:lnTo>
                  <a:lnTo>
                    <a:pt x="1162" y="144"/>
                  </a:lnTo>
                  <a:lnTo>
                    <a:pt x="1134" y="124"/>
                  </a:lnTo>
                  <a:lnTo>
                    <a:pt x="1104" y="104"/>
                  </a:lnTo>
                  <a:lnTo>
                    <a:pt x="1074" y="86"/>
                  </a:lnTo>
                  <a:lnTo>
                    <a:pt x="1042" y="70"/>
                  </a:lnTo>
                  <a:lnTo>
                    <a:pt x="1010" y="56"/>
                  </a:lnTo>
                  <a:lnTo>
                    <a:pt x="978" y="44"/>
                  </a:lnTo>
                  <a:lnTo>
                    <a:pt x="944" y="32"/>
                  </a:lnTo>
                  <a:lnTo>
                    <a:pt x="908" y="22"/>
                  </a:lnTo>
                  <a:lnTo>
                    <a:pt x="874" y="14"/>
                  </a:lnTo>
                  <a:lnTo>
                    <a:pt x="838" y="8"/>
                  </a:lnTo>
                  <a:lnTo>
                    <a:pt x="802" y="2"/>
                  </a:lnTo>
                  <a:lnTo>
                    <a:pt x="764" y="0"/>
                  </a:lnTo>
                  <a:lnTo>
                    <a:pt x="728" y="0"/>
                  </a:lnTo>
                  <a:lnTo>
                    <a:pt x="728" y="0"/>
                  </a:lnTo>
                  <a:lnTo>
                    <a:pt x="690" y="0"/>
                  </a:lnTo>
                  <a:lnTo>
                    <a:pt x="652" y="2"/>
                  </a:lnTo>
                  <a:lnTo>
                    <a:pt x="616" y="8"/>
                  </a:lnTo>
                  <a:lnTo>
                    <a:pt x="580" y="14"/>
                  </a:lnTo>
                  <a:lnTo>
                    <a:pt x="546" y="22"/>
                  </a:lnTo>
                  <a:lnTo>
                    <a:pt x="510" y="32"/>
                  </a:lnTo>
                  <a:lnTo>
                    <a:pt x="478" y="44"/>
                  </a:lnTo>
                  <a:lnTo>
                    <a:pt x="444" y="56"/>
                  </a:lnTo>
                  <a:lnTo>
                    <a:pt x="412" y="70"/>
                  </a:lnTo>
                  <a:lnTo>
                    <a:pt x="380" y="86"/>
                  </a:lnTo>
                  <a:lnTo>
                    <a:pt x="350" y="104"/>
                  </a:lnTo>
                  <a:lnTo>
                    <a:pt x="320" y="124"/>
                  </a:lnTo>
                  <a:lnTo>
                    <a:pt x="292" y="144"/>
                  </a:lnTo>
                  <a:lnTo>
                    <a:pt x="264" y="166"/>
                  </a:lnTo>
                  <a:lnTo>
                    <a:pt x="238" y="188"/>
                  </a:lnTo>
                  <a:lnTo>
                    <a:pt x="214" y="212"/>
                  </a:lnTo>
                  <a:lnTo>
                    <a:pt x="190" y="238"/>
                  </a:lnTo>
                  <a:lnTo>
                    <a:pt x="166" y="264"/>
                  </a:lnTo>
                  <a:lnTo>
                    <a:pt x="144" y="292"/>
                  </a:lnTo>
                  <a:lnTo>
                    <a:pt x="124" y="320"/>
                  </a:lnTo>
                  <a:lnTo>
                    <a:pt x="106" y="350"/>
                  </a:lnTo>
                  <a:lnTo>
                    <a:pt x="88" y="380"/>
                  </a:lnTo>
                  <a:lnTo>
                    <a:pt x="72" y="410"/>
                  </a:lnTo>
                  <a:lnTo>
                    <a:pt x="58" y="444"/>
                  </a:lnTo>
                  <a:lnTo>
                    <a:pt x="44" y="476"/>
                  </a:lnTo>
                  <a:lnTo>
                    <a:pt x="32" y="510"/>
                  </a:lnTo>
                  <a:lnTo>
                    <a:pt x="22" y="544"/>
                  </a:lnTo>
                  <a:lnTo>
                    <a:pt x="14" y="580"/>
                  </a:lnTo>
                  <a:lnTo>
                    <a:pt x="8" y="616"/>
                  </a:lnTo>
                  <a:lnTo>
                    <a:pt x="4" y="652"/>
                  </a:lnTo>
                  <a:lnTo>
                    <a:pt x="2" y="688"/>
                  </a:lnTo>
                  <a:lnTo>
                    <a:pt x="0" y="726"/>
                  </a:lnTo>
                  <a:lnTo>
                    <a:pt x="0" y="726"/>
                  </a:lnTo>
                  <a:lnTo>
                    <a:pt x="2" y="764"/>
                  </a:lnTo>
                  <a:lnTo>
                    <a:pt x="4" y="800"/>
                  </a:lnTo>
                  <a:lnTo>
                    <a:pt x="8" y="836"/>
                  </a:lnTo>
                  <a:lnTo>
                    <a:pt x="14" y="872"/>
                  </a:lnTo>
                  <a:lnTo>
                    <a:pt x="22" y="908"/>
                  </a:lnTo>
                  <a:lnTo>
                    <a:pt x="32" y="942"/>
                  </a:lnTo>
                  <a:lnTo>
                    <a:pt x="44" y="976"/>
                  </a:lnTo>
                  <a:lnTo>
                    <a:pt x="58" y="1008"/>
                  </a:lnTo>
                  <a:lnTo>
                    <a:pt x="72" y="1042"/>
                  </a:lnTo>
                  <a:lnTo>
                    <a:pt x="88" y="1072"/>
                  </a:lnTo>
                  <a:lnTo>
                    <a:pt x="106" y="1102"/>
                  </a:lnTo>
                  <a:lnTo>
                    <a:pt x="124" y="1132"/>
                  </a:lnTo>
                  <a:lnTo>
                    <a:pt x="144" y="1160"/>
                  </a:lnTo>
                  <a:lnTo>
                    <a:pt x="166" y="1188"/>
                  </a:lnTo>
                  <a:lnTo>
                    <a:pt x="190" y="1214"/>
                  </a:lnTo>
                  <a:lnTo>
                    <a:pt x="214" y="1240"/>
                  </a:lnTo>
                  <a:lnTo>
                    <a:pt x="238" y="1264"/>
                  </a:lnTo>
                  <a:lnTo>
                    <a:pt x="264" y="1286"/>
                  </a:lnTo>
                  <a:lnTo>
                    <a:pt x="292" y="1308"/>
                  </a:lnTo>
                  <a:lnTo>
                    <a:pt x="320" y="1328"/>
                  </a:lnTo>
                  <a:lnTo>
                    <a:pt x="350" y="1348"/>
                  </a:lnTo>
                  <a:lnTo>
                    <a:pt x="380" y="1366"/>
                  </a:lnTo>
                  <a:lnTo>
                    <a:pt x="412" y="1382"/>
                  </a:lnTo>
                  <a:lnTo>
                    <a:pt x="444" y="1396"/>
                  </a:lnTo>
                  <a:lnTo>
                    <a:pt x="478" y="1408"/>
                  </a:lnTo>
                  <a:lnTo>
                    <a:pt x="510" y="1420"/>
                  </a:lnTo>
                  <a:lnTo>
                    <a:pt x="546" y="1430"/>
                  </a:lnTo>
                  <a:lnTo>
                    <a:pt x="580" y="1438"/>
                  </a:lnTo>
                  <a:lnTo>
                    <a:pt x="616" y="1444"/>
                  </a:lnTo>
                  <a:lnTo>
                    <a:pt x="652" y="1450"/>
                  </a:lnTo>
                  <a:lnTo>
                    <a:pt x="690" y="1452"/>
                  </a:lnTo>
                  <a:lnTo>
                    <a:pt x="728" y="1452"/>
                  </a:lnTo>
                  <a:lnTo>
                    <a:pt x="728" y="14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32">
              <a:extLst>
                <a:ext uri="{FF2B5EF4-FFF2-40B4-BE49-F238E27FC236}">
                  <a16:creationId xmlns:a16="http://schemas.microsoft.com/office/drawing/2014/main" id="{E0437513-90CD-446B-ABE8-6D5739D8D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2357"/>
              <a:ext cx="1106" cy="1370"/>
            </a:xfrm>
            <a:custGeom>
              <a:avLst/>
              <a:gdLst>
                <a:gd name="T0" fmla="*/ 986 w 1106"/>
                <a:gd name="T1" fmla="*/ 184 h 1370"/>
                <a:gd name="T2" fmla="*/ 1106 w 1106"/>
                <a:gd name="T3" fmla="*/ 250 h 1370"/>
                <a:gd name="T4" fmla="*/ 938 w 1106"/>
                <a:gd name="T5" fmla="*/ 1370 h 1370"/>
                <a:gd name="T6" fmla="*/ 938 w 1106"/>
                <a:gd name="T7" fmla="*/ 1370 h 1370"/>
                <a:gd name="T8" fmla="*/ 836 w 1106"/>
                <a:gd name="T9" fmla="*/ 1360 h 1370"/>
                <a:gd name="T10" fmla="*/ 734 w 1106"/>
                <a:gd name="T11" fmla="*/ 1344 h 1370"/>
                <a:gd name="T12" fmla="*/ 626 w 1106"/>
                <a:gd name="T13" fmla="*/ 1328 h 1370"/>
                <a:gd name="T14" fmla="*/ 518 w 1106"/>
                <a:gd name="T15" fmla="*/ 1306 h 1370"/>
                <a:gd name="T16" fmla="*/ 406 w 1106"/>
                <a:gd name="T17" fmla="*/ 1282 h 1370"/>
                <a:gd name="T18" fmla="*/ 292 w 1106"/>
                <a:gd name="T19" fmla="*/ 1254 h 1370"/>
                <a:gd name="T20" fmla="*/ 174 w 1106"/>
                <a:gd name="T21" fmla="*/ 1222 h 1370"/>
                <a:gd name="T22" fmla="*/ 54 w 1106"/>
                <a:gd name="T23" fmla="*/ 1186 h 1370"/>
                <a:gd name="T24" fmla="*/ 2 w 1106"/>
                <a:gd name="T25" fmla="*/ 1170 h 1370"/>
                <a:gd name="T26" fmla="*/ 0 w 1106"/>
                <a:gd name="T27" fmla="*/ 1158 h 1370"/>
                <a:gd name="T28" fmla="*/ 0 w 1106"/>
                <a:gd name="T29" fmla="*/ 930 h 1370"/>
                <a:gd name="T30" fmla="*/ 0 w 1106"/>
                <a:gd name="T31" fmla="*/ 930 h 1370"/>
                <a:gd name="T32" fmla="*/ 2 w 1106"/>
                <a:gd name="T33" fmla="*/ 882 h 1370"/>
                <a:gd name="T34" fmla="*/ 4 w 1106"/>
                <a:gd name="T35" fmla="*/ 836 h 1370"/>
                <a:gd name="T36" fmla="*/ 10 w 1106"/>
                <a:gd name="T37" fmla="*/ 790 h 1370"/>
                <a:gd name="T38" fmla="*/ 18 w 1106"/>
                <a:gd name="T39" fmla="*/ 744 h 1370"/>
                <a:gd name="T40" fmla="*/ 28 w 1106"/>
                <a:gd name="T41" fmla="*/ 700 h 1370"/>
                <a:gd name="T42" fmla="*/ 40 w 1106"/>
                <a:gd name="T43" fmla="*/ 658 h 1370"/>
                <a:gd name="T44" fmla="*/ 56 w 1106"/>
                <a:gd name="T45" fmla="*/ 614 h 1370"/>
                <a:gd name="T46" fmla="*/ 72 w 1106"/>
                <a:gd name="T47" fmla="*/ 572 h 1370"/>
                <a:gd name="T48" fmla="*/ 90 w 1106"/>
                <a:gd name="T49" fmla="*/ 532 h 1370"/>
                <a:gd name="T50" fmla="*/ 110 w 1106"/>
                <a:gd name="T51" fmla="*/ 492 h 1370"/>
                <a:gd name="T52" fmla="*/ 132 w 1106"/>
                <a:gd name="T53" fmla="*/ 454 h 1370"/>
                <a:gd name="T54" fmla="*/ 154 w 1106"/>
                <a:gd name="T55" fmla="*/ 416 h 1370"/>
                <a:gd name="T56" fmla="*/ 180 w 1106"/>
                <a:gd name="T57" fmla="*/ 380 h 1370"/>
                <a:gd name="T58" fmla="*/ 208 w 1106"/>
                <a:gd name="T59" fmla="*/ 346 h 1370"/>
                <a:gd name="T60" fmla="*/ 236 w 1106"/>
                <a:gd name="T61" fmla="*/ 312 h 1370"/>
                <a:gd name="T62" fmla="*/ 266 w 1106"/>
                <a:gd name="T63" fmla="*/ 280 h 1370"/>
                <a:gd name="T64" fmla="*/ 298 w 1106"/>
                <a:gd name="T65" fmla="*/ 248 h 1370"/>
                <a:gd name="T66" fmla="*/ 330 w 1106"/>
                <a:gd name="T67" fmla="*/ 220 h 1370"/>
                <a:gd name="T68" fmla="*/ 364 w 1106"/>
                <a:gd name="T69" fmla="*/ 192 h 1370"/>
                <a:gd name="T70" fmla="*/ 400 w 1106"/>
                <a:gd name="T71" fmla="*/ 166 h 1370"/>
                <a:gd name="T72" fmla="*/ 436 w 1106"/>
                <a:gd name="T73" fmla="*/ 142 h 1370"/>
                <a:gd name="T74" fmla="*/ 476 w 1106"/>
                <a:gd name="T75" fmla="*/ 118 h 1370"/>
                <a:gd name="T76" fmla="*/ 514 w 1106"/>
                <a:gd name="T77" fmla="*/ 98 h 1370"/>
                <a:gd name="T78" fmla="*/ 554 w 1106"/>
                <a:gd name="T79" fmla="*/ 78 h 1370"/>
                <a:gd name="T80" fmla="*/ 596 w 1106"/>
                <a:gd name="T81" fmla="*/ 62 h 1370"/>
                <a:gd name="T82" fmla="*/ 638 w 1106"/>
                <a:gd name="T83" fmla="*/ 46 h 1370"/>
                <a:gd name="T84" fmla="*/ 682 w 1106"/>
                <a:gd name="T85" fmla="*/ 34 h 1370"/>
                <a:gd name="T86" fmla="*/ 726 w 1106"/>
                <a:gd name="T87" fmla="*/ 22 h 1370"/>
                <a:gd name="T88" fmla="*/ 770 w 1106"/>
                <a:gd name="T89" fmla="*/ 14 h 1370"/>
                <a:gd name="T90" fmla="*/ 816 w 1106"/>
                <a:gd name="T91" fmla="*/ 6 h 1370"/>
                <a:gd name="T92" fmla="*/ 862 w 1106"/>
                <a:gd name="T93" fmla="*/ 2 h 1370"/>
                <a:gd name="T94" fmla="*/ 908 w 1106"/>
                <a:gd name="T95" fmla="*/ 0 h 1370"/>
                <a:gd name="T96" fmla="*/ 986 w 1106"/>
                <a:gd name="T97" fmla="*/ 184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6" h="1370">
                  <a:moveTo>
                    <a:pt x="986" y="184"/>
                  </a:moveTo>
                  <a:lnTo>
                    <a:pt x="1106" y="250"/>
                  </a:lnTo>
                  <a:lnTo>
                    <a:pt x="938" y="1370"/>
                  </a:lnTo>
                  <a:lnTo>
                    <a:pt x="938" y="1370"/>
                  </a:lnTo>
                  <a:lnTo>
                    <a:pt x="836" y="1360"/>
                  </a:lnTo>
                  <a:lnTo>
                    <a:pt x="734" y="1344"/>
                  </a:lnTo>
                  <a:lnTo>
                    <a:pt x="626" y="1328"/>
                  </a:lnTo>
                  <a:lnTo>
                    <a:pt x="518" y="1306"/>
                  </a:lnTo>
                  <a:lnTo>
                    <a:pt x="406" y="1282"/>
                  </a:lnTo>
                  <a:lnTo>
                    <a:pt x="292" y="1254"/>
                  </a:lnTo>
                  <a:lnTo>
                    <a:pt x="174" y="1222"/>
                  </a:lnTo>
                  <a:lnTo>
                    <a:pt x="54" y="1186"/>
                  </a:lnTo>
                  <a:lnTo>
                    <a:pt x="2" y="1170"/>
                  </a:lnTo>
                  <a:lnTo>
                    <a:pt x="0" y="1158"/>
                  </a:lnTo>
                  <a:lnTo>
                    <a:pt x="0" y="930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90"/>
                  </a:lnTo>
                  <a:lnTo>
                    <a:pt x="18" y="744"/>
                  </a:lnTo>
                  <a:lnTo>
                    <a:pt x="28" y="700"/>
                  </a:lnTo>
                  <a:lnTo>
                    <a:pt x="40" y="658"/>
                  </a:lnTo>
                  <a:lnTo>
                    <a:pt x="56" y="614"/>
                  </a:lnTo>
                  <a:lnTo>
                    <a:pt x="72" y="572"/>
                  </a:lnTo>
                  <a:lnTo>
                    <a:pt x="90" y="532"/>
                  </a:lnTo>
                  <a:lnTo>
                    <a:pt x="110" y="492"/>
                  </a:lnTo>
                  <a:lnTo>
                    <a:pt x="132" y="454"/>
                  </a:lnTo>
                  <a:lnTo>
                    <a:pt x="154" y="416"/>
                  </a:lnTo>
                  <a:lnTo>
                    <a:pt x="180" y="380"/>
                  </a:lnTo>
                  <a:lnTo>
                    <a:pt x="208" y="346"/>
                  </a:lnTo>
                  <a:lnTo>
                    <a:pt x="236" y="312"/>
                  </a:lnTo>
                  <a:lnTo>
                    <a:pt x="266" y="280"/>
                  </a:lnTo>
                  <a:lnTo>
                    <a:pt x="298" y="248"/>
                  </a:lnTo>
                  <a:lnTo>
                    <a:pt x="330" y="220"/>
                  </a:lnTo>
                  <a:lnTo>
                    <a:pt x="364" y="192"/>
                  </a:lnTo>
                  <a:lnTo>
                    <a:pt x="400" y="166"/>
                  </a:lnTo>
                  <a:lnTo>
                    <a:pt x="436" y="142"/>
                  </a:lnTo>
                  <a:lnTo>
                    <a:pt x="476" y="118"/>
                  </a:lnTo>
                  <a:lnTo>
                    <a:pt x="514" y="98"/>
                  </a:lnTo>
                  <a:lnTo>
                    <a:pt x="554" y="78"/>
                  </a:lnTo>
                  <a:lnTo>
                    <a:pt x="596" y="62"/>
                  </a:lnTo>
                  <a:lnTo>
                    <a:pt x="638" y="46"/>
                  </a:lnTo>
                  <a:lnTo>
                    <a:pt x="682" y="34"/>
                  </a:lnTo>
                  <a:lnTo>
                    <a:pt x="726" y="22"/>
                  </a:lnTo>
                  <a:lnTo>
                    <a:pt x="770" y="14"/>
                  </a:lnTo>
                  <a:lnTo>
                    <a:pt x="816" y="6"/>
                  </a:lnTo>
                  <a:lnTo>
                    <a:pt x="862" y="2"/>
                  </a:lnTo>
                  <a:lnTo>
                    <a:pt x="908" y="0"/>
                  </a:lnTo>
                  <a:lnTo>
                    <a:pt x="986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33">
              <a:extLst>
                <a:ext uri="{FF2B5EF4-FFF2-40B4-BE49-F238E27FC236}">
                  <a16:creationId xmlns:a16="http://schemas.microsoft.com/office/drawing/2014/main" id="{9F8B0B3E-1809-4995-8559-BB170B513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" y="2357"/>
              <a:ext cx="1106" cy="1384"/>
            </a:xfrm>
            <a:custGeom>
              <a:avLst/>
              <a:gdLst>
                <a:gd name="T0" fmla="*/ 1106 w 1106"/>
                <a:gd name="T1" fmla="*/ 928 h 1384"/>
                <a:gd name="T2" fmla="*/ 1106 w 1106"/>
                <a:gd name="T3" fmla="*/ 1158 h 1384"/>
                <a:gd name="T4" fmla="*/ 1102 w 1106"/>
                <a:gd name="T5" fmla="*/ 1158 h 1384"/>
                <a:gd name="T6" fmla="*/ 1052 w 1106"/>
                <a:gd name="T7" fmla="*/ 1184 h 1384"/>
                <a:gd name="T8" fmla="*/ 1052 w 1106"/>
                <a:gd name="T9" fmla="*/ 1184 h 1384"/>
                <a:gd name="T10" fmla="*/ 1032 w 1106"/>
                <a:gd name="T11" fmla="*/ 1194 h 1384"/>
                <a:gd name="T12" fmla="*/ 982 w 1106"/>
                <a:gd name="T13" fmla="*/ 1214 h 1384"/>
                <a:gd name="T14" fmla="*/ 908 w 1106"/>
                <a:gd name="T15" fmla="*/ 1242 h 1384"/>
                <a:gd name="T16" fmla="*/ 862 w 1106"/>
                <a:gd name="T17" fmla="*/ 1258 h 1384"/>
                <a:gd name="T18" fmla="*/ 808 w 1106"/>
                <a:gd name="T19" fmla="*/ 1274 h 1384"/>
                <a:gd name="T20" fmla="*/ 750 w 1106"/>
                <a:gd name="T21" fmla="*/ 1290 h 1384"/>
                <a:gd name="T22" fmla="*/ 684 w 1106"/>
                <a:gd name="T23" fmla="*/ 1308 h 1384"/>
                <a:gd name="T24" fmla="*/ 614 w 1106"/>
                <a:gd name="T25" fmla="*/ 1324 h 1384"/>
                <a:gd name="T26" fmla="*/ 536 w 1106"/>
                <a:gd name="T27" fmla="*/ 1338 h 1384"/>
                <a:gd name="T28" fmla="*/ 454 w 1106"/>
                <a:gd name="T29" fmla="*/ 1352 h 1384"/>
                <a:gd name="T30" fmla="*/ 364 w 1106"/>
                <a:gd name="T31" fmla="*/ 1364 h 1384"/>
                <a:gd name="T32" fmla="*/ 270 w 1106"/>
                <a:gd name="T33" fmla="*/ 1376 h 1384"/>
                <a:gd name="T34" fmla="*/ 170 w 1106"/>
                <a:gd name="T35" fmla="*/ 1384 h 1384"/>
                <a:gd name="T36" fmla="*/ 0 w 1106"/>
                <a:gd name="T37" fmla="*/ 248 h 1384"/>
                <a:gd name="T38" fmla="*/ 120 w 1106"/>
                <a:gd name="T39" fmla="*/ 184 h 1384"/>
                <a:gd name="T40" fmla="*/ 198 w 1106"/>
                <a:gd name="T41" fmla="*/ 0 h 1384"/>
                <a:gd name="T42" fmla="*/ 198 w 1106"/>
                <a:gd name="T43" fmla="*/ 0 h 1384"/>
                <a:gd name="T44" fmla="*/ 244 w 1106"/>
                <a:gd name="T45" fmla="*/ 2 h 1384"/>
                <a:gd name="T46" fmla="*/ 290 w 1106"/>
                <a:gd name="T47" fmla="*/ 6 h 1384"/>
                <a:gd name="T48" fmla="*/ 336 w 1106"/>
                <a:gd name="T49" fmla="*/ 14 h 1384"/>
                <a:gd name="T50" fmla="*/ 380 w 1106"/>
                <a:gd name="T51" fmla="*/ 22 h 1384"/>
                <a:gd name="T52" fmla="*/ 424 w 1106"/>
                <a:gd name="T53" fmla="*/ 34 h 1384"/>
                <a:gd name="T54" fmla="*/ 468 w 1106"/>
                <a:gd name="T55" fmla="*/ 46 h 1384"/>
                <a:gd name="T56" fmla="*/ 510 w 1106"/>
                <a:gd name="T57" fmla="*/ 62 h 1384"/>
                <a:gd name="T58" fmla="*/ 552 w 1106"/>
                <a:gd name="T59" fmla="*/ 78 h 1384"/>
                <a:gd name="T60" fmla="*/ 592 w 1106"/>
                <a:gd name="T61" fmla="*/ 98 h 1384"/>
                <a:gd name="T62" fmla="*/ 632 w 1106"/>
                <a:gd name="T63" fmla="*/ 118 h 1384"/>
                <a:gd name="T64" fmla="*/ 670 w 1106"/>
                <a:gd name="T65" fmla="*/ 140 h 1384"/>
                <a:gd name="T66" fmla="*/ 706 w 1106"/>
                <a:gd name="T67" fmla="*/ 166 h 1384"/>
                <a:gd name="T68" fmla="*/ 742 w 1106"/>
                <a:gd name="T69" fmla="*/ 192 h 1384"/>
                <a:gd name="T70" fmla="*/ 776 w 1106"/>
                <a:gd name="T71" fmla="*/ 218 h 1384"/>
                <a:gd name="T72" fmla="*/ 808 w 1106"/>
                <a:gd name="T73" fmla="*/ 248 h 1384"/>
                <a:gd name="T74" fmla="*/ 840 w 1106"/>
                <a:gd name="T75" fmla="*/ 278 h 1384"/>
                <a:gd name="T76" fmla="*/ 870 w 1106"/>
                <a:gd name="T77" fmla="*/ 312 h 1384"/>
                <a:gd name="T78" fmla="*/ 898 w 1106"/>
                <a:gd name="T79" fmla="*/ 344 h 1384"/>
                <a:gd name="T80" fmla="*/ 926 w 1106"/>
                <a:gd name="T81" fmla="*/ 380 h 1384"/>
                <a:gd name="T82" fmla="*/ 952 w 1106"/>
                <a:gd name="T83" fmla="*/ 416 h 1384"/>
                <a:gd name="T84" fmla="*/ 974 w 1106"/>
                <a:gd name="T85" fmla="*/ 452 h 1384"/>
                <a:gd name="T86" fmla="*/ 996 w 1106"/>
                <a:gd name="T87" fmla="*/ 492 h 1384"/>
                <a:gd name="T88" fmla="*/ 1016 w 1106"/>
                <a:gd name="T89" fmla="*/ 532 h 1384"/>
                <a:gd name="T90" fmla="*/ 1034 w 1106"/>
                <a:gd name="T91" fmla="*/ 572 h 1384"/>
                <a:gd name="T92" fmla="*/ 1052 w 1106"/>
                <a:gd name="T93" fmla="*/ 614 h 1384"/>
                <a:gd name="T94" fmla="*/ 1066 w 1106"/>
                <a:gd name="T95" fmla="*/ 656 h 1384"/>
                <a:gd name="T96" fmla="*/ 1078 w 1106"/>
                <a:gd name="T97" fmla="*/ 700 h 1384"/>
                <a:gd name="T98" fmla="*/ 1088 w 1106"/>
                <a:gd name="T99" fmla="*/ 744 h 1384"/>
                <a:gd name="T100" fmla="*/ 1096 w 1106"/>
                <a:gd name="T101" fmla="*/ 788 h 1384"/>
                <a:gd name="T102" fmla="*/ 1102 w 1106"/>
                <a:gd name="T103" fmla="*/ 834 h 1384"/>
                <a:gd name="T104" fmla="*/ 1104 w 1106"/>
                <a:gd name="T105" fmla="*/ 882 h 1384"/>
                <a:gd name="T106" fmla="*/ 1106 w 1106"/>
                <a:gd name="T107" fmla="*/ 928 h 1384"/>
                <a:gd name="T108" fmla="*/ 1106 w 1106"/>
                <a:gd name="T109" fmla="*/ 928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6" h="1384">
                  <a:moveTo>
                    <a:pt x="1106" y="928"/>
                  </a:moveTo>
                  <a:lnTo>
                    <a:pt x="1106" y="1158"/>
                  </a:lnTo>
                  <a:lnTo>
                    <a:pt x="1102" y="1158"/>
                  </a:lnTo>
                  <a:lnTo>
                    <a:pt x="1052" y="1184"/>
                  </a:lnTo>
                  <a:lnTo>
                    <a:pt x="1052" y="1184"/>
                  </a:lnTo>
                  <a:lnTo>
                    <a:pt x="1032" y="1194"/>
                  </a:lnTo>
                  <a:lnTo>
                    <a:pt x="982" y="1214"/>
                  </a:lnTo>
                  <a:lnTo>
                    <a:pt x="908" y="1242"/>
                  </a:lnTo>
                  <a:lnTo>
                    <a:pt x="862" y="1258"/>
                  </a:lnTo>
                  <a:lnTo>
                    <a:pt x="808" y="1274"/>
                  </a:lnTo>
                  <a:lnTo>
                    <a:pt x="750" y="1290"/>
                  </a:lnTo>
                  <a:lnTo>
                    <a:pt x="684" y="1308"/>
                  </a:lnTo>
                  <a:lnTo>
                    <a:pt x="614" y="1324"/>
                  </a:lnTo>
                  <a:lnTo>
                    <a:pt x="536" y="1338"/>
                  </a:lnTo>
                  <a:lnTo>
                    <a:pt x="454" y="1352"/>
                  </a:lnTo>
                  <a:lnTo>
                    <a:pt x="364" y="1364"/>
                  </a:lnTo>
                  <a:lnTo>
                    <a:pt x="270" y="1376"/>
                  </a:lnTo>
                  <a:lnTo>
                    <a:pt x="170" y="1384"/>
                  </a:lnTo>
                  <a:lnTo>
                    <a:pt x="0" y="248"/>
                  </a:lnTo>
                  <a:lnTo>
                    <a:pt x="120" y="18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44" y="2"/>
                  </a:lnTo>
                  <a:lnTo>
                    <a:pt x="290" y="6"/>
                  </a:lnTo>
                  <a:lnTo>
                    <a:pt x="336" y="14"/>
                  </a:lnTo>
                  <a:lnTo>
                    <a:pt x="380" y="22"/>
                  </a:lnTo>
                  <a:lnTo>
                    <a:pt x="424" y="34"/>
                  </a:lnTo>
                  <a:lnTo>
                    <a:pt x="468" y="46"/>
                  </a:lnTo>
                  <a:lnTo>
                    <a:pt x="510" y="62"/>
                  </a:lnTo>
                  <a:lnTo>
                    <a:pt x="552" y="78"/>
                  </a:lnTo>
                  <a:lnTo>
                    <a:pt x="592" y="98"/>
                  </a:lnTo>
                  <a:lnTo>
                    <a:pt x="632" y="118"/>
                  </a:lnTo>
                  <a:lnTo>
                    <a:pt x="670" y="140"/>
                  </a:lnTo>
                  <a:lnTo>
                    <a:pt x="706" y="166"/>
                  </a:lnTo>
                  <a:lnTo>
                    <a:pt x="742" y="192"/>
                  </a:lnTo>
                  <a:lnTo>
                    <a:pt x="776" y="218"/>
                  </a:lnTo>
                  <a:lnTo>
                    <a:pt x="808" y="248"/>
                  </a:lnTo>
                  <a:lnTo>
                    <a:pt x="840" y="278"/>
                  </a:lnTo>
                  <a:lnTo>
                    <a:pt x="870" y="312"/>
                  </a:lnTo>
                  <a:lnTo>
                    <a:pt x="898" y="344"/>
                  </a:lnTo>
                  <a:lnTo>
                    <a:pt x="926" y="380"/>
                  </a:lnTo>
                  <a:lnTo>
                    <a:pt x="952" y="416"/>
                  </a:lnTo>
                  <a:lnTo>
                    <a:pt x="974" y="452"/>
                  </a:lnTo>
                  <a:lnTo>
                    <a:pt x="996" y="492"/>
                  </a:lnTo>
                  <a:lnTo>
                    <a:pt x="1016" y="532"/>
                  </a:lnTo>
                  <a:lnTo>
                    <a:pt x="1034" y="572"/>
                  </a:lnTo>
                  <a:lnTo>
                    <a:pt x="1052" y="614"/>
                  </a:lnTo>
                  <a:lnTo>
                    <a:pt x="1066" y="656"/>
                  </a:lnTo>
                  <a:lnTo>
                    <a:pt x="1078" y="700"/>
                  </a:lnTo>
                  <a:lnTo>
                    <a:pt x="1088" y="744"/>
                  </a:lnTo>
                  <a:lnTo>
                    <a:pt x="1096" y="788"/>
                  </a:lnTo>
                  <a:lnTo>
                    <a:pt x="1102" y="834"/>
                  </a:lnTo>
                  <a:lnTo>
                    <a:pt x="1104" y="882"/>
                  </a:lnTo>
                  <a:lnTo>
                    <a:pt x="1106" y="928"/>
                  </a:lnTo>
                  <a:lnTo>
                    <a:pt x="1106" y="9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34">
              <a:extLst>
                <a:ext uri="{FF2B5EF4-FFF2-40B4-BE49-F238E27FC236}">
                  <a16:creationId xmlns:a16="http://schemas.microsoft.com/office/drawing/2014/main" id="{5377E288-9A5C-4A50-A6CD-B560875A1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2357"/>
              <a:ext cx="1106" cy="1370"/>
            </a:xfrm>
            <a:custGeom>
              <a:avLst/>
              <a:gdLst>
                <a:gd name="T0" fmla="*/ 986 w 1106"/>
                <a:gd name="T1" fmla="*/ 184 h 1370"/>
                <a:gd name="T2" fmla="*/ 1106 w 1106"/>
                <a:gd name="T3" fmla="*/ 250 h 1370"/>
                <a:gd name="T4" fmla="*/ 938 w 1106"/>
                <a:gd name="T5" fmla="*/ 1370 h 1370"/>
                <a:gd name="T6" fmla="*/ 938 w 1106"/>
                <a:gd name="T7" fmla="*/ 1370 h 1370"/>
                <a:gd name="T8" fmla="*/ 836 w 1106"/>
                <a:gd name="T9" fmla="*/ 1360 h 1370"/>
                <a:gd name="T10" fmla="*/ 734 w 1106"/>
                <a:gd name="T11" fmla="*/ 1344 h 1370"/>
                <a:gd name="T12" fmla="*/ 626 w 1106"/>
                <a:gd name="T13" fmla="*/ 1328 h 1370"/>
                <a:gd name="T14" fmla="*/ 518 w 1106"/>
                <a:gd name="T15" fmla="*/ 1306 h 1370"/>
                <a:gd name="T16" fmla="*/ 406 w 1106"/>
                <a:gd name="T17" fmla="*/ 1282 h 1370"/>
                <a:gd name="T18" fmla="*/ 292 w 1106"/>
                <a:gd name="T19" fmla="*/ 1254 h 1370"/>
                <a:gd name="T20" fmla="*/ 174 w 1106"/>
                <a:gd name="T21" fmla="*/ 1222 h 1370"/>
                <a:gd name="T22" fmla="*/ 54 w 1106"/>
                <a:gd name="T23" fmla="*/ 1186 h 1370"/>
                <a:gd name="T24" fmla="*/ 2 w 1106"/>
                <a:gd name="T25" fmla="*/ 1170 h 1370"/>
                <a:gd name="T26" fmla="*/ 0 w 1106"/>
                <a:gd name="T27" fmla="*/ 1158 h 1370"/>
                <a:gd name="T28" fmla="*/ 0 w 1106"/>
                <a:gd name="T29" fmla="*/ 930 h 1370"/>
                <a:gd name="T30" fmla="*/ 0 w 1106"/>
                <a:gd name="T31" fmla="*/ 930 h 1370"/>
                <a:gd name="T32" fmla="*/ 2 w 1106"/>
                <a:gd name="T33" fmla="*/ 882 h 1370"/>
                <a:gd name="T34" fmla="*/ 4 w 1106"/>
                <a:gd name="T35" fmla="*/ 836 h 1370"/>
                <a:gd name="T36" fmla="*/ 10 w 1106"/>
                <a:gd name="T37" fmla="*/ 790 h 1370"/>
                <a:gd name="T38" fmla="*/ 18 w 1106"/>
                <a:gd name="T39" fmla="*/ 744 h 1370"/>
                <a:gd name="T40" fmla="*/ 28 w 1106"/>
                <a:gd name="T41" fmla="*/ 700 h 1370"/>
                <a:gd name="T42" fmla="*/ 40 w 1106"/>
                <a:gd name="T43" fmla="*/ 658 h 1370"/>
                <a:gd name="T44" fmla="*/ 56 w 1106"/>
                <a:gd name="T45" fmla="*/ 614 h 1370"/>
                <a:gd name="T46" fmla="*/ 72 w 1106"/>
                <a:gd name="T47" fmla="*/ 572 h 1370"/>
                <a:gd name="T48" fmla="*/ 90 w 1106"/>
                <a:gd name="T49" fmla="*/ 532 h 1370"/>
                <a:gd name="T50" fmla="*/ 110 w 1106"/>
                <a:gd name="T51" fmla="*/ 492 h 1370"/>
                <a:gd name="T52" fmla="*/ 132 w 1106"/>
                <a:gd name="T53" fmla="*/ 454 h 1370"/>
                <a:gd name="T54" fmla="*/ 154 w 1106"/>
                <a:gd name="T55" fmla="*/ 416 h 1370"/>
                <a:gd name="T56" fmla="*/ 180 w 1106"/>
                <a:gd name="T57" fmla="*/ 380 h 1370"/>
                <a:gd name="T58" fmla="*/ 208 w 1106"/>
                <a:gd name="T59" fmla="*/ 346 h 1370"/>
                <a:gd name="T60" fmla="*/ 236 w 1106"/>
                <a:gd name="T61" fmla="*/ 312 h 1370"/>
                <a:gd name="T62" fmla="*/ 266 w 1106"/>
                <a:gd name="T63" fmla="*/ 280 h 1370"/>
                <a:gd name="T64" fmla="*/ 298 w 1106"/>
                <a:gd name="T65" fmla="*/ 248 h 1370"/>
                <a:gd name="T66" fmla="*/ 330 w 1106"/>
                <a:gd name="T67" fmla="*/ 220 h 1370"/>
                <a:gd name="T68" fmla="*/ 364 w 1106"/>
                <a:gd name="T69" fmla="*/ 192 h 1370"/>
                <a:gd name="T70" fmla="*/ 400 w 1106"/>
                <a:gd name="T71" fmla="*/ 166 h 1370"/>
                <a:gd name="T72" fmla="*/ 436 w 1106"/>
                <a:gd name="T73" fmla="*/ 142 h 1370"/>
                <a:gd name="T74" fmla="*/ 476 w 1106"/>
                <a:gd name="T75" fmla="*/ 118 h 1370"/>
                <a:gd name="T76" fmla="*/ 514 w 1106"/>
                <a:gd name="T77" fmla="*/ 98 h 1370"/>
                <a:gd name="T78" fmla="*/ 554 w 1106"/>
                <a:gd name="T79" fmla="*/ 78 h 1370"/>
                <a:gd name="T80" fmla="*/ 596 w 1106"/>
                <a:gd name="T81" fmla="*/ 62 h 1370"/>
                <a:gd name="T82" fmla="*/ 638 w 1106"/>
                <a:gd name="T83" fmla="*/ 46 h 1370"/>
                <a:gd name="T84" fmla="*/ 682 w 1106"/>
                <a:gd name="T85" fmla="*/ 34 h 1370"/>
                <a:gd name="T86" fmla="*/ 726 w 1106"/>
                <a:gd name="T87" fmla="*/ 22 h 1370"/>
                <a:gd name="T88" fmla="*/ 770 w 1106"/>
                <a:gd name="T89" fmla="*/ 14 h 1370"/>
                <a:gd name="T90" fmla="*/ 816 w 1106"/>
                <a:gd name="T91" fmla="*/ 6 h 1370"/>
                <a:gd name="T92" fmla="*/ 862 w 1106"/>
                <a:gd name="T93" fmla="*/ 2 h 1370"/>
                <a:gd name="T94" fmla="*/ 908 w 1106"/>
                <a:gd name="T95" fmla="*/ 0 h 1370"/>
                <a:gd name="T96" fmla="*/ 986 w 1106"/>
                <a:gd name="T97" fmla="*/ 184 h 1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6" h="1370">
                  <a:moveTo>
                    <a:pt x="986" y="184"/>
                  </a:moveTo>
                  <a:lnTo>
                    <a:pt x="1106" y="250"/>
                  </a:lnTo>
                  <a:lnTo>
                    <a:pt x="938" y="1370"/>
                  </a:lnTo>
                  <a:lnTo>
                    <a:pt x="938" y="1370"/>
                  </a:lnTo>
                  <a:lnTo>
                    <a:pt x="836" y="1360"/>
                  </a:lnTo>
                  <a:lnTo>
                    <a:pt x="734" y="1344"/>
                  </a:lnTo>
                  <a:lnTo>
                    <a:pt x="626" y="1328"/>
                  </a:lnTo>
                  <a:lnTo>
                    <a:pt x="518" y="1306"/>
                  </a:lnTo>
                  <a:lnTo>
                    <a:pt x="406" y="1282"/>
                  </a:lnTo>
                  <a:lnTo>
                    <a:pt x="292" y="1254"/>
                  </a:lnTo>
                  <a:lnTo>
                    <a:pt x="174" y="1222"/>
                  </a:lnTo>
                  <a:lnTo>
                    <a:pt x="54" y="1186"/>
                  </a:lnTo>
                  <a:lnTo>
                    <a:pt x="2" y="1170"/>
                  </a:lnTo>
                  <a:lnTo>
                    <a:pt x="0" y="1158"/>
                  </a:lnTo>
                  <a:lnTo>
                    <a:pt x="0" y="930"/>
                  </a:lnTo>
                  <a:lnTo>
                    <a:pt x="0" y="930"/>
                  </a:lnTo>
                  <a:lnTo>
                    <a:pt x="2" y="882"/>
                  </a:lnTo>
                  <a:lnTo>
                    <a:pt x="4" y="836"/>
                  </a:lnTo>
                  <a:lnTo>
                    <a:pt x="10" y="790"/>
                  </a:lnTo>
                  <a:lnTo>
                    <a:pt x="18" y="744"/>
                  </a:lnTo>
                  <a:lnTo>
                    <a:pt x="28" y="700"/>
                  </a:lnTo>
                  <a:lnTo>
                    <a:pt x="40" y="658"/>
                  </a:lnTo>
                  <a:lnTo>
                    <a:pt x="56" y="614"/>
                  </a:lnTo>
                  <a:lnTo>
                    <a:pt x="72" y="572"/>
                  </a:lnTo>
                  <a:lnTo>
                    <a:pt x="90" y="532"/>
                  </a:lnTo>
                  <a:lnTo>
                    <a:pt x="110" y="492"/>
                  </a:lnTo>
                  <a:lnTo>
                    <a:pt x="132" y="454"/>
                  </a:lnTo>
                  <a:lnTo>
                    <a:pt x="154" y="416"/>
                  </a:lnTo>
                  <a:lnTo>
                    <a:pt x="180" y="380"/>
                  </a:lnTo>
                  <a:lnTo>
                    <a:pt x="208" y="346"/>
                  </a:lnTo>
                  <a:lnTo>
                    <a:pt x="236" y="312"/>
                  </a:lnTo>
                  <a:lnTo>
                    <a:pt x="266" y="280"/>
                  </a:lnTo>
                  <a:lnTo>
                    <a:pt x="298" y="248"/>
                  </a:lnTo>
                  <a:lnTo>
                    <a:pt x="330" y="220"/>
                  </a:lnTo>
                  <a:lnTo>
                    <a:pt x="364" y="192"/>
                  </a:lnTo>
                  <a:lnTo>
                    <a:pt x="400" y="166"/>
                  </a:lnTo>
                  <a:lnTo>
                    <a:pt x="436" y="142"/>
                  </a:lnTo>
                  <a:lnTo>
                    <a:pt x="476" y="118"/>
                  </a:lnTo>
                  <a:lnTo>
                    <a:pt x="514" y="98"/>
                  </a:lnTo>
                  <a:lnTo>
                    <a:pt x="554" y="78"/>
                  </a:lnTo>
                  <a:lnTo>
                    <a:pt x="596" y="62"/>
                  </a:lnTo>
                  <a:lnTo>
                    <a:pt x="638" y="46"/>
                  </a:lnTo>
                  <a:lnTo>
                    <a:pt x="682" y="34"/>
                  </a:lnTo>
                  <a:lnTo>
                    <a:pt x="726" y="22"/>
                  </a:lnTo>
                  <a:lnTo>
                    <a:pt x="770" y="14"/>
                  </a:lnTo>
                  <a:lnTo>
                    <a:pt x="816" y="6"/>
                  </a:lnTo>
                  <a:lnTo>
                    <a:pt x="862" y="2"/>
                  </a:lnTo>
                  <a:lnTo>
                    <a:pt x="908" y="0"/>
                  </a:lnTo>
                  <a:lnTo>
                    <a:pt x="986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35">
              <a:extLst>
                <a:ext uri="{FF2B5EF4-FFF2-40B4-BE49-F238E27FC236}">
                  <a16:creationId xmlns:a16="http://schemas.microsoft.com/office/drawing/2014/main" id="{A0CA14D2-1377-4130-BAF2-2B52BD4BF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" y="2357"/>
              <a:ext cx="1106" cy="1384"/>
            </a:xfrm>
            <a:custGeom>
              <a:avLst/>
              <a:gdLst>
                <a:gd name="T0" fmla="*/ 1106 w 1106"/>
                <a:gd name="T1" fmla="*/ 928 h 1384"/>
                <a:gd name="T2" fmla="*/ 1106 w 1106"/>
                <a:gd name="T3" fmla="*/ 1158 h 1384"/>
                <a:gd name="T4" fmla="*/ 1102 w 1106"/>
                <a:gd name="T5" fmla="*/ 1158 h 1384"/>
                <a:gd name="T6" fmla="*/ 1052 w 1106"/>
                <a:gd name="T7" fmla="*/ 1184 h 1384"/>
                <a:gd name="T8" fmla="*/ 1052 w 1106"/>
                <a:gd name="T9" fmla="*/ 1184 h 1384"/>
                <a:gd name="T10" fmla="*/ 1032 w 1106"/>
                <a:gd name="T11" fmla="*/ 1194 h 1384"/>
                <a:gd name="T12" fmla="*/ 982 w 1106"/>
                <a:gd name="T13" fmla="*/ 1214 h 1384"/>
                <a:gd name="T14" fmla="*/ 908 w 1106"/>
                <a:gd name="T15" fmla="*/ 1242 h 1384"/>
                <a:gd name="T16" fmla="*/ 862 w 1106"/>
                <a:gd name="T17" fmla="*/ 1258 h 1384"/>
                <a:gd name="T18" fmla="*/ 808 w 1106"/>
                <a:gd name="T19" fmla="*/ 1274 h 1384"/>
                <a:gd name="T20" fmla="*/ 750 w 1106"/>
                <a:gd name="T21" fmla="*/ 1290 h 1384"/>
                <a:gd name="T22" fmla="*/ 684 w 1106"/>
                <a:gd name="T23" fmla="*/ 1308 h 1384"/>
                <a:gd name="T24" fmla="*/ 614 w 1106"/>
                <a:gd name="T25" fmla="*/ 1324 h 1384"/>
                <a:gd name="T26" fmla="*/ 536 w 1106"/>
                <a:gd name="T27" fmla="*/ 1338 h 1384"/>
                <a:gd name="T28" fmla="*/ 454 w 1106"/>
                <a:gd name="T29" fmla="*/ 1352 h 1384"/>
                <a:gd name="T30" fmla="*/ 364 w 1106"/>
                <a:gd name="T31" fmla="*/ 1364 h 1384"/>
                <a:gd name="T32" fmla="*/ 270 w 1106"/>
                <a:gd name="T33" fmla="*/ 1376 h 1384"/>
                <a:gd name="T34" fmla="*/ 170 w 1106"/>
                <a:gd name="T35" fmla="*/ 1384 h 1384"/>
                <a:gd name="T36" fmla="*/ 0 w 1106"/>
                <a:gd name="T37" fmla="*/ 248 h 1384"/>
                <a:gd name="T38" fmla="*/ 120 w 1106"/>
                <a:gd name="T39" fmla="*/ 184 h 1384"/>
                <a:gd name="T40" fmla="*/ 198 w 1106"/>
                <a:gd name="T41" fmla="*/ 0 h 1384"/>
                <a:gd name="T42" fmla="*/ 198 w 1106"/>
                <a:gd name="T43" fmla="*/ 0 h 1384"/>
                <a:gd name="T44" fmla="*/ 244 w 1106"/>
                <a:gd name="T45" fmla="*/ 2 h 1384"/>
                <a:gd name="T46" fmla="*/ 290 w 1106"/>
                <a:gd name="T47" fmla="*/ 6 h 1384"/>
                <a:gd name="T48" fmla="*/ 336 w 1106"/>
                <a:gd name="T49" fmla="*/ 14 h 1384"/>
                <a:gd name="T50" fmla="*/ 380 w 1106"/>
                <a:gd name="T51" fmla="*/ 22 h 1384"/>
                <a:gd name="T52" fmla="*/ 424 w 1106"/>
                <a:gd name="T53" fmla="*/ 34 h 1384"/>
                <a:gd name="T54" fmla="*/ 468 w 1106"/>
                <a:gd name="T55" fmla="*/ 46 h 1384"/>
                <a:gd name="T56" fmla="*/ 510 w 1106"/>
                <a:gd name="T57" fmla="*/ 62 h 1384"/>
                <a:gd name="T58" fmla="*/ 552 w 1106"/>
                <a:gd name="T59" fmla="*/ 78 h 1384"/>
                <a:gd name="T60" fmla="*/ 592 w 1106"/>
                <a:gd name="T61" fmla="*/ 98 h 1384"/>
                <a:gd name="T62" fmla="*/ 632 w 1106"/>
                <a:gd name="T63" fmla="*/ 118 h 1384"/>
                <a:gd name="T64" fmla="*/ 670 w 1106"/>
                <a:gd name="T65" fmla="*/ 140 h 1384"/>
                <a:gd name="T66" fmla="*/ 706 w 1106"/>
                <a:gd name="T67" fmla="*/ 166 h 1384"/>
                <a:gd name="T68" fmla="*/ 742 w 1106"/>
                <a:gd name="T69" fmla="*/ 192 h 1384"/>
                <a:gd name="T70" fmla="*/ 776 w 1106"/>
                <a:gd name="T71" fmla="*/ 218 h 1384"/>
                <a:gd name="T72" fmla="*/ 808 w 1106"/>
                <a:gd name="T73" fmla="*/ 248 h 1384"/>
                <a:gd name="T74" fmla="*/ 840 w 1106"/>
                <a:gd name="T75" fmla="*/ 278 h 1384"/>
                <a:gd name="T76" fmla="*/ 870 w 1106"/>
                <a:gd name="T77" fmla="*/ 312 h 1384"/>
                <a:gd name="T78" fmla="*/ 898 w 1106"/>
                <a:gd name="T79" fmla="*/ 344 h 1384"/>
                <a:gd name="T80" fmla="*/ 926 w 1106"/>
                <a:gd name="T81" fmla="*/ 380 h 1384"/>
                <a:gd name="T82" fmla="*/ 952 w 1106"/>
                <a:gd name="T83" fmla="*/ 416 h 1384"/>
                <a:gd name="T84" fmla="*/ 974 w 1106"/>
                <a:gd name="T85" fmla="*/ 452 h 1384"/>
                <a:gd name="T86" fmla="*/ 996 w 1106"/>
                <a:gd name="T87" fmla="*/ 492 h 1384"/>
                <a:gd name="T88" fmla="*/ 1016 w 1106"/>
                <a:gd name="T89" fmla="*/ 532 h 1384"/>
                <a:gd name="T90" fmla="*/ 1034 w 1106"/>
                <a:gd name="T91" fmla="*/ 572 h 1384"/>
                <a:gd name="T92" fmla="*/ 1052 w 1106"/>
                <a:gd name="T93" fmla="*/ 614 h 1384"/>
                <a:gd name="T94" fmla="*/ 1066 w 1106"/>
                <a:gd name="T95" fmla="*/ 656 h 1384"/>
                <a:gd name="T96" fmla="*/ 1078 w 1106"/>
                <a:gd name="T97" fmla="*/ 700 h 1384"/>
                <a:gd name="T98" fmla="*/ 1088 w 1106"/>
                <a:gd name="T99" fmla="*/ 744 h 1384"/>
                <a:gd name="T100" fmla="*/ 1096 w 1106"/>
                <a:gd name="T101" fmla="*/ 788 h 1384"/>
                <a:gd name="T102" fmla="*/ 1102 w 1106"/>
                <a:gd name="T103" fmla="*/ 834 h 1384"/>
                <a:gd name="T104" fmla="*/ 1104 w 1106"/>
                <a:gd name="T105" fmla="*/ 882 h 1384"/>
                <a:gd name="T106" fmla="*/ 1106 w 1106"/>
                <a:gd name="T107" fmla="*/ 928 h 1384"/>
                <a:gd name="T108" fmla="*/ 1106 w 1106"/>
                <a:gd name="T109" fmla="*/ 928 h 1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06" h="1384">
                  <a:moveTo>
                    <a:pt x="1106" y="928"/>
                  </a:moveTo>
                  <a:lnTo>
                    <a:pt x="1106" y="1158"/>
                  </a:lnTo>
                  <a:lnTo>
                    <a:pt x="1102" y="1158"/>
                  </a:lnTo>
                  <a:lnTo>
                    <a:pt x="1052" y="1184"/>
                  </a:lnTo>
                  <a:lnTo>
                    <a:pt x="1052" y="1184"/>
                  </a:lnTo>
                  <a:lnTo>
                    <a:pt x="1032" y="1194"/>
                  </a:lnTo>
                  <a:lnTo>
                    <a:pt x="982" y="1214"/>
                  </a:lnTo>
                  <a:lnTo>
                    <a:pt x="908" y="1242"/>
                  </a:lnTo>
                  <a:lnTo>
                    <a:pt x="862" y="1258"/>
                  </a:lnTo>
                  <a:lnTo>
                    <a:pt x="808" y="1274"/>
                  </a:lnTo>
                  <a:lnTo>
                    <a:pt x="750" y="1290"/>
                  </a:lnTo>
                  <a:lnTo>
                    <a:pt x="684" y="1308"/>
                  </a:lnTo>
                  <a:lnTo>
                    <a:pt x="614" y="1324"/>
                  </a:lnTo>
                  <a:lnTo>
                    <a:pt x="536" y="1338"/>
                  </a:lnTo>
                  <a:lnTo>
                    <a:pt x="454" y="1352"/>
                  </a:lnTo>
                  <a:lnTo>
                    <a:pt x="364" y="1364"/>
                  </a:lnTo>
                  <a:lnTo>
                    <a:pt x="270" y="1376"/>
                  </a:lnTo>
                  <a:lnTo>
                    <a:pt x="170" y="1384"/>
                  </a:lnTo>
                  <a:lnTo>
                    <a:pt x="0" y="248"/>
                  </a:lnTo>
                  <a:lnTo>
                    <a:pt x="120" y="18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244" y="2"/>
                  </a:lnTo>
                  <a:lnTo>
                    <a:pt x="290" y="6"/>
                  </a:lnTo>
                  <a:lnTo>
                    <a:pt x="336" y="14"/>
                  </a:lnTo>
                  <a:lnTo>
                    <a:pt x="380" y="22"/>
                  </a:lnTo>
                  <a:lnTo>
                    <a:pt x="424" y="34"/>
                  </a:lnTo>
                  <a:lnTo>
                    <a:pt x="468" y="46"/>
                  </a:lnTo>
                  <a:lnTo>
                    <a:pt x="510" y="62"/>
                  </a:lnTo>
                  <a:lnTo>
                    <a:pt x="552" y="78"/>
                  </a:lnTo>
                  <a:lnTo>
                    <a:pt x="592" y="98"/>
                  </a:lnTo>
                  <a:lnTo>
                    <a:pt x="632" y="118"/>
                  </a:lnTo>
                  <a:lnTo>
                    <a:pt x="670" y="140"/>
                  </a:lnTo>
                  <a:lnTo>
                    <a:pt x="706" y="166"/>
                  </a:lnTo>
                  <a:lnTo>
                    <a:pt x="742" y="192"/>
                  </a:lnTo>
                  <a:lnTo>
                    <a:pt x="776" y="218"/>
                  </a:lnTo>
                  <a:lnTo>
                    <a:pt x="808" y="248"/>
                  </a:lnTo>
                  <a:lnTo>
                    <a:pt x="840" y="278"/>
                  </a:lnTo>
                  <a:lnTo>
                    <a:pt x="870" y="312"/>
                  </a:lnTo>
                  <a:lnTo>
                    <a:pt x="898" y="344"/>
                  </a:lnTo>
                  <a:lnTo>
                    <a:pt x="926" y="380"/>
                  </a:lnTo>
                  <a:lnTo>
                    <a:pt x="952" y="416"/>
                  </a:lnTo>
                  <a:lnTo>
                    <a:pt x="974" y="452"/>
                  </a:lnTo>
                  <a:lnTo>
                    <a:pt x="996" y="492"/>
                  </a:lnTo>
                  <a:lnTo>
                    <a:pt x="1016" y="532"/>
                  </a:lnTo>
                  <a:lnTo>
                    <a:pt x="1034" y="572"/>
                  </a:lnTo>
                  <a:lnTo>
                    <a:pt x="1052" y="614"/>
                  </a:lnTo>
                  <a:lnTo>
                    <a:pt x="1066" y="656"/>
                  </a:lnTo>
                  <a:lnTo>
                    <a:pt x="1078" y="700"/>
                  </a:lnTo>
                  <a:lnTo>
                    <a:pt x="1088" y="744"/>
                  </a:lnTo>
                  <a:lnTo>
                    <a:pt x="1096" y="788"/>
                  </a:lnTo>
                  <a:lnTo>
                    <a:pt x="1102" y="834"/>
                  </a:lnTo>
                  <a:lnTo>
                    <a:pt x="1104" y="882"/>
                  </a:lnTo>
                  <a:lnTo>
                    <a:pt x="1106" y="928"/>
                  </a:lnTo>
                  <a:lnTo>
                    <a:pt x="1106" y="9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D30A3A6D-5C33-4118-87DD-C848B6BE5A16}"/>
              </a:ext>
            </a:extLst>
          </p:cNvPr>
          <p:cNvSpPr/>
          <p:nvPr/>
        </p:nvSpPr>
        <p:spPr>
          <a:xfrm>
            <a:off x="511946" y="4068971"/>
            <a:ext cx="3486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/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СОЗДАНЫ ПРОЕКТЫ ПРОГРАММ ОБУЧЕНИЯ ТЕХНОЛОГИЯМ ИНФОРМАЦИОННОГО МОДЕЛИРОВАНИЯ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72CDDC4-ED66-4C82-B352-B078DB53DE84}"/>
              </a:ext>
            </a:extLst>
          </p:cNvPr>
          <p:cNvSpPr txBox="1"/>
          <p:nvPr/>
        </p:nvSpPr>
        <p:spPr>
          <a:xfrm>
            <a:off x="246185" y="3459102"/>
            <a:ext cx="279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НА ТЕКУЩИЙ МОМЕНТ 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AB9265BA-D741-4C75-B9CF-845B1F0E1047}"/>
              </a:ext>
            </a:extLst>
          </p:cNvPr>
          <p:cNvSpPr/>
          <p:nvPr/>
        </p:nvSpPr>
        <p:spPr>
          <a:xfrm>
            <a:off x="511944" y="4972506"/>
            <a:ext cx="3486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/>
            <a:r>
              <a:rPr lang="ru-RU" sz="1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ПРИВЛЕЧЕНЫ УЧЕБНЫЕ ЗАВЕДЕНИЯ ДЛЯ МАССОВОГО ПРОВЕДЕНИЯ ОБУЧЕНИЯ СПЕЦИАЛИСТОВ В 2021Г.</a:t>
            </a:r>
          </a:p>
        </p:txBody>
      </p:sp>
      <p:grpSp>
        <p:nvGrpSpPr>
          <p:cNvPr id="95" name="Group 19">
            <a:extLst>
              <a:ext uri="{FF2B5EF4-FFF2-40B4-BE49-F238E27FC236}">
                <a16:creationId xmlns:a16="http://schemas.microsoft.com/office/drawing/2014/main" id="{EFD448EB-CF68-4F06-9DE2-A04944D4EB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8964" y="4188963"/>
            <a:ext cx="586522" cy="402236"/>
            <a:chOff x="1875" y="1776"/>
            <a:chExt cx="224" cy="172"/>
          </a:xfrm>
        </p:grpSpPr>
        <p:sp>
          <p:nvSpPr>
            <p:cNvPr id="96" name="AutoShape 18">
              <a:extLst>
                <a:ext uri="{FF2B5EF4-FFF2-40B4-BE49-F238E27FC236}">
                  <a16:creationId xmlns:a16="http://schemas.microsoft.com/office/drawing/2014/main" id="{67B8CA05-B988-4538-AD66-7A7662BD558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75" y="1776"/>
              <a:ext cx="22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97" name="Freeform 20">
              <a:extLst>
                <a:ext uri="{FF2B5EF4-FFF2-40B4-BE49-F238E27FC236}">
                  <a16:creationId xmlns:a16="http://schemas.microsoft.com/office/drawing/2014/main" id="{B297C995-2457-4A2A-9D20-E26093628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874"/>
              <a:ext cx="152" cy="74"/>
            </a:xfrm>
            <a:custGeom>
              <a:avLst/>
              <a:gdLst>
                <a:gd name="T0" fmla="*/ 152 w 152"/>
                <a:gd name="T1" fmla="*/ 0 h 74"/>
                <a:gd name="T2" fmla="*/ 152 w 152"/>
                <a:gd name="T3" fmla="*/ 0 h 74"/>
                <a:gd name="T4" fmla="*/ 152 w 152"/>
                <a:gd name="T5" fmla="*/ 34 h 74"/>
                <a:gd name="T6" fmla="*/ 152 w 152"/>
                <a:gd name="T7" fmla="*/ 36 h 74"/>
                <a:gd name="T8" fmla="*/ 152 w 152"/>
                <a:gd name="T9" fmla="*/ 36 h 74"/>
                <a:gd name="T10" fmla="*/ 150 w 152"/>
                <a:gd name="T11" fmla="*/ 42 h 74"/>
                <a:gd name="T12" fmla="*/ 146 w 152"/>
                <a:gd name="T13" fmla="*/ 50 h 74"/>
                <a:gd name="T14" fmla="*/ 138 w 152"/>
                <a:gd name="T15" fmla="*/ 56 h 74"/>
                <a:gd name="T16" fmla="*/ 130 w 152"/>
                <a:gd name="T17" fmla="*/ 62 h 74"/>
                <a:gd name="T18" fmla="*/ 118 w 152"/>
                <a:gd name="T19" fmla="*/ 68 h 74"/>
                <a:gd name="T20" fmla="*/ 106 w 152"/>
                <a:gd name="T21" fmla="*/ 72 h 74"/>
                <a:gd name="T22" fmla="*/ 90 w 152"/>
                <a:gd name="T23" fmla="*/ 74 h 74"/>
                <a:gd name="T24" fmla="*/ 76 w 152"/>
                <a:gd name="T25" fmla="*/ 74 h 74"/>
                <a:gd name="T26" fmla="*/ 76 w 152"/>
                <a:gd name="T27" fmla="*/ 74 h 74"/>
                <a:gd name="T28" fmla="*/ 60 w 152"/>
                <a:gd name="T29" fmla="*/ 74 h 74"/>
                <a:gd name="T30" fmla="*/ 46 w 152"/>
                <a:gd name="T31" fmla="*/ 72 h 74"/>
                <a:gd name="T32" fmla="*/ 32 w 152"/>
                <a:gd name="T33" fmla="*/ 68 h 74"/>
                <a:gd name="T34" fmla="*/ 22 w 152"/>
                <a:gd name="T35" fmla="*/ 62 h 74"/>
                <a:gd name="T36" fmla="*/ 12 w 152"/>
                <a:gd name="T37" fmla="*/ 56 h 74"/>
                <a:gd name="T38" fmla="*/ 6 w 152"/>
                <a:gd name="T39" fmla="*/ 50 h 74"/>
                <a:gd name="T40" fmla="*/ 0 w 152"/>
                <a:gd name="T41" fmla="*/ 42 h 74"/>
                <a:gd name="T42" fmla="*/ 0 w 152"/>
                <a:gd name="T43" fmla="*/ 36 h 74"/>
                <a:gd name="T44" fmla="*/ 0 w 152"/>
                <a:gd name="T45" fmla="*/ 34 h 74"/>
                <a:gd name="T46" fmla="*/ 0 w 152"/>
                <a:gd name="T47" fmla="*/ 34 h 74"/>
                <a:gd name="T48" fmla="*/ 0 w 152"/>
                <a:gd name="T49" fmla="*/ 0 h 74"/>
                <a:gd name="T50" fmla="*/ 0 w 152"/>
                <a:gd name="T51" fmla="*/ 0 h 74"/>
                <a:gd name="T52" fmla="*/ 0 w 152"/>
                <a:gd name="T53" fmla="*/ 0 h 74"/>
                <a:gd name="T54" fmla="*/ 76 w 152"/>
                <a:gd name="T55" fmla="*/ 44 h 74"/>
                <a:gd name="T56" fmla="*/ 152 w 152"/>
                <a:gd name="T57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2" h="74">
                  <a:moveTo>
                    <a:pt x="152" y="0"/>
                  </a:moveTo>
                  <a:lnTo>
                    <a:pt x="152" y="0"/>
                  </a:lnTo>
                  <a:lnTo>
                    <a:pt x="152" y="34"/>
                  </a:lnTo>
                  <a:lnTo>
                    <a:pt x="152" y="36"/>
                  </a:lnTo>
                  <a:lnTo>
                    <a:pt x="152" y="36"/>
                  </a:lnTo>
                  <a:lnTo>
                    <a:pt x="150" y="42"/>
                  </a:lnTo>
                  <a:lnTo>
                    <a:pt x="146" y="50"/>
                  </a:lnTo>
                  <a:lnTo>
                    <a:pt x="138" y="56"/>
                  </a:lnTo>
                  <a:lnTo>
                    <a:pt x="130" y="62"/>
                  </a:lnTo>
                  <a:lnTo>
                    <a:pt x="118" y="68"/>
                  </a:lnTo>
                  <a:lnTo>
                    <a:pt x="106" y="72"/>
                  </a:lnTo>
                  <a:lnTo>
                    <a:pt x="90" y="74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60" y="74"/>
                  </a:lnTo>
                  <a:lnTo>
                    <a:pt x="46" y="72"/>
                  </a:lnTo>
                  <a:lnTo>
                    <a:pt x="32" y="68"/>
                  </a:lnTo>
                  <a:lnTo>
                    <a:pt x="22" y="62"/>
                  </a:lnTo>
                  <a:lnTo>
                    <a:pt x="12" y="56"/>
                  </a:lnTo>
                  <a:lnTo>
                    <a:pt x="6" y="50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4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98" name="Freeform 21">
              <a:extLst>
                <a:ext uri="{FF2B5EF4-FFF2-40B4-BE49-F238E27FC236}">
                  <a16:creationId xmlns:a16="http://schemas.microsoft.com/office/drawing/2014/main" id="{360AD108-B5B6-4D01-82DE-F2D8B7897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864"/>
              <a:ext cx="22" cy="78"/>
            </a:xfrm>
            <a:custGeom>
              <a:avLst/>
              <a:gdLst>
                <a:gd name="T0" fmla="*/ 22 w 22"/>
                <a:gd name="T1" fmla="*/ 68 h 78"/>
                <a:gd name="T2" fmla="*/ 22 w 22"/>
                <a:gd name="T3" fmla="*/ 68 h 78"/>
                <a:gd name="T4" fmla="*/ 20 w 22"/>
                <a:gd name="T5" fmla="*/ 72 h 78"/>
                <a:gd name="T6" fmla="*/ 18 w 22"/>
                <a:gd name="T7" fmla="*/ 76 h 78"/>
                <a:gd name="T8" fmla="*/ 16 w 22"/>
                <a:gd name="T9" fmla="*/ 78 h 78"/>
                <a:gd name="T10" fmla="*/ 12 w 22"/>
                <a:gd name="T11" fmla="*/ 78 h 78"/>
                <a:gd name="T12" fmla="*/ 12 w 22"/>
                <a:gd name="T13" fmla="*/ 78 h 78"/>
                <a:gd name="T14" fmla="*/ 8 w 22"/>
                <a:gd name="T15" fmla="*/ 78 h 78"/>
                <a:gd name="T16" fmla="*/ 4 w 22"/>
                <a:gd name="T17" fmla="*/ 76 h 78"/>
                <a:gd name="T18" fmla="*/ 2 w 22"/>
                <a:gd name="T19" fmla="*/ 72 h 78"/>
                <a:gd name="T20" fmla="*/ 0 w 22"/>
                <a:gd name="T21" fmla="*/ 68 h 78"/>
                <a:gd name="T22" fmla="*/ 0 w 22"/>
                <a:gd name="T23" fmla="*/ 68 h 78"/>
                <a:gd name="T24" fmla="*/ 2 w 22"/>
                <a:gd name="T25" fmla="*/ 64 h 78"/>
                <a:gd name="T26" fmla="*/ 6 w 22"/>
                <a:gd name="T27" fmla="*/ 60 h 78"/>
                <a:gd name="T28" fmla="*/ 6 w 22"/>
                <a:gd name="T29" fmla="*/ 60 h 78"/>
                <a:gd name="T30" fmla="*/ 8 w 22"/>
                <a:gd name="T31" fmla="*/ 58 h 78"/>
                <a:gd name="T32" fmla="*/ 8 w 22"/>
                <a:gd name="T33" fmla="*/ 6 h 78"/>
                <a:gd name="T34" fmla="*/ 16 w 22"/>
                <a:gd name="T35" fmla="*/ 0 h 78"/>
                <a:gd name="T36" fmla="*/ 16 w 22"/>
                <a:gd name="T37" fmla="*/ 58 h 78"/>
                <a:gd name="T38" fmla="*/ 16 w 22"/>
                <a:gd name="T39" fmla="*/ 58 h 78"/>
                <a:gd name="T40" fmla="*/ 16 w 22"/>
                <a:gd name="T41" fmla="*/ 60 h 78"/>
                <a:gd name="T42" fmla="*/ 16 w 22"/>
                <a:gd name="T43" fmla="*/ 60 h 78"/>
                <a:gd name="T44" fmla="*/ 20 w 22"/>
                <a:gd name="T45" fmla="*/ 64 h 78"/>
                <a:gd name="T46" fmla="*/ 22 w 22"/>
                <a:gd name="T47" fmla="*/ 68 h 78"/>
                <a:gd name="T48" fmla="*/ 22 w 22"/>
                <a:gd name="T49" fmla="*/ 6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78">
                  <a:moveTo>
                    <a:pt x="22" y="68"/>
                  </a:moveTo>
                  <a:lnTo>
                    <a:pt x="22" y="68"/>
                  </a:lnTo>
                  <a:lnTo>
                    <a:pt x="20" y="72"/>
                  </a:lnTo>
                  <a:lnTo>
                    <a:pt x="18" y="76"/>
                  </a:lnTo>
                  <a:lnTo>
                    <a:pt x="16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8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8" y="58"/>
                  </a:lnTo>
                  <a:lnTo>
                    <a:pt x="8" y="6"/>
                  </a:lnTo>
                  <a:lnTo>
                    <a:pt x="16" y="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0" y="64"/>
                  </a:lnTo>
                  <a:lnTo>
                    <a:pt x="22" y="68"/>
                  </a:lnTo>
                  <a:lnTo>
                    <a:pt x="2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7D3A937E-4B58-41CF-9733-9A7A17432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776"/>
              <a:ext cx="224" cy="126"/>
            </a:xfrm>
            <a:custGeom>
              <a:avLst/>
              <a:gdLst>
                <a:gd name="T0" fmla="*/ 112 w 224"/>
                <a:gd name="T1" fmla="*/ 126 h 126"/>
                <a:gd name="T2" fmla="*/ 224 w 224"/>
                <a:gd name="T3" fmla="*/ 60 h 126"/>
                <a:gd name="T4" fmla="*/ 112 w 224"/>
                <a:gd name="T5" fmla="*/ 0 h 126"/>
                <a:gd name="T6" fmla="*/ 112 w 224"/>
                <a:gd name="T7" fmla="*/ 0 h 126"/>
                <a:gd name="T8" fmla="*/ 112 w 224"/>
                <a:gd name="T9" fmla="*/ 0 h 126"/>
                <a:gd name="T10" fmla="*/ 112 w 224"/>
                <a:gd name="T11" fmla="*/ 0 h 126"/>
                <a:gd name="T12" fmla="*/ 112 w 224"/>
                <a:gd name="T13" fmla="*/ 0 h 126"/>
                <a:gd name="T14" fmla="*/ 0 w 224"/>
                <a:gd name="T15" fmla="*/ 60 h 126"/>
                <a:gd name="T16" fmla="*/ 112 w 224"/>
                <a:gd name="T17" fmla="*/ 126 h 126"/>
                <a:gd name="T18" fmla="*/ 112 w 224"/>
                <a:gd name="T19" fmla="*/ 126 h 126"/>
                <a:gd name="T20" fmla="*/ 112 w 224"/>
                <a:gd name="T21" fmla="*/ 126 h 126"/>
                <a:gd name="T22" fmla="*/ 112 w 224"/>
                <a:gd name="T23" fmla="*/ 126 h 126"/>
                <a:gd name="T24" fmla="*/ 112 w 224"/>
                <a:gd name="T2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4" h="126">
                  <a:moveTo>
                    <a:pt x="112" y="126"/>
                  </a:moveTo>
                  <a:lnTo>
                    <a:pt x="224" y="6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0" y="60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lnTo>
                    <a:pt x="112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</p:grpSp>
      <p:grpSp>
        <p:nvGrpSpPr>
          <p:cNvPr id="101" name="Group 4">
            <a:extLst>
              <a:ext uri="{FF2B5EF4-FFF2-40B4-BE49-F238E27FC236}">
                <a16:creationId xmlns:a16="http://schemas.microsoft.com/office/drawing/2014/main" id="{3956C6CE-A454-471F-B805-76FDACD7842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7789" y="5070723"/>
            <a:ext cx="493265" cy="440552"/>
            <a:chOff x="1122" y="948"/>
            <a:chExt cx="124" cy="124"/>
          </a:xfrm>
        </p:grpSpPr>
        <p:sp>
          <p:nvSpPr>
            <p:cNvPr id="102" name="AutoShape 3">
              <a:extLst>
                <a:ext uri="{FF2B5EF4-FFF2-40B4-BE49-F238E27FC236}">
                  <a16:creationId xmlns:a16="http://schemas.microsoft.com/office/drawing/2014/main" id="{5C58B37A-0F57-42A7-9FCE-0A18661EC1E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22" y="948"/>
              <a:ext cx="124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03" name="Freeform 5">
              <a:extLst>
                <a:ext uri="{FF2B5EF4-FFF2-40B4-BE49-F238E27FC236}">
                  <a16:creationId xmlns:a16="http://schemas.microsoft.com/office/drawing/2014/main" id="{8EA1D17B-BC31-4D7A-940E-D0F17FAC4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" y="948"/>
              <a:ext cx="43" cy="43"/>
            </a:xfrm>
            <a:custGeom>
              <a:avLst/>
              <a:gdLst>
                <a:gd name="T0" fmla="*/ 43 w 43"/>
                <a:gd name="T1" fmla="*/ 28 h 43"/>
                <a:gd name="T2" fmla="*/ 24 w 43"/>
                <a:gd name="T3" fmla="*/ 43 h 43"/>
                <a:gd name="T4" fmla="*/ 0 w 43"/>
                <a:gd name="T5" fmla="*/ 19 h 43"/>
                <a:gd name="T6" fmla="*/ 18 w 43"/>
                <a:gd name="T7" fmla="*/ 3 h 43"/>
                <a:gd name="T8" fmla="*/ 18 w 43"/>
                <a:gd name="T9" fmla="*/ 3 h 43"/>
                <a:gd name="T10" fmla="*/ 21 w 43"/>
                <a:gd name="T11" fmla="*/ 0 h 43"/>
                <a:gd name="T12" fmla="*/ 24 w 43"/>
                <a:gd name="T13" fmla="*/ 3 h 43"/>
                <a:gd name="T14" fmla="*/ 43 w 43"/>
                <a:gd name="T15" fmla="*/ 19 h 43"/>
                <a:gd name="T16" fmla="*/ 43 w 43"/>
                <a:gd name="T17" fmla="*/ 19 h 43"/>
                <a:gd name="T18" fmla="*/ 43 w 43"/>
                <a:gd name="T19" fmla="*/ 22 h 43"/>
                <a:gd name="T20" fmla="*/ 43 w 43"/>
                <a:gd name="T21" fmla="*/ 28 h 43"/>
                <a:gd name="T22" fmla="*/ 43 w 43"/>
                <a:gd name="T23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" h="43">
                  <a:moveTo>
                    <a:pt x="43" y="28"/>
                  </a:moveTo>
                  <a:lnTo>
                    <a:pt x="24" y="43"/>
                  </a:lnTo>
                  <a:lnTo>
                    <a:pt x="0" y="19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4" y="3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22"/>
                  </a:lnTo>
                  <a:lnTo>
                    <a:pt x="43" y="28"/>
                  </a:lnTo>
                  <a:lnTo>
                    <a:pt x="4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  <p:sp>
          <p:nvSpPr>
            <p:cNvPr id="104" name="Freeform 6">
              <a:extLst>
                <a:ext uri="{FF2B5EF4-FFF2-40B4-BE49-F238E27FC236}">
                  <a16:creationId xmlns:a16="http://schemas.microsoft.com/office/drawing/2014/main" id="{5D8BD04C-712D-4D5F-A7FC-DB16155B5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" y="982"/>
              <a:ext cx="90" cy="90"/>
            </a:xfrm>
            <a:custGeom>
              <a:avLst/>
              <a:gdLst>
                <a:gd name="T0" fmla="*/ 65 w 90"/>
                <a:gd name="T1" fmla="*/ 0 h 90"/>
                <a:gd name="T2" fmla="*/ 90 w 90"/>
                <a:gd name="T3" fmla="*/ 25 h 90"/>
                <a:gd name="T4" fmla="*/ 31 w 90"/>
                <a:gd name="T5" fmla="*/ 84 h 90"/>
                <a:gd name="T6" fmla="*/ 0 w 90"/>
                <a:gd name="T7" fmla="*/ 90 h 90"/>
                <a:gd name="T8" fmla="*/ 6 w 90"/>
                <a:gd name="T9" fmla="*/ 59 h 90"/>
                <a:gd name="T10" fmla="*/ 65 w 9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90">
                  <a:moveTo>
                    <a:pt x="65" y="0"/>
                  </a:moveTo>
                  <a:lnTo>
                    <a:pt x="90" y="25"/>
                  </a:lnTo>
                  <a:lnTo>
                    <a:pt x="31" y="84"/>
                  </a:lnTo>
                  <a:lnTo>
                    <a:pt x="0" y="90"/>
                  </a:lnTo>
                  <a:lnTo>
                    <a:pt x="6" y="59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200"/>
            </a:p>
          </p:txBody>
        </p:sp>
      </p:grpSp>
      <p:sp>
        <p:nvSpPr>
          <p:cNvPr id="105" name="Заголовок 1">
            <a:extLst>
              <a:ext uri="{FF2B5EF4-FFF2-40B4-BE49-F238E27FC236}">
                <a16:creationId xmlns:a16="http://schemas.microsoft.com/office/drawing/2014/main" id="{BC076C82-37DF-4B96-BC10-797BF8002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124" y="554939"/>
            <a:ext cx="7273939" cy="422380"/>
          </a:xfrm>
        </p:spPr>
        <p:txBody>
          <a:bodyPr>
            <a:noAutofit/>
          </a:bodyPr>
          <a:lstStyle/>
          <a:p>
            <a:pPr algn="r"/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ВАЖНОСТЬ ОБУЧЕНИЯ СПЕЦИАЛИСТОВ РАБОТЕ С ПРИМЕНЕНИЕМ ТЕХНОЛОГИЙ ИНФОРМАЦИОННОГО МОДЕЛИРОВАНИЯ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CBC01D-5031-420C-99FB-8C2418999F6F}"/>
              </a:ext>
            </a:extLst>
          </p:cNvPr>
          <p:cNvSpPr txBox="1"/>
          <p:nvPr/>
        </p:nvSpPr>
        <p:spPr>
          <a:xfrm>
            <a:off x="4918841" y="2901244"/>
            <a:ext cx="7053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2A2B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ТРАНСФОРМАЦИЮ СТРОИТЕЛЬНОЙ ОТРАСЛИ СДЕРЖИВАЕТ </a:t>
            </a: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20B41288-69BF-4CDB-9E81-AF4C98C6B50A}"/>
              </a:ext>
            </a:extLst>
          </p:cNvPr>
          <p:cNvGrpSpPr/>
          <p:nvPr/>
        </p:nvGrpSpPr>
        <p:grpSpPr>
          <a:xfrm>
            <a:off x="4458315" y="3431870"/>
            <a:ext cx="7467504" cy="707886"/>
            <a:chOff x="4458315" y="3431870"/>
            <a:chExt cx="7467504" cy="707886"/>
          </a:xfrm>
        </p:grpSpPr>
        <p:sp>
          <p:nvSpPr>
            <p:cNvPr id="109" name="Прямоугольник 108">
              <a:extLst>
                <a:ext uri="{FF2B5EF4-FFF2-40B4-BE49-F238E27FC236}">
                  <a16:creationId xmlns:a16="http://schemas.microsoft.com/office/drawing/2014/main" id="{FCADFE77-F7DF-4370-B97D-8A93B0DA4D4A}"/>
                </a:ext>
              </a:extLst>
            </p:cNvPr>
            <p:cNvSpPr/>
            <p:nvPr/>
          </p:nvSpPr>
          <p:spPr>
            <a:xfrm>
              <a:off x="5130870" y="3554981"/>
              <a:ext cx="67949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92A2B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ДЕФИЦИТ КАДРОВ, НЕДОСТАТОК ФИНАНСИРОВАНИЯ И ТЕХНОЛОГИЧЕСКИХ КОМПЕТЕНЦИЙ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4757408-FB8E-4FFC-B1D9-F7B80DC99445}"/>
                </a:ext>
              </a:extLst>
            </p:cNvPr>
            <p:cNvSpPr txBox="1"/>
            <p:nvPr/>
          </p:nvSpPr>
          <p:spPr>
            <a:xfrm>
              <a:off x="4458315" y="3431870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1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D1A6969D-A622-46B7-9735-DC9B6A9881A2}"/>
              </a:ext>
            </a:extLst>
          </p:cNvPr>
          <p:cNvGrpSpPr/>
          <p:nvPr/>
        </p:nvGrpSpPr>
        <p:grpSpPr>
          <a:xfrm>
            <a:off x="4458315" y="4362607"/>
            <a:ext cx="7355313" cy="707886"/>
            <a:chOff x="4458315" y="4354300"/>
            <a:chExt cx="7355313" cy="707886"/>
          </a:xfrm>
        </p:grpSpPr>
        <p:sp>
          <p:nvSpPr>
            <p:cNvPr id="110" name="Прямоугольник 109">
              <a:extLst>
                <a:ext uri="{FF2B5EF4-FFF2-40B4-BE49-F238E27FC236}">
                  <a16:creationId xmlns:a16="http://schemas.microsoft.com/office/drawing/2014/main" id="{816B0747-53F3-43B5-BB12-8429FFCA3617}"/>
                </a:ext>
              </a:extLst>
            </p:cNvPr>
            <p:cNvSpPr/>
            <p:nvPr/>
          </p:nvSpPr>
          <p:spPr>
            <a:xfrm>
              <a:off x="5130869" y="4385078"/>
              <a:ext cx="66827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92A2B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СУЩЕСТВУЮЩИЕ ИТ-СЛУЖБЫ НЕ МОГУТ СПРАВИТЬСЯ С ЗАДАЧАМИ ЦИФРОВОЙ ТРАНСФОРМАЦИИ ПРЕДПРИЯТИЯ, В НИХ НЕТ СОТРУДНИКОВ С НЕОБХОДИМЫМИ КОМПЕТЕНЦИЯМИ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79D3C38-C578-4BA1-81B0-5FF8AC82729C}"/>
                </a:ext>
              </a:extLst>
            </p:cNvPr>
            <p:cNvSpPr txBox="1"/>
            <p:nvPr/>
          </p:nvSpPr>
          <p:spPr>
            <a:xfrm>
              <a:off x="4458315" y="4354300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2</a:t>
              </a: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B57BC090-34D2-444C-8C03-90140C4309AE}"/>
              </a:ext>
            </a:extLst>
          </p:cNvPr>
          <p:cNvGrpSpPr/>
          <p:nvPr/>
        </p:nvGrpSpPr>
        <p:grpSpPr>
          <a:xfrm>
            <a:off x="4458315" y="5293343"/>
            <a:ext cx="7355312" cy="707886"/>
            <a:chOff x="4458315" y="5188243"/>
            <a:chExt cx="7355312" cy="707886"/>
          </a:xfrm>
        </p:grpSpPr>
        <p:sp>
          <p:nvSpPr>
            <p:cNvPr id="111" name="Прямоугольник 110">
              <a:extLst>
                <a:ext uri="{FF2B5EF4-FFF2-40B4-BE49-F238E27FC236}">
                  <a16:creationId xmlns:a16="http://schemas.microsoft.com/office/drawing/2014/main" id="{73900B62-246D-4E74-8377-F07D8CCD496A}"/>
                </a:ext>
              </a:extLst>
            </p:cNvPr>
            <p:cNvSpPr/>
            <p:nvPr/>
          </p:nvSpPr>
          <p:spPr>
            <a:xfrm>
              <a:off x="5130868" y="5219021"/>
              <a:ext cx="66827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292A2B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КОМПАНИИ УКАЗЫВАЮТ НА ГОСУДАРСТВО, КОТОРОЕ, ПО ИХ МНЕНИЮ, ДОЛЖНО РАЗВИВАТЬ СООТВЕТСТВУЮЩЕЕ ОБРАЗОВАНИЕ, ПОДДЕРЖИВАТЬ КОРПОРАТИВНЫЕ НИОКР И СТИМУЛИРОВАТЬ СОЗДАНИЕ ИННОВАЦИОННОЙ ЭКОСИСТЕМЫ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1CD50DE-E399-43AD-8986-3B1BB17BCD3F}"/>
                </a:ext>
              </a:extLst>
            </p:cNvPr>
            <p:cNvSpPr txBox="1"/>
            <p:nvPr/>
          </p:nvSpPr>
          <p:spPr>
            <a:xfrm>
              <a:off x="4458315" y="5188243"/>
              <a:ext cx="479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53E95"/>
                  </a:solidFill>
                  <a:effectLst/>
                  <a:uLnTx/>
                  <a:uFillTx/>
                  <a:latin typeface="Roboto" pitchFamily="2" charset="0"/>
                  <a:ea typeface="Roboto" pitchFamily="2" charset="0"/>
                  <a:cs typeface="+mn-cs"/>
                </a:rPr>
                <a:t>3</a:t>
              </a: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23752FAF-9AC4-4599-A540-7E1D7A9043CA}"/>
              </a:ext>
            </a:extLst>
          </p:cNvPr>
          <p:cNvSpPr txBox="1"/>
          <p:nvPr/>
        </p:nvSpPr>
        <p:spPr>
          <a:xfrm>
            <a:off x="5532391" y="1357760"/>
            <a:ext cx="643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И ПРОГРАММЕ МИНСТРОЯ РОССИИ ПО ПОДГОТОВКЕ СПЕЦИАЛИСТОВ ПО НАПРАВЛЕНИЮ BIM-ТЕХНОЛОГИЙ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7082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Номер слайда 98"/>
          <p:cNvSpPr>
            <a:spLocks noGrp="1"/>
          </p:cNvSpPr>
          <p:nvPr>
            <p:ph type="sldNum" sz="quarter" idx="12"/>
          </p:nvPr>
        </p:nvSpPr>
        <p:spPr>
          <a:xfrm>
            <a:off x="9182620" y="6490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58540EF1-1989-4598-B0C9-12C319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68" y="433204"/>
            <a:ext cx="10551700" cy="352809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ОТЕЧЕСТВЕННОЕ ПРОГРАММНОЕ ОБЕСПЕЧЕНИЕ </a:t>
            </a:r>
            <a:b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</a:br>
            <a:r>
              <a:rPr lang="ru-RU" sz="2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ДЛЯ ИНФОРМАЦИОННОГО МОДЕЛИРОВАНИЯ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BF5B379-45AE-4E9C-9F70-96F18DFA7B92}"/>
              </a:ext>
            </a:extLst>
          </p:cNvPr>
          <p:cNvSpPr/>
          <p:nvPr/>
        </p:nvSpPr>
        <p:spPr>
          <a:xfrm>
            <a:off x="469868" y="1135978"/>
            <a:ext cx="111691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01.01.2021 - ВСТУПИЛО В СИЛУ ПОСТАНОВЛЕНИЕ ПРАВИТЕЛЬСТВА РОССИЙСКОЙ ФЕДЕРАЦИИ ОТ 05.03.2021 № 331, РЕГЛАМЕНТИРУЮЩЕЕ ФОРМИРОВАНИЕ И ВЕДЕНИЕ ИНФОРМАЦИОННЫЙ МОДЕЛИ ОБЪЕКТА КАПИТАЛЬНОГО СТРОИТЕЛЬСТВА, ВСЕ РАЗРАБОТЧИКИ ОТЕЧЕСТВЕННОГО ПО В ОБЛАСТИ ПРОЕКТИРОВАНИЯ ДОЛЖНЫ ИМЕТЬ МОДУЛИ, ОБЕСПЕЧИВАЮЩИЕ РАЗРАБОТКУ ИНФОРМАЦИОННЫХ МОДЕЛЕЙ, СОВМЕСТИМЫЕ С ГИСОГД РФ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FF2528-6031-4C92-B185-22268DA624DD}"/>
              </a:ext>
            </a:extLst>
          </p:cNvPr>
          <p:cNvSpPr txBox="1"/>
          <p:nvPr/>
        </p:nvSpPr>
        <p:spPr>
          <a:xfrm>
            <a:off x="449820" y="1908797"/>
            <a:ext cx="1162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ПИЛОТНЫЙ ПРОЕКТ ПО ПРОХОЖДЕНИЮ ГОСУДАРСТВЕННОЙ ЭКСПЕРТИЗЫ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BEC0413-60DE-4B49-ACAA-069CE656245D}"/>
              </a:ext>
            </a:extLst>
          </p:cNvPr>
          <p:cNvGrpSpPr/>
          <p:nvPr/>
        </p:nvGrpSpPr>
        <p:grpSpPr>
          <a:xfrm>
            <a:off x="449820" y="2373368"/>
            <a:ext cx="10385366" cy="276999"/>
            <a:chOff x="469868" y="2692669"/>
            <a:chExt cx="10385366" cy="276999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D1BFEC67-0F75-40A9-8B65-3013694C1687}"/>
                </a:ext>
              </a:extLst>
            </p:cNvPr>
            <p:cNvSpPr/>
            <p:nvPr/>
          </p:nvSpPr>
          <p:spPr>
            <a:xfrm>
              <a:off x="469868" y="2692669"/>
              <a:ext cx="103853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/>
              <a:r>
                <a:rPr lang="ru-RU" sz="1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ДОКАЗАЛ КОНКУРЕНТОСПОСОБНОСТЬ РОССИЙСКОГО ПРОГРАММНОГО ОБЕСПЕЧЕНИЯ</a:t>
              </a: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2223709C-48AD-40BE-BC1B-EC77BA852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186" y="2761242"/>
              <a:ext cx="149225" cy="142875"/>
            </a:xfrm>
            <a:custGeom>
              <a:avLst/>
              <a:gdLst>
                <a:gd name="T0" fmla="*/ 94 w 94"/>
                <a:gd name="T1" fmla="*/ 10 h 90"/>
                <a:gd name="T2" fmla="*/ 80 w 94"/>
                <a:gd name="T3" fmla="*/ 0 h 90"/>
                <a:gd name="T4" fmla="*/ 32 w 94"/>
                <a:gd name="T5" fmla="*/ 62 h 90"/>
                <a:gd name="T6" fmla="*/ 14 w 94"/>
                <a:gd name="T7" fmla="*/ 44 h 90"/>
                <a:gd name="T8" fmla="*/ 0 w 94"/>
                <a:gd name="T9" fmla="*/ 56 h 90"/>
                <a:gd name="T10" fmla="*/ 34 w 94"/>
                <a:gd name="T11" fmla="*/ 90 h 90"/>
                <a:gd name="T12" fmla="*/ 94 w 94"/>
                <a:gd name="T1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0">
                  <a:moveTo>
                    <a:pt x="94" y="10"/>
                  </a:moveTo>
                  <a:lnTo>
                    <a:pt x="80" y="0"/>
                  </a:lnTo>
                  <a:lnTo>
                    <a:pt x="32" y="62"/>
                  </a:lnTo>
                  <a:lnTo>
                    <a:pt x="14" y="44"/>
                  </a:lnTo>
                  <a:lnTo>
                    <a:pt x="0" y="56"/>
                  </a:lnTo>
                  <a:lnTo>
                    <a:pt x="34" y="90"/>
                  </a:lnTo>
                  <a:lnTo>
                    <a:pt x="9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50E8169-B3B0-4C05-88EA-2E1D6661F40C}"/>
              </a:ext>
            </a:extLst>
          </p:cNvPr>
          <p:cNvGrpSpPr/>
          <p:nvPr/>
        </p:nvGrpSpPr>
        <p:grpSpPr>
          <a:xfrm>
            <a:off x="449819" y="2826645"/>
            <a:ext cx="9735581" cy="461665"/>
            <a:chOff x="469867" y="3263875"/>
            <a:chExt cx="9735581" cy="461665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5F570E1F-C0EF-4A50-8A83-8560501C75B1}"/>
                </a:ext>
              </a:extLst>
            </p:cNvPr>
            <p:cNvSpPr/>
            <p:nvPr/>
          </p:nvSpPr>
          <p:spPr>
            <a:xfrm>
              <a:off x="469867" y="3263875"/>
              <a:ext cx="973558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/>
              <a:r>
                <a:rPr lang="ru-RU" sz="1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ПОЗВОЛИЛ УВИДЕТЬ ПРОЦЕСС РАБОТЫ С ИНФОРМАЦИОННОЙ МОДЕЛЬЮ ИЗНУТРИ, ПРИЧЕМ КАК СО СТОРОНЫ БИЗНЕСА, ТАК И СО СТОРОНЫ ВЛАСТИ</a:t>
              </a: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395D7CBA-1ACF-49BF-BFEE-EC80B763A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767" y="3423270"/>
              <a:ext cx="149225" cy="142875"/>
            </a:xfrm>
            <a:custGeom>
              <a:avLst/>
              <a:gdLst>
                <a:gd name="T0" fmla="*/ 94 w 94"/>
                <a:gd name="T1" fmla="*/ 10 h 90"/>
                <a:gd name="T2" fmla="*/ 80 w 94"/>
                <a:gd name="T3" fmla="*/ 0 h 90"/>
                <a:gd name="T4" fmla="*/ 32 w 94"/>
                <a:gd name="T5" fmla="*/ 62 h 90"/>
                <a:gd name="T6" fmla="*/ 14 w 94"/>
                <a:gd name="T7" fmla="*/ 44 h 90"/>
                <a:gd name="T8" fmla="*/ 0 w 94"/>
                <a:gd name="T9" fmla="*/ 56 h 90"/>
                <a:gd name="T10" fmla="*/ 34 w 94"/>
                <a:gd name="T11" fmla="*/ 90 h 90"/>
                <a:gd name="T12" fmla="*/ 94 w 94"/>
                <a:gd name="T1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0">
                  <a:moveTo>
                    <a:pt x="94" y="10"/>
                  </a:moveTo>
                  <a:lnTo>
                    <a:pt x="80" y="0"/>
                  </a:lnTo>
                  <a:lnTo>
                    <a:pt x="32" y="62"/>
                  </a:lnTo>
                  <a:lnTo>
                    <a:pt x="14" y="44"/>
                  </a:lnTo>
                  <a:lnTo>
                    <a:pt x="0" y="56"/>
                  </a:lnTo>
                  <a:lnTo>
                    <a:pt x="34" y="90"/>
                  </a:lnTo>
                  <a:lnTo>
                    <a:pt x="9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BE81D32B-2A8D-4F44-A497-FA395A78CC47}"/>
              </a:ext>
            </a:extLst>
          </p:cNvPr>
          <p:cNvGrpSpPr/>
          <p:nvPr/>
        </p:nvGrpSpPr>
        <p:grpSpPr>
          <a:xfrm>
            <a:off x="398715" y="3464588"/>
            <a:ext cx="11507057" cy="461665"/>
            <a:chOff x="418763" y="4019747"/>
            <a:chExt cx="11507057" cy="461665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DA06E9F8-2235-4933-A76D-85BA845D7B40}"/>
                </a:ext>
              </a:extLst>
            </p:cNvPr>
            <p:cNvSpPr/>
            <p:nvPr/>
          </p:nvSpPr>
          <p:spPr>
            <a:xfrm>
              <a:off x="418763" y="4019747"/>
              <a:ext cx="1150705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/>
              <a:r>
                <a:rPr lang="ru-RU" sz="1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ОТВЕЧАЕТ СОВРЕМЕННЫМ ТРЕБОВАНИЯМ, ПРЕДЪЯВЛЯЕМЫМ К ПРОГРАММНЫМ ПРОДУКТАМ ДЛЯ ФОРМИРОВАНИЯ И ВЕДЕНИЯ ИНФОРМАЦИОННЫХ МОДЕЛЕЙ ЗДАНИЙ И СООРУЖЕНИЙ</a:t>
              </a:r>
            </a:p>
          </p:txBody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2EAC707F-FD4A-4A5A-A249-64C4A924E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767" y="4179142"/>
              <a:ext cx="149225" cy="142875"/>
            </a:xfrm>
            <a:custGeom>
              <a:avLst/>
              <a:gdLst>
                <a:gd name="T0" fmla="*/ 94 w 94"/>
                <a:gd name="T1" fmla="*/ 10 h 90"/>
                <a:gd name="T2" fmla="*/ 80 w 94"/>
                <a:gd name="T3" fmla="*/ 0 h 90"/>
                <a:gd name="T4" fmla="*/ 32 w 94"/>
                <a:gd name="T5" fmla="*/ 62 h 90"/>
                <a:gd name="T6" fmla="*/ 14 w 94"/>
                <a:gd name="T7" fmla="*/ 44 h 90"/>
                <a:gd name="T8" fmla="*/ 0 w 94"/>
                <a:gd name="T9" fmla="*/ 56 h 90"/>
                <a:gd name="T10" fmla="*/ 34 w 94"/>
                <a:gd name="T11" fmla="*/ 90 h 90"/>
                <a:gd name="T12" fmla="*/ 94 w 94"/>
                <a:gd name="T1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0">
                  <a:moveTo>
                    <a:pt x="94" y="10"/>
                  </a:moveTo>
                  <a:lnTo>
                    <a:pt x="80" y="0"/>
                  </a:lnTo>
                  <a:lnTo>
                    <a:pt x="32" y="62"/>
                  </a:lnTo>
                  <a:lnTo>
                    <a:pt x="14" y="44"/>
                  </a:lnTo>
                  <a:lnTo>
                    <a:pt x="0" y="56"/>
                  </a:lnTo>
                  <a:lnTo>
                    <a:pt x="34" y="90"/>
                  </a:lnTo>
                  <a:lnTo>
                    <a:pt x="9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7BCE8DA-752C-4A14-83F1-B037335F4EAC}"/>
              </a:ext>
            </a:extLst>
          </p:cNvPr>
          <p:cNvGrpSpPr/>
          <p:nvPr/>
        </p:nvGrpSpPr>
        <p:grpSpPr>
          <a:xfrm>
            <a:off x="390583" y="4102530"/>
            <a:ext cx="9604317" cy="461665"/>
            <a:chOff x="410631" y="4775618"/>
            <a:chExt cx="9604317" cy="461665"/>
          </a:xfrm>
        </p:grpSpPr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7F749A3D-971B-4F83-A2E6-A3CF469D0048}"/>
                </a:ext>
              </a:extLst>
            </p:cNvPr>
            <p:cNvSpPr/>
            <p:nvPr/>
          </p:nvSpPr>
          <p:spPr>
            <a:xfrm>
              <a:off x="410631" y="4775618"/>
              <a:ext cx="960431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0215"/>
              <a:r>
                <a:rPr lang="ru-RU" sz="1200" b="1" dirty="0">
                  <a:solidFill>
                    <a:schemeClr val="bg1"/>
                  </a:solidFill>
                  <a:latin typeface="Roboto" pitchFamily="2" charset="0"/>
                  <a:ea typeface="Roboto" pitchFamily="2" charset="0"/>
                  <a:cs typeface="Arial" panose="020B0604020202020204" pitchFamily="34" charset="0"/>
                </a:rPr>
                <a:t>СТАЛ ВАЖНОЙ ДИАЛОГОВОЙ ПЛОЩАДКОЙ ДЛЯ РАЗРАБОТЧИКОВ ПО, СПЕЦИАЛИСТОВ ГОСУДАРСТВЕННЫХ ЭКСПЕРТИЗ И СПЕЦИАЛИСТОВ В ОБЛАСТИ НОРМИРОВАНИЯ И СТАНДАРТИЗАЦИИ В СТРОИТЕЛЬСТВЕ</a:t>
              </a:r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530C55D2-54DD-48F8-BA16-E277AF02A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48" y="4935013"/>
              <a:ext cx="149225" cy="142875"/>
            </a:xfrm>
            <a:custGeom>
              <a:avLst/>
              <a:gdLst>
                <a:gd name="T0" fmla="*/ 94 w 94"/>
                <a:gd name="T1" fmla="*/ 10 h 90"/>
                <a:gd name="T2" fmla="*/ 80 w 94"/>
                <a:gd name="T3" fmla="*/ 0 h 90"/>
                <a:gd name="T4" fmla="*/ 32 w 94"/>
                <a:gd name="T5" fmla="*/ 62 h 90"/>
                <a:gd name="T6" fmla="*/ 14 w 94"/>
                <a:gd name="T7" fmla="*/ 44 h 90"/>
                <a:gd name="T8" fmla="*/ 0 w 94"/>
                <a:gd name="T9" fmla="*/ 56 h 90"/>
                <a:gd name="T10" fmla="*/ 34 w 94"/>
                <a:gd name="T11" fmla="*/ 90 h 90"/>
                <a:gd name="T12" fmla="*/ 94 w 94"/>
                <a:gd name="T13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0">
                  <a:moveTo>
                    <a:pt x="94" y="10"/>
                  </a:moveTo>
                  <a:lnTo>
                    <a:pt x="80" y="0"/>
                  </a:lnTo>
                  <a:lnTo>
                    <a:pt x="32" y="62"/>
                  </a:lnTo>
                  <a:lnTo>
                    <a:pt x="14" y="44"/>
                  </a:lnTo>
                  <a:lnTo>
                    <a:pt x="0" y="56"/>
                  </a:lnTo>
                  <a:lnTo>
                    <a:pt x="34" y="90"/>
                  </a:lnTo>
                  <a:lnTo>
                    <a:pt x="9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B41D2051-3A52-49A8-AB02-9BE257B0591A}"/>
              </a:ext>
            </a:extLst>
          </p:cNvPr>
          <p:cNvSpPr txBox="1"/>
          <p:nvPr/>
        </p:nvSpPr>
        <p:spPr>
          <a:xfrm>
            <a:off x="993687" y="5451191"/>
            <a:ext cx="774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10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3DD9EDC-BAEE-4A62-8AA0-DE8519C065E3}"/>
              </a:ext>
            </a:extLst>
          </p:cNvPr>
          <p:cNvSpPr/>
          <p:nvPr/>
        </p:nvSpPr>
        <p:spPr>
          <a:xfrm>
            <a:off x="449820" y="6108625"/>
            <a:ext cx="186230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ОТЕЧЕСТВЕННЫХ </a:t>
            </a:r>
          </a:p>
          <a:p>
            <a:pPr algn="ctr"/>
            <a:r>
              <a:rPr lang="ru-RU" sz="9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КОМПАНИЙ-РАЗРАБОТЧИКОВ </a:t>
            </a:r>
          </a:p>
          <a:p>
            <a:pPr algn="ctr"/>
            <a:r>
              <a:rPr lang="ru-RU" sz="9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ПО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0F767B-C8E7-4CCD-8538-B0CA05EFDE19}"/>
              </a:ext>
            </a:extLst>
          </p:cNvPr>
          <p:cNvSpPr txBox="1"/>
          <p:nvPr/>
        </p:nvSpPr>
        <p:spPr>
          <a:xfrm>
            <a:off x="469868" y="5055733"/>
            <a:ext cx="1162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</a:rPr>
              <a:t>НА ДАННЫЙ МОМЕНТ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0B9B8DAE-05F9-4CF0-9E89-2C4FA13B1E1A}"/>
              </a:ext>
            </a:extLst>
          </p:cNvPr>
          <p:cNvSpPr/>
          <p:nvPr/>
        </p:nvSpPr>
        <p:spPr>
          <a:xfrm>
            <a:off x="1768259" y="5522913"/>
            <a:ext cx="24771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/>
            <a:r>
              <a:rPr lang="ru-RU" sz="9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ПРЕДЛАГАЮТ ГОТОВЫЕ РЕШЕНИЯ В ОБЛАСТИ ИНФОРМАЦИОННОГО МОДЕЛИРОВАНИЯ 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3A0CBAC-1792-4F26-943E-E38147317852}"/>
              </a:ext>
            </a:extLst>
          </p:cNvPr>
          <p:cNvSpPr/>
          <p:nvPr/>
        </p:nvSpPr>
        <p:spPr>
          <a:xfrm>
            <a:off x="4112307" y="5982321"/>
            <a:ext cx="7271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/>
            <a:r>
              <a:rPr lang="ru-RU" sz="1200" b="1" dirty="0">
                <a:solidFill>
                  <a:srgbClr val="292A2B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СРЕДИ НИХ ЕСТЬ СРАЗУ НЕСКОЛЬКО РЕШЕНИЙ ОТ ТАКИХ КРУПНЫХ ИГРОКОВ РЫНКА КАК RENGA SOFTWARE (ДОЧЕРНЯЯ КОМПАНИЯ ОТ ГК АСКОН И 1С) И ГК CSOFT</a:t>
            </a:r>
          </a:p>
        </p:txBody>
      </p:sp>
      <p:pic>
        <p:nvPicPr>
          <p:cNvPr id="1026" name="Picture 2" descr="Renga - BIM системы для проектирования">
            <a:extLst>
              <a:ext uri="{FF2B5EF4-FFF2-40B4-BE49-F238E27FC236}">
                <a16:creationId xmlns:a16="http://schemas.microsoft.com/office/drawing/2014/main" id="{6BF3B46B-AFC1-438A-8332-30267D55B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107" y="5160182"/>
            <a:ext cx="1742440" cy="57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M-смета – АВС">
            <a:extLst>
              <a:ext uri="{FF2B5EF4-FFF2-40B4-BE49-F238E27FC236}">
                <a16:creationId xmlns:a16="http://schemas.microsoft.com/office/drawing/2014/main" id="{B629675B-B3ED-4602-9939-BB597BCF3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857" y="5120635"/>
            <a:ext cx="1836275" cy="60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Soft, ГК (СиСофт)">
            <a:extLst>
              <a:ext uri="{FF2B5EF4-FFF2-40B4-BE49-F238E27FC236}">
                <a16:creationId xmlns:a16="http://schemas.microsoft.com/office/drawing/2014/main" id="{B89DC217-3C39-4A4C-8489-4FB2014F5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94" y="5031446"/>
            <a:ext cx="1418549" cy="81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anoCAD">
            <a:extLst>
              <a:ext uri="{FF2B5EF4-FFF2-40B4-BE49-F238E27FC236}">
                <a16:creationId xmlns:a16="http://schemas.microsoft.com/office/drawing/2014/main" id="{748BE31C-2DF7-4C3B-9491-E6A728F56F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4" t="32435" r="10799" b="33335"/>
          <a:stretch/>
        </p:blipFill>
        <p:spPr bwMode="auto">
          <a:xfrm>
            <a:off x="7621390" y="5222941"/>
            <a:ext cx="2052320" cy="42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581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98764" y="2936557"/>
            <a:ext cx="61465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39037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1143</Words>
  <Application>Microsoft Office PowerPoint</Application>
  <PresentationFormat>Breitbild</PresentationFormat>
  <Paragraphs>137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Тема Office</vt:lpstr>
      <vt:lpstr>PowerPoint-Präsentation</vt:lpstr>
      <vt:lpstr>ГОСУДАРСТВЕННАЯ ПОДДЕРЖКА И СТИМУЛИРОВАНИЕ РАЗВИТИЯ ТЕХНОЛОГИЙ ИНФОРМАЦИОННОГО МОДЕЛИРОВАНИЯ</vt:lpstr>
      <vt:lpstr>НОРМАТИВНО-ПРАВОВОЕ РЕГУЛИРОВАНИЕ ИНФОРМАЦИОННОГО МОДЕЛИРОВАНИЯ В РОССИЙСКОЙ ФЕДЕРАЦИИ </vt:lpstr>
      <vt:lpstr>КЛАССИФИКАТОР СТРОИТЕЛЬНОЙ ИНФОРМАЦИИ</vt:lpstr>
      <vt:lpstr>PowerPoint-Präsentation</vt:lpstr>
      <vt:lpstr>ОБУЧЕНИЕ СОГЛАСНО ПЛАНУ МЕРОПРИЯТИЙ РЕАЛИЗАЦИИ ПОСТАНОВЛЕНИЯ ПРАВИТЕЛЬСТВА РОССИЙСКОЙ ФЕДЕРАЦИИ  ОТ 5 МАРТА 2021 Г. № 331 </vt:lpstr>
      <vt:lpstr>ВАЖНОСТЬ ОБУЧЕНИЯ СПЕЦИАЛИСТОВ РАБОТЕ С ПРИМЕНЕНИЕМ ТЕХНОЛОГИЙ ИНФОРМАЦИОННОГО МОДЕЛИРОВАНИЯ</vt:lpstr>
      <vt:lpstr>ОТЕЧЕСТВЕННОЕ ПРОГРАММНОЕ ОБЕСПЕЧЕНИЕ  ДЛЯ ИНФОРМАЦИОННОГО МОДЕЛИРОВАНИЯ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ems52</cp:lastModifiedBy>
  <cp:revision>103</cp:revision>
  <dcterms:created xsi:type="dcterms:W3CDTF">2021-04-05T07:17:49Z</dcterms:created>
  <dcterms:modified xsi:type="dcterms:W3CDTF">2021-06-08T04:57:49Z</dcterms:modified>
</cp:coreProperties>
</file>