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45" r:id="rId2"/>
    <p:sldId id="341" r:id="rId3"/>
    <p:sldId id="340" r:id="rId4"/>
  </p:sldIdLst>
  <p:sldSz cx="10693400" cy="7562850"/>
  <p:notesSz cx="9926638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Охрименко Алексей" initials="ОАВ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3C6D"/>
    <a:srgbClr val="223E6E"/>
    <a:srgbClr val="1C3B6A"/>
    <a:srgbClr val="1C3B6B"/>
    <a:srgbClr val="2794E8"/>
    <a:srgbClr val="DB843C"/>
    <a:srgbClr val="E8E8E8"/>
    <a:srgbClr val="F2F2F2"/>
    <a:srgbClr val="243E6F"/>
    <a:srgbClr val="203E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50" autoAdjust="0"/>
    <p:restoredTop sz="96552" autoAdjust="0"/>
  </p:normalViewPr>
  <p:slideViewPr>
    <p:cSldViewPr>
      <p:cViewPr varScale="1">
        <p:scale>
          <a:sx n="89" d="100"/>
          <a:sy n="89" d="100"/>
        </p:scale>
        <p:origin x="1056" y="125"/>
      </p:cViewPr>
      <p:guideLst>
        <p:guide orient="horz" pos="2880"/>
        <p:guide pos="2160"/>
      </p:guideLst>
    </p:cSldViewPr>
  </p:slideViewPr>
  <p:notesTextViewPr>
    <p:cViewPr>
      <p:scale>
        <a:sx n="50" d="100"/>
        <a:sy n="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6299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341688" y="849313"/>
            <a:ext cx="3243262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993126" y="3271153"/>
            <a:ext cx="7940386" cy="2676813"/>
          </a:xfrm>
          <a:prstGeom prst="rect">
            <a:avLst/>
          </a:prstGeom>
        </p:spPr>
        <p:txBody>
          <a:bodyPr lIns="88205" tIns="44102" rIns="88205" bIns="44102"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2719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79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4D4D4D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pPr marL="25400">
                <a:lnSpc>
                  <a:spcPct val="100000"/>
                </a:lnSpc>
              </a:pPr>
              <a:t>‹Nr.›</a:t>
            </a:fld>
            <a:endParaRPr spc="-1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4974806"/>
            <a:ext cx="4156075" cy="1545590"/>
          </a:xfrm>
          <a:custGeom>
            <a:avLst/>
            <a:gdLst/>
            <a:ahLst/>
            <a:cxnLst/>
            <a:rect l="l" t="t" r="r" b="b"/>
            <a:pathLst>
              <a:path w="4156075" h="1545590">
                <a:moveTo>
                  <a:pt x="0" y="1545475"/>
                </a:moveTo>
                <a:lnTo>
                  <a:pt x="4155478" y="1545475"/>
                </a:lnTo>
                <a:lnTo>
                  <a:pt x="4155478" y="0"/>
                </a:lnTo>
                <a:lnTo>
                  <a:pt x="0" y="0"/>
                </a:lnTo>
                <a:lnTo>
                  <a:pt x="0" y="1545475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6520268"/>
            <a:ext cx="4156075" cy="0"/>
          </a:xfrm>
          <a:custGeom>
            <a:avLst/>
            <a:gdLst/>
            <a:ahLst/>
            <a:cxnLst/>
            <a:rect l="l" t="t" r="r" b="b"/>
            <a:pathLst>
              <a:path w="4156075">
                <a:moveTo>
                  <a:pt x="4155478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F1F1F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4974818"/>
            <a:ext cx="4156075" cy="1545590"/>
          </a:xfrm>
          <a:custGeom>
            <a:avLst/>
            <a:gdLst/>
            <a:ahLst/>
            <a:cxnLst/>
            <a:rect l="l" t="t" r="r" b="b"/>
            <a:pathLst>
              <a:path w="4156075" h="1545590">
                <a:moveTo>
                  <a:pt x="0" y="0"/>
                </a:moveTo>
                <a:lnTo>
                  <a:pt x="4155478" y="0"/>
                </a:lnTo>
                <a:lnTo>
                  <a:pt x="4155478" y="1545450"/>
                </a:lnTo>
              </a:path>
            </a:pathLst>
          </a:custGeom>
          <a:ln w="12700">
            <a:solidFill>
              <a:srgbClr val="F1F1F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3205568"/>
            <a:ext cx="4156075" cy="745490"/>
          </a:xfrm>
          <a:custGeom>
            <a:avLst/>
            <a:gdLst/>
            <a:ahLst/>
            <a:cxnLst/>
            <a:rect l="l" t="t" r="r" b="b"/>
            <a:pathLst>
              <a:path w="4156075" h="745489">
                <a:moveTo>
                  <a:pt x="0" y="745070"/>
                </a:moveTo>
                <a:lnTo>
                  <a:pt x="4155478" y="745070"/>
                </a:lnTo>
                <a:lnTo>
                  <a:pt x="4155478" y="0"/>
                </a:lnTo>
                <a:lnTo>
                  <a:pt x="0" y="0"/>
                </a:lnTo>
                <a:lnTo>
                  <a:pt x="0" y="74507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3950639"/>
            <a:ext cx="4156075" cy="0"/>
          </a:xfrm>
          <a:custGeom>
            <a:avLst/>
            <a:gdLst/>
            <a:ahLst/>
            <a:cxnLst/>
            <a:rect l="l" t="t" r="r" b="b"/>
            <a:pathLst>
              <a:path w="4156075">
                <a:moveTo>
                  <a:pt x="4155478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F1F1F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0" y="3205568"/>
            <a:ext cx="4156075" cy="745490"/>
          </a:xfrm>
          <a:custGeom>
            <a:avLst/>
            <a:gdLst/>
            <a:ahLst/>
            <a:cxnLst/>
            <a:rect l="l" t="t" r="r" b="b"/>
            <a:pathLst>
              <a:path w="4156075" h="745489">
                <a:moveTo>
                  <a:pt x="0" y="0"/>
                </a:moveTo>
                <a:lnTo>
                  <a:pt x="4155478" y="0"/>
                </a:lnTo>
                <a:lnTo>
                  <a:pt x="4155478" y="745070"/>
                </a:lnTo>
              </a:path>
            </a:pathLst>
          </a:custGeom>
          <a:ln w="12700">
            <a:solidFill>
              <a:srgbClr val="F1F1F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0" y="1812798"/>
            <a:ext cx="10692130" cy="334645"/>
          </a:xfrm>
          <a:custGeom>
            <a:avLst/>
            <a:gdLst/>
            <a:ahLst/>
            <a:cxnLst/>
            <a:rect l="l" t="t" r="r" b="b"/>
            <a:pathLst>
              <a:path w="10692130" h="334644">
                <a:moveTo>
                  <a:pt x="0" y="334441"/>
                </a:moveTo>
                <a:lnTo>
                  <a:pt x="10692003" y="334441"/>
                </a:lnTo>
                <a:lnTo>
                  <a:pt x="10692003" y="0"/>
                </a:lnTo>
                <a:lnTo>
                  <a:pt x="0" y="0"/>
                </a:lnTo>
                <a:lnTo>
                  <a:pt x="0" y="334441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9015107" y="1812798"/>
            <a:ext cx="915047" cy="2128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533" y="1054"/>
            <a:ext cx="10691456" cy="15325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54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4D4D4D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pPr marL="25400">
                <a:lnSpc>
                  <a:spcPct val="100000"/>
                </a:lnSpc>
              </a:pPr>
              <a:t>‹Nr.›</a:t>
            </a:fld>
            <a:endParaRPr spc="-1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6/30/2020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4D4D4D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pPr marL="25400">
                <a:lnSpc>
                  <a:spcPct val="100000"/>
                </a:lnSpc>
              </a:pPr>
              <a:t>‹Nr.›</a:t>
            </a:fld>
            <a:endParaRPr spc="-1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6/30/2020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4D4D4D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pPr marL="25400">
                <a:lnSpc>
                  <a:spcPct val="100000"/>
                </a:lnSpc>
              </a:pPr>
              <a:t>‹Nr.›</a:t>
            </a:fld>
            <a:endParaRPr spc="-1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84" y="12"/>
            <a:ext cx="10691418" cy="125893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6/30/2020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4D4D4D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pPr marL="25400">
                <a:lnSpc>
                  <a:spcPct val="100000"/>
                </a:lnSpc>
              </a:pPr>
              <a:t>‹Nr.›</a:t>
            </a:fld>
            <a:endParaRPr spc="-1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34670" y="7033450"/>
            <a:ext cx="2459482" cy="276999"/>
          </a:xfrm>
        </p:spPr>
        <p:txBody>
          <a:bodyPr/>
          <a:lstStyle/>
          <a:p>
            <a:fld id="{988DDD74-0963-4817-90A9-E4C389D28BE1}" type="datetime1">
              <a:rPr lang="ru-RU" smtClean="0"/>
              <a:t>30.06.2020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635756" y="7033450"/>
            <a:ext cx="3421887" cy="276999"/>
          </a:xfrm>
        </p:spPr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967118" y="7033803"/>
            <a:ext cx="237490" cy="184666"/>
          </a:xfrm>
        </p:spPr>
        <p:txBody>
          <a:bodyPr/>
          <a:lstStyle/>
          <a:p>
            <a:fld id="{9005E221-E10C-40C7-8143-48F6241B2838}" type="slidenum">
              <a:rPr lang="ru-RU" smtClean="0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333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14871" y="793955"/>
            <a:ext cx="9063657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16843" y="3034112"/>
            <a:ext cx="9059712" cy="1534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7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967118" y="7033803"/>
            <a:ext cx="237490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4D4D4D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pPr marL="25400">
                <a:lnSpc>
                  <a:spcPct val="100000"/>
                </a:lnSpc>
              </a:pPr>
              <a:t>‹Nr.›</a:t>
            </a:fld>
            <a:endParaRPr spc="-1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jpeg"/><Relationship Id="rId5" Type="http://schemas.openxmlformats.org/officeDocument/2006/relationships/hyperlink" Target="mailto:info@corpmsp.ru" TargetMode="Externa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276328"/>
            <a:ext cx="10693400" cy="2827143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ru-RU" sz="3055" b="1" dirty="0">
                <a:solidFill>
                  <a:srgbClr val="002060"/>
                </a:solidFill>
                <a:latin typeface="Arial Narrow" panose="020B0606020202030204" pitchFamily="34" charset="0"/>
              </a:rPr>
              <a:t>Информация о ходе реализации мер поддержки</a:t>
            </a:r>
          </a:p>
          <a:p>
            <a:pPr algn="ctr"/>
            <a:r>
              <a:rPr lang="ru-RU" sz="3055" b="1" dirty="0">
                <a:solidFill>
                  <a:srgbClr val="002060"/>
                </a:solidFill>
                <a:latin typeface="Arial Narrow" panose="020B0606020202030204" pitchFamily="34" charset="0"/>
              </a:rPr>
              <a:t>АО «Корпорация «МСП» в сфере расширения доступа </a:t>
            </a:r>
            <a:br>
              <a:rPr lang="ru-RU" sz="3055" b="1" dirty="0">
                <a:solidFill>
                  <a:srgbClr val="002060"/>
                </a:solidFill>
                <a:latin typeface="Arial Narrow" panose="020B0606020202030204" pitchFamily="34" charset="0"/>
              </a:rPr>
            </a:br>
            <a:r>
              <a:rPr lang="ru-RU" sz="3055" b="1" dirty="0">
                <a:solidFill>
                  <a:srgbClr val="002060"/>
                </a:solidFill>
                <a:latin typeface="Arial Narrow" panose="020B0606020202030204" pitchFamily="34" charset="0"/>
              </a:rPr>
              <a:t>к закупкам крупнейших заказчиков</a:t>
            </a:r>
            <a:br>
              <a:rPr lang="ru-RU" sz="3200" b="1" dirty="0">
                <a:solidFill>
                  <a:srgbClr val="002060"/>
                </a:solidFill>
                <a:latin typeface="Arial Narrow" panose="020B0606020202030204" pitchFamily="34" charset="0"/>
              </a:rPr>
            </a:br>
            <a:endParaRPr lang="en-US" sz="3055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04514" y="6582809"/>
            <a:ext cx="3129949" cy="353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97" b="1" dirty="0">
                <a:solidFill>
                  <a:srgbClr val="002060"/>
                </a:solidFill>
                <a:latin typeface="Arial Narrow" panose="020B0606020202030204" pitchFamily="34" charset="0"/>
              </a:rPr>
              <a:t>2020 г</a:t>
            </a:r>
            <a:r>
              <a:rPr lang="ru-RU" sz="1528" b="1" dirty="0">
                <a:solidFill>
                  <a:srgbClr val="002060"/>
                </a:solidFill>
                <a:latin typeface="Arial Narrow" panose="020B0606020202030204" pitchFamily="34" charset="0"/>
              </a:rPr>
              <a:t>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2284" y="309567"/>
            <a:ext cx="6018078" cy="2737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180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51"/>
            <a:ext cx="10693399" cy="802585"/>
          </a:xfrm>
          <a:prstGeom prst="rect">
            <a:avLst/>
          </a:prstGeom>
          <a:solidFill>
            <a:srgbClr val="1C3B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46"/>
          </a:p>
        </p:txBody>
      </p:sp>
      <p:sp>
        <p:nvSpPr>
          <p:cNvPr id="3" name="object 6"/>
          <p:cNvSpPr txBox="1"/>
          <p:nvPr/>
        </p:nvSpPr>
        <p:spPr>
          <a:xfrm>
            <a:off x="278061" y="284214"/>
            <a:ext cx="7728567" cy="358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327" b="1" kern="0" spc="-97" dirty="0">
                <a:solidFill>
                  <a:srgbClr val="FFFFFF"/>
                </a:solidFill>
                <a:latin typeface="+mj-lt"/>
                <a:cs typeface="Helvetica" panose="020B0604020202020204" pitchFamily="34" charset="0"/>
              </a:rPr>
              <a:t>ЗАКУПКИ У СУБЪЕКТОВ МСП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60949" y="857733"/>
            <a:ext cx="10373121" cy="619932"/>
          </a:xfrm>
          <a:prstGeom prst="rect">
            <a:avLst/>
          </a:prstGeom>
          <a:solidFill>
            <a:srgbClr val="E8E8E8"/>
          </a:solidFill>
        </p:spPr>
        <p:txBody>
          <a:bodyPr wrap="square" anchor="ctr" anchorCtr="0">
            <a:noAutofit/>
          </a:bodyPr>
          <a:lstStyle/>
          <a:p>
            <a:pPr algn="ctr" defTabSz="443319">
              <a:defRPr sz="900" b="1" i="0" u="none" strike="noStrike" kern="1200" baseline="0">
                <a:solidFill>
                  <a:prstClr val="white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pPr>
            <a:endParaRPr lang="ru-RU" sz="872" b="1" dirty="0">
              <a:solidFill>
                <a:prstClr val="white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095828" y="1076679"/>
            <a:ext cx="4704578" cy="448768"/>
          </a:xfrm>
          <a:prstGeom prst="rect">
            <a:avLst/>
          </a:prstGeom>
          <a:noFill/>
        </p:spPr>
        <p:txBody>
          <a:bodyPr wrap="square" lIns="104722" tIns="69814" rIns="104722" bIns="69814" anchor="ctr" anchorCtr="0">
            <a:spAutoFit/>
          </a:bodyPr>
          <a:lstStyle/>
          <a:p>
            <a:pPr algn="ctr" defTabSz="443319">
              <a:defRPr/>
            </a:pP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3,264</a:t>
            </a:r>
            <a:r>
              <a:rPr lang="ru-RU" sz="1551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155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трлн рублей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4948073" y="765818"/>
            <a:ext cx="5355715" cy="1997012"/>
          </a:xfrm>
          <a:prstGeom prst="rect">
            <a:avLst/>
          </a:prstGeom>
          <a:noFill/>
        </p:spPr>
        <p:txBody>
          <a:bodyPr wrap="square" lIns="104722" tIns="69814" rIns="104722" bIns="69814" anchor="ctr" anchorCtr="0">
            <a:spAutoFit/>
          </a:bodyPr>
          <a:lstStyle/>
          <a:p>
            <a:pPr algn="ctr" defTabSz="443319">
              <a:spcBef>
                <a:spcPts val="97"/>
              </a:spcBef>
              <a:defRPr/>
            </a:pPr>
            <a:endParaRPr lang="ru-RU" sz="1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algn="ctr" defTabSz="443319">
              <a:spcBef>
                <a:spcPts val="97"/>
              </a:spcBef>
              <a:defRPr/>
            </a:pPr>
            <a:endParaRPr lang="ru-RU" sz="1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algn="ctr" defTabSz="443319">
              <a:spcBef>
                <a:spcPts val="97"/>
              </a:spcBef>
              <a:defRPr/>
            </a:pPr>
            <a:endParaRPr lang="ru-RU" sz="1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algn="ctr" defTabSz="443319">
              <a:spcBef>
                <a:spcPts val="97"/>
              </a:spcBef>
              <a:defRPr/>
            </a:pPr>
            <a:endParaRPr lang="ru-RU" sz="1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algn="ctr" defTabSz="443319">
              <a:spcBef>
                <a:spcPts val="97"/>
              </a:spcBef>
              <a:defRPr/>
            </a:pPr>
            <a:endParaRPr lang="ru-RU" sz="1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algn="ctr" defTabSz="443319">
              <a:spcBef>
                <a:spcPts val="97"/>
              </a:spcBef>
              <a:defRPr/>
            </a:pPr>
            <a:endParaRPr lang="ru-RU" sz="1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algn="ctr" defTabSz="443319">
              <a:spcBef>
                <a:spcPts val="97"/>
              </a:spcBef>
              <a:defRPr/>
            </a:pPr>
            <a:endParaRPr lang="ru-RU" sz="1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algn="ctr" defTabSz="443319">
              <a:spcBef>
                <a:spcPts val="97"/>
              </a:spcBef>
              <a:defRPr/>
            </a:pPr>
            <a:endParaRPr lang="ru-RU" sz="1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algn="ctr" defTabSz="443319">
              <a:spcBef>
                <a:spcPts val="97"/>
              </a:spcBef>
              <a:defRPr/>
            </a:pPr>
            <a:endParaRPr lang="ru-RU" sz="1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algn="ctr" defTabSz="443319">
              <a:spcBef>
                <a:spcPts val="97"/>
              </a:spcBef>
              <a:defRPr/>
            </a:pP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362</a:t>
            </a:r>
            <a:r>
              <a:rPr lang="ru-RU" sz="1551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155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тыс. позиций</a:t>
            </a:r>
          </a:p>
          <a:p>
            <a:pPr algn="ctr" defTabSz="443319">
              <a:spcBef>
                <a:spcPts val="97"/>
              </a:spcBef>
              <a:defRPr/>
            </a:pPr>
            <a:endParaRPr lang="ru-RU" sz="100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pPr algn="ctr" defTabSz="443319">
              <a:spcBef>
                <a:spcPts val="97"/>
              </a:spcBef>
              <a:defRPr/>
            </a:pPr>
            <a:endParaRPr lang="ru-RU" sz="100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pPr algn="ctr" defTabSz="443319">
              <a:spcBef>
                <a:spcPts val="97"/>
              </a:spcBef>
              <a:defRPr/>
            </a:pPr>
            <a:endParaRPr lang="ru-RU" sz="100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pPr algn="ctr" defTabSz="443319">
              <a:spcBef>
                <a:spcPts val="97"/>
              </a:spcBef>
              <a:defRPr/>
            </a:pPr>
            <a:endParaRPr lang="ru-RU" sz="100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pPr algn="ctr" defTabSz="443319">
              <a:spcBef>
                <a:spcPts val="97"/>
              </a:spcBef>
              <a:defRPr/>
            </a:pPr>
            <a:endParaRPr lang="ru-RU" sz="100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pPr algn="ctr" defTabSz="443319">
              <a:spcBef>
                <a:spcPts val="97"/>
              </a:spcBef>
              <a:defRPr/>
            </a:pPr>
            <a:endParaRPr lang="ru-RU" sz="100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pPr algn="ctr" defTabSz="443319">
              <a:spcBef>
                <a:spcPts val="97"/>
              </a:spcBef>
              <a:defRPr/>
            </a:pPr>
            <a:endParaRPr lang="ru-RU" sz="100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pPr algn="ctr" defTabSz="443319">
              <a:spcBef>
                <a:spcPts val="97"/>
              </a:spcBef>
              <a:defRPr/>
            </a:pPr>
            <a:endParaRPr lang="ru-RU" sz="100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pPr algn="ctr" defTabSz="443319">
              <a:lnSpc>
                <a:spcPct val="120000"/>
              </a:lnSpc>
              <a:spcBef>
                <a:spcPts val="97"/>
              </a:spcBef>
              <a:defRPr/>
            </a:pPr>
            <a:r>
              <a:rPr lang="ru-RU" sz="1551" b="1" dirty="0">
                <a:solidFill>
                  <a:srgbClr val="C00000"/>
                </a:solidFill>
                <a:latin typeface="Arial Narrow" panose="020B0606020202030204" pitchFamily="34" charset="0"/>
              </a:rPr>
              <a:t>	</a:t>
            </a:r>
            <a:r>
              <a:rPr lang="ru-RU" sz="1551" b="1" dirty="0">
                <a:solidFill>
                  <a:schemeClr val="tx2"/>
                </a:solidFill>
                <a:latin typeface="Arial Narrow" panose="020B0606020202030204" pitchFamily="34" charset="0"/>
              </a:rPr>
              <a:t> </a:t>
            </a:r>
            <a:r>
              <a:rPr lang="ru-RU" sz="2400" b="1" dirty="0">
                <a:solidFill>
                  <a:schemeClr val="tx2"/>
                </a:solidFill>
                <a:latin typeface="Arial Narrow" panose="020B0606020202030204" pitchFamily="34" charset="0"/>
              </a:rPr>
              <a:t>439</a:t>
            </a:r>
            <a:r>
              <a:rPr lang="ru-RU" sz="1551" dirty="0">
                <a:solidFill>
                  <a:schemeClr val="tx2"/>
                </a:solidFill>
                <a:latin typeface="Arial Narrow" panose="020B0606020202030204" pitchFamily="34" charset="0"/>
              </a:rPr>
              <a:t> тыс. позиций</a:t>
            </a:r>
            <a:endParaRPr lang="ru-RU" sz="100" dirty="0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algn="ctr" defTabSz="443319">
              <a:lnSpc>
                <a:spcPct val="120000"/>
              </a:lnSpc>
              <a:spcBef>
                <a:spcPts val="97"/>
              </a:spcBef>
              <a:defRPr/>
            </a:pPr>
            <a:r>
              <a:rPr lang="ru-RU" sz="2909" b="1" dirty="0">
                <a:solidFill>
                  <a:srgbClr val="C00000"/>
                </a:solidFill>
              </a:rPr>
              <a:t>     449</a:t>
            </a:r>
            <a:r>
              <a:rPr lang="ru-RU" sz="1551" b="1" dirty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ru-RU" sz="1551" dirty="0">
                <a:solidFill>
                  <a:srgbClr val="C00000"/>
                </a:solidFill>
                <a:latin typeface="Arial Narrow" panose="020B0606020202030204" pitchFamily="34" charset="0"/>
              </a:rPr>
              <a:t>тыс. позиций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2105443" y="825950"/>
            <a:ext cx="2685351" cy="330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443319">
              <a:spcBef>
                <a:spcPts val="1164"/>
              </a:spcBef>
              <a:defRPr/>
            </a:pPr>
            <a:r>
              <a:rPr lang="ru-RU" sz="1551" dirty="0">
                <a:solidFill>
                  <a:schemeClr val="tx2"/>
                </a:solidFill>
                <a:latin typeface="Arial Narrow" panose="020B0606020202030204" pitchFamily="34" charset="0"/>
              </a:rPr>
              <a:t>Объем закупок у субъектов МСП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5971804" y="825950"/>
            <a:ext cx="3302507" cy="330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443319">
              <a:spcBef>
                <a:spcPts val="1164"/>
              </a:spcBef>
              <a:defRPr/>
            </a:pPr>
            <a:r>
              <a:rPr lang="ru-RU" sz="1551" dirty="0">
                <a:solidFill>
                  <a:schemeClr val="tx2"/>
                </a:solidFill>
                <a:latin typeface="Arial Narrow" panose="020B0606020202030204" pitchFamily="34" charset="0"/>
              </a:rPr>
              <a:t>Номенклатура</a:t>
            </a:r>
            <a:r>
              <a:rPr lang="ru-RU" sz="1551" b="1" dirty="0">
                <a:solidFill>
                  <a:prstClr val="white"/>
                </a:solidFill>
                <a:latin typeface="Arial Narrow" panose="020B0606020202030204" pitchFamily="34" charset="0"/>
              </a:rPr>
              <a:t> </a:t>
            </a:r>
            <a:r>
              <a:rPr lang="ru-RU" sz="1551" dirty="0">
                <a:solidFill>
                  <a:schemeClr val="tx2"/>
                </a:solidFill>
                <a:latin typeface="Arial Narrow" panose="020B0606020202030204" pitchFamily="34" charset="0"/>
              </a:rPr>
              <a:t>закупок у субъектов МСП </a:t>
            </a:r>
          </a:p>
        </p:txBody>
      </p:sp>
      <p:sp>
        <p:nvSpPr>
          <p:cNvPr id="25" name="Pentagon 37"/>
          <p:cNvSpPr/>
          <p:nvPr/>
        </p:nvSpPr>
        <p:spPr>
          <a:xfrm>
            <a:off x="167846" y="2186190"/>
            <a:ext cx="1710404" cy="475516"/>
          </a:xfrm>
          <a:prstGeom prst="homePlate">
            <a:avLst>
              <a:gd name="adj" fmla="val 22714"/>
            </a:avLst>
          </a:prstGeom>
          <a:solidFill>
            <a:srgbClr val="1C3B6B"/>
          </a:solidFill>
          <a:ln w="9525">
            <a:noFill/>
            <a:miter lim="800000"/>
            <a:headEnd/>
            <a:tailEnd/>
          </a:ln>
          <a:effectLst/>
        </p:spPr>
        <p:txBody>
          <a:bodyPr lIns="174536" tIns="34035" rIns="65451" bIns="34035" anchor="ctr"/>
          <a:lstStyle/>
          <a:p>
            <a:pPr algn="ctr" defTabSz="443319">
              <a:defRPr/>
            </a:pPr>
            <a:r>
              <a:rPr lang="ru-RU" sz="1551" b="1" dirty="0">
                <a:solidFill>
                  <a:schemeClr val="bg1"/>
                </a:solidFill>
              </a:rPr>
              <a:t>2020 год</a:t>
            </a:r>
          </a:p>
          <a:p>
            <a:pPr algn="ctr" defTabSz="443319">
              <a:defRPr/>
            </a:pPr>
            <a:r>
              <a:rPr lang="ru-RU" sz="1200" b="1" i="1" dirty="0">
                <a:solidFill>
                  <a:schemeClr val="bg1"/>
                </a:solidFill>
              </a:rPr>
              <a:t>(на 08.06.2020)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26323" y="2599236"/>
            <a:ext cx="7479933" cy="5698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746" b="1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В 2024 году планируемый объем закупок составит не менее   </a:t>
            </a:r>
            <a:r>
              <a:rPr lang="ru-RU" sz="3103" b="1" dirty="0">
                <a:solidFill>
                  <a:schemeClr val="tx2"/>
                </a:solidFill>
                <a:latin typeface="Arial Narrow" panose="020B0606020202030204" pitchFamily="34" charset="0"/>
              </a:rPr>
              <a:t>5,0 </a:t>
            </a:r>
            <a:r>
              <a:rPr lang="ru-RU" sz="1746" dirty="0">
                <a:solidFill>
                  <a:schemeClr val="tx2"/>
                </a:solidFill>
                <a:latin typeface="Arial Narrow" panose="020B0606020202030204" pitchFamily="34" charset="0"/>
              </a:rPr>
              <a:t>трлн рублей</a:t>
            </a:r>
          </a:p>
        </p:txBody>
      </p:sp>
      <p:sp>
        <p:nvSpPr>
          <p:cNvPr id="27" name="object 39"/>
          <p:cNvSpPr txBox="1">
            <a:spLocks/>
          </p:cNvSpPr>
          <p:nvPr/>
        </p:nvSpPr>
        <p:spPr>
          <a:xfrm>
            <a:off x="10358158" y="7286625"/>
            <a:ext cx="230281" cy="1791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200" b="0" i="0" kern="1200">
                <a:solidFill>
                  <a:srgbClr val="4D4D4D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4629"/>
            <a:r>
              <a:rPr lang="ru-RU" sz="1164" spc="-97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2</a:t>
            </a:r>
          </a:p>
        </p:txBody>
      </p:sp>
      <p:sp>
        <p:nvSpPr>
          <p:cNvPr id="37" name="Pentagon 37"/>
          <p:cNvSpPr/>
          <p:nvPr/>
        </p:nvSpPr>
        <p:spPr>
          <a:xfrm>
            <a:off x="167846" y="1632756"/>
            <a:ext cx="1710404" cy="482718"/>
          </a:xfrm>
          <a:prstGeom prst="homePlate">
            <a:avLst>
              <a:gd name="adj" fmla="val 22714"/>
            </a:avLst>
          </a:prstGeom>
          <a:solidFill>
            <a:srgbClr val="1C3B6B"/>
          </a:solidFill>
          <a:ln w="9525">
            <a:noFill/>
            <a:miter lim="800000"/>
            <a:headEnd/>
            <a:tailEnd/>
          </a:ln>
          <a:effectLst/>
        </p:spPr>
        <p:txBody>
          <a:bodyPr lIns="174536" tIns="34035" rIns="65451" bIns="34035" anchor="ctr"/>
          <a:lstStyle/>
          <a:p>
            <a:pPr algn="ctr" defTabSz="443319">
              <a:defRPr/>
            </a:pPr>
            <a:r>
              <a:rPr lang="ru-RU" sz="1551" b="1" dirty="0">
                <a:solidFill>
                  <a:schemeClr val="bg1"/>
                </a:solidFill>
              </a:rPr>
              <a:t>2019</a:t>
            </a:r>
            <a:r>
              <a:rPr lang="ru-RU" sz="1551" b="1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ru-RU" sz="1551" b="1" dirty="0">
                <a:solidFill>
                  <a:schemeClr val="bg1"/>
                </a:solidFill>
              </a:rPr>
              <a:t>год</a:t>
            </a:r>
            <a:r>
              <a:rPr lang="ru-RU" sz="1551" b="1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114751" y="1558505"/>
            <a:ext cx="10465518" cy="6315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1739110" y="1566829"/>
            <a:ext cx="3814356" cy="11264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43319">
              <a:lnSpc>
                <a:spcPct val="120000"/>
              </a:lnSpc>
              <a:defRPr/>
            </a:pPr>
            <a:r>
              <a:rPr lang="ru-RU" sz="1551" b="1" dirty="0">
                <a:solidFill>
                  <a:srgbClr val="C00000"/>
                </a:solidFill>
                <a:latin typeface="Arial Narrow" panose="020B0606020202030204" pitchFamily="34" charset="0"/>
              </a:rPr>
              <a:t>                       </a:t>
            </a:r>
            <a:r>
              <a:rPr lang="ru-RU" sz="2400" b="1" dirty="0">
                <a:solidFill>
                  <a:schemeClr val="tx2"/>
                </a:solidFill>
                <a:latin typeface="Arial Narrow" panose="020B0606020202030204" pitchFamily="34" charset="0"/>
              </a:rPr>
              <a:t>3,713</a:t>
            </a:r>
            <a:r>
              <a:rPr lang="ru-RU" sz="1551" b="1" dirty="0">
                <a:solidFill>
                  <a:schemeClr val="tx2"/>
                </a:solidFill>
                <a:latin typeface="Arial Narrow" panose="020B0606020202030204" pitchFamily="34" charset="0"/>
              </a:rPr>
              <a:t> </a:t>
            </a:r>
            <a:r>
              <a:rPr lang="ru-RU" sz="1551" dirty="0">
                <a:solidFill>
                  <a:schemeClr val="tx2"/>
                </a:solidFill>
                <a:latin typeface="Arial Narrow" panose="020B0606020202030204" pitchFamily="34" charset="0"/>
              </a:rPr>
              <a:t>трлн рублей </a:t>
            </a:r>
          </a:p>
          <a:p>
            <a:pPr defTabSz="443319">
              <a:lnSpc>
                <a:spcPct val="120000"/>
              </a:lnSpc>
              <a:defRPr/>
            </a:pPr>
            <a:endParaRPr lang="ru-RU" sz="291" b="1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pPr algn="ctr" defTabSz="443319">
              <a:lnSpc>
                <a:spcPct val="120000"/>
              </a:lnSpc>
              <a:defRPr/>
            </a:pPr>
            <a:r>
              <a:rPr lang="ru-RU" sz="1551" b="1" dirty="0">
                <a:solidFill>
                  <a:srgbClr val="C00000"/>
                </a:solidFill>
                <a:latin typeface="Arial Narrow" panose="020B0606020202030204" pitchFamily="34" charset="0"/>
              </a:rPr>
              <a:t>     </a:t>
            </a:r>
            <a:r>
              <a:rPr lang="ru-RU" sz="2909" b="1" dirty="0">
                <a:solidFill>
                  <a:srgbClr val="C00000"/>
                </a:solidFill>
              </a:rPr>
              <a:t>1,481</a:t>
            </a:r>
            <a:r>
              <a:rPr lang="ru-RU" sz="1551" b="1" dirty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ru-RU" sz="1551" dirty="0">
                <a:solidFill>
                  <a:srgbClr val="C00000"/>
                </a:solidFill>
                <a:latin typeface="Arial Narrow" panose="020B0606020202030204" pitchFamily="34" charset="0"/>
              </a:rPr>
              <a:t>трлн рублей</a:t>
            </a:r>
            <a:r>
              <a:rPr lang="ru-RU" sz="1164" dirty="0">
                <a:solidFill>
                  <a:srgbClr val="C00000"/>
                </a:solidFill>
                <a:latin typeface="Arial Narrow" panose="020B0606020202030204" pitchFamily="34" charset="0"/>
              </a:rPr>
              <a:t>	</a:t>
            </a: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162306" y="3139397"/>
            <a:ext cx="10368790" cy="345349"/>
          </a:xfrm>
          <a:prstGeom prst="roundRect">
            <a:avLst>
              <a:gd name="adj" fmla="val 0"/>
            </a:avLst>
          </a:prstGeom>
          <a:solidFill>
            <a:srgbClr val="1C3B6B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defTabSz="376246"/>
            <a:r>
              <a:rPr lang="ru-RU" sz="1455" b="1" dirty="0">
                <a:solidFill>
                  <a:schemeClr val="bg1"/>
                </a:solidFill>
                <a:latin typeface="Calibri Light" panose="020F0302020204030204" pitchFamily="34" charset="0"/>
                <a:cs typeface="Arial" panose="020B0604020202020204" pitchFamily="34" charset="0"/>
              </a:rPr>
              <a:t>Особенности закупок у субъектов МСП:</a:t>
            </a:r>
            <a:endParaRPr lang="ru-RU" sz="1455" b="1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sp>
        <p:nvSpPr>
          <p:cNvPr id="40" name="Овал 39"/>
          <p:cNvSpPr/>
          <p:nvPr/>
        </p:nvSpPr>
        <p:spPr>
          <a:xfrm>
            <a:off x="2536769" y="2132557"/>
            <a:ext cx="2216606" cy="50143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46">
              <a:solidFill>
                <a:srgbClr val="FF0000"/>
              </a:solidFill>
            </a:endParaRPr>
          </a:p>
        </p:txBody>
      </p:sp>
      <p:sp>
        <p:nvSpPr>
          <p:cNvPr id="44" name="Овал 43"/>
          <p:cNvSpPr/>
          <p:nvPr/>
        </p:nvSpPr>
        <p:spPr>
          <a:xfrm>
            <a:off x="6756508" y="2132557"/>
            <a:ext cx="2216606" cy="50143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46">
              <a:solidFill>
                <a:srgbClr val="FF0000"/>
              </a:solidFill>
            </a:endParaRPr>
          </a:p>
        </p:txBody>
      </p:sp>
      <p:sp>
        <p:nvSpPr>
          <p:cNvPr id="45" name="Pentagon 37"/>
          <p:cNvSpPr/>
          <p:nvPr/>
        </p:nvSpPr>
        <p:spPr>
          <a:xfrm>
            <a:off x="155641" y="988942"/>
            <a:ext cx="1669011" cy="490731"/>
          </a:xfrm>
          <a:prstGeom prst="homePlate">
            <a:avLst>
              <a:gd name="adj" fmla="val 22714"/>
            </a:avLst>
          </a:prstGeom>
          <a:solidFill>
            <a:srgbClr val="1C3B6B"/>
          </a:solidFill>
          <a:ln w="9525">
            <a:noFill/>
            <a:miter lim="800000"/>
            <a:headEnd/>
            <a:tailEnd/>
          </a:ln>
          <a:effectLst/>
        </p:spPr>
        <p:txBody>
          <a:bodyPr lIns="174536" tIns="34035" rIns="65451" bIns="34035" anchor="ctr"/>
          <a:lstStyle/>
          <a:p>
            <a:pPr algn="ctr" defTabSz="443319">
              <a:defRPr/>
            </a:pPr>
            <a:r>
              <a:rPr lang="ru-RU" sz="1551" b="1" dirty="0">
                <a:solidFill>
                  <a:schemeClr val="bg1"/>
                </a:solidFill>
              </a:rPr>
              <a:t>2018 год</a:t>
            </a:r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6551" y="137993"/>
            <a:ext cx="1451888" cy="591130"/>
          </a:xfrm>
          <a:prstGeom prst="rect">
            <a:avLst/>
          </a:prstGeom>
        </p:spPr>
      </p:pic>
      <p:sp>
        <p:nvSpPr>
          <p:cNvPr id="32" name="Прямоугольник 31"/>
          <p:cNvSpPr/>
          <p:nvPr/>
        </p:nvSpPr>
        <p:spPr>
          <a:xfrm>
            <a:off x="1208527" y="3488788"/>
            <a:ext cx="947317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Arial Narrow" panose="020B0606020202030204" pitchFamily="34" charset="0"/>
              </a:rPr>
              <a:t>Квота на закупки у субъектов МСП: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b="1" dirty="0"/>
              <a:t>18% - </a:t>
            </a:r>
            <a:r>
              <a:rPr lang="ru-RU" sz="1600" dirty="0"/>
              <a:t>закупки по «прямым» торгам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b="1" dirty="0"/>
              <a:t>20% - </a:t>
            </a:r>
            <a:r>
              <a:rPr lang="ru-RU" sz="1600" dirty="0"/>
              <a:t>годовой объем закупок у субъектов МСП </a:t>
            </a:r>
          </a:p>
        </p:txBody>
      </p:sp>
      <p:pic>
        <p:nvPicPr>
          <p:cNvPr id="46" name="Рисунок 30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009" y="3463424"/>
            <a:ext cx="729571" cy="729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Рисунок 46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986" y="4350562"/>
            <a:ext cx="570747" cy="54645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1168398" y="4270158"/>
            <a:ext cx="9525001" cy="10429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dirty="0">
                <a:solidFill>
                  <a:srgbClr val="C00000"/>
                </a:solidFill>
                <a:latin typeface="Arial Narrow" panose="020B0606020202030204" pitchFamily="34" charset="0"/>
              </a:rPr>
              <a:t>Обязанность заказчиков формировать и размещать в ЕИС:</a:t>
            </a: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457200" algn="l"/>
              </a:tabLst>
            </a:pPr>
            <a:r>
              <a:rPr lang="ru-RU" sz="16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перечень товаров, работ, услуг, закупаемых у субъектов МСП;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457200" algn="l"/>
              </a:tabLst>
            </a:pPr>
            <a:r>
              <a:rPr lang="ru-RU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отдельный </a:t>
            </a:r>
            <a:r>
              <a:rPr lang="ru-RU" sz="16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раздел о закупках у субъектах МСП </a:t>
            </a:r>
            <a:r>
              <a:rPr lang="ru-RU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плане закупок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8" name="Рисунок 47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462" y="5147193"/>
            <a:ext cx="693797" cy="69163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Прямоугольник 7"/>
          <p:cNvSpPr/>
          <p:nvPr/>
        </p:nvSpPr>
        <p:spPr>
          <a:xfrm>
            <a:off x="1095828" y="5147193"/>
            <a:ext cx="958587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C00000"/>
                </a:solidFill>
                <a:latin typeface="Arial Narrow" panose="020B0606020202030204" pitchFamily="34" charset="0"/>
              </a:rPr>
              <a:t>Сокращенный срок оплаты и ответственность за нарушение сроков:</a:t>
            </a: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ru-RU" sz="1600" b="1" dirty="0"/>
              <a:t>15-дневный </a:t>
            </a:r>
            <a:r>
              <a:rPr lang="ru-RU" sz="1600" dirty="0"/>
              <a:t>предельный срок оплаты для всех способов закупки у субъектов МСП</a:t>
            </a: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ru-RU" sz="1600" b="1" dirty="0"/>
              <a:t>проект федерального закона, </a:t>
            </a:r>
            <a:r>
              <a:rPr lang="ru-RU" sz="1600" dirty="0"/>
              <a:t>предусматривающий установление административной ответственности за нарушение оплаты по договорам </a:t>
            </a:r>
            <a:r>
              <a:rPr lang="ru-RU" sz="1600" dirty="0">
                <a:ea typeface="Calibri" panose="020F0502020204030204" pitchFamily="34" charset="0"/>
              </a:rPr>
              <a:t>(письмо ФАС России от 05.08.2019 № АГ/67618-ПР/19)</a:t>
            </a:r>
            <a:endParaRPr lang="ru-RU" dirty="0"/>
          </a:p>
        </p:txBody>
      </p:sp>
      <p:pic>
        <p:nvPicPr>
          <p:cNvPr id="49" name="Picture 8"/>
          <p:cNvPicPr>
            <a:picLocks noChangeAspect="1"/>
          </p:cNvPicPr>
          <p:nvPr/>
        </p:nvPicPr>
        <p:blipFill>
          <a:blip r:embed="rId6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0306" y="6294219"/>
            <a:ext cx="622622" cy="483365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Прямоугольник 49"/>
          <p:cNvSpPr/>
          <p:nvPr/>
        </p:nvSpPr>
        <p:spPr>
          <a:xfrm>
            <a:off x="1128895" y="6274530"/>
            <a:ext cx="8733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C00000"/>
                </a:solidFill>
                <a:latin typeface="Arial Narrow" panose="020B0606020202030204" pitchFamily="34" charset="0"/>
              </a:rPr>
              <a:t>Контроль соблюдения крупнейшими заказчиками квоты закупок у субъектов МСП: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/>
              <a:t>Корпорация в отношении </a:t>
            </a:r>
            <a:r>
              <a:rPr lang="ru-RU" sz="1600" b="1" dirty="0"/>
              <a:t>заказчиков федерального уровня  </a:t>
            </a:r>
            <a:r>
              <a:rPr lang="ru-RU" sz="1600" i="1" dirty="0"/>
              <a:t>(</a:t>
            </a:r>
            <a:r>
              <a:rPr lang="ru-RU" sz="1600" b="1" i="1" dirty="0"/>
              <a:t>1 406 </a:t>
            </a:r>
            <a:r>
              <a:rPr lang="ru-RU" sz="1600" i="1" dirty="0"/>
              <a:t>организаций)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/>
              <a:t>Уполномоченные органы исполнительной власти субъектов РФ в отношении </a:t>
            </a:r>
            <a:r>
              <a:rPr lang="ru-RU" sz="1600" b="1" dirty="0"/>
              <a:t>заказчиков регионального уровня</a:t>
            </a:r>
            <a:r>
              <a:rPr lang="ru-RU" sz="1600" dirty="0"/>
              <a:t> </a:t>
            </a:r>
            <a:r>
              <a:rPr lang="ru-RU" sz="1600" i="1" dirty="0"/>
              <a:t>(</a:t>
            </a:r>
            <a:r>
              <a:rPr lang="ru-RU" sz="1600" b="1" i="1" dirty="0"/>
              <a:t>356</a:t>
            </a:r>
            <a:r>
              <a:rPr lang="ru-RU" sz="1600" i="1" dirty="0"/>
              <a:t> организаций)</a:t>
            </a:r>
          </a:p>
        </p:txBody>
      </p:sp>
    </p:spTree>
    <p:extLst>
      <p:ext uri="{BB962C8B-B14F-4D97-AF65-F5344CB8AC3E}">
        <p14:creationId xmlns:p14="http://schemas.microsoft.com/office/powerpoint/2010/main" val="2237231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ject 2"/>
          <p:cNvSpPr/>
          <p:nvPr/>
        </p:nvSpPr>
        <p:spPr>
          <a:xfrm>
            <a:off x="12700" y="12848"/>
            <a:ext cx="10693400" cy="727926"/>
          </a:xfrm>
          <a:prstGeom prst="rect">
            <a:avLst/>
          </a:prstGeom>
          <a:blipFill>
            <a:blip r:embed="rId3" cstate="print"/>
            <a:srcRect/>
            <a:stretch>
              <a:fillRect l="-1547" t="-7149" r="-873" b="-4052"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TextBox 16"/>
          <p:cNvSpPr txBox="1"/>
          <p:nvPr/>
        </p:nvSpPr>
        <p:spPr>
          <a:xfrm>
            <a:off x="134437" y="1524734"/>
            <a:ext cx="4960286" cy="2508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>
                <a:solidFill>
                  <a:srgbClr val="C00000"/>
                </a:solidFill>
                <a:latin typeface="Arial Narrow" panose="020B0606020202030204" pitchFamily="34" charset="0"/>
              </a:rPr>
              <a:t>Возможность изменения условий контрактов, </a:t>
            </a:r>
            <a:r>
              <a:rPr lang="ru-RU" sz="1200" b="1" dirty="0">
                <a:solidFill>
                  <a:srgbClr val="1C3B6A"/>
                </a:solidFill>
              </a:rPr>
              <a:t>если исполнение оказалось под угрозой из-за коронавирусной эпидемии или в иных случаях, установленных Правительством Российской Федерации с 1 апреля 2020 года по 31 декабря 2020 года</a:t>
            </a:r>
          </a:p>
          <a:p>
            <a:pPr algn="just"/>
            <a:endParaRPr lang="ru-RU" sz="200" dirty="0"/>
          </a:p>
          <a:p>
            <a:pPr algn="just"/>
            <a:r>
              <a:rPr lang="ru-RU" sz="1200" dirty="0"/>
              <a:t>Возможность </a:t>
            </a:r>
            <a:r>
              <a:rPr lang="ru-RU" sz="1200" b="1" dirty="0">
                <a:solidFill>
                  <a:srgbClr val="1C3B6A"/>
                </a:solidFill>
              </a:rPr>
              <a:t>по соглашению сторон контракта изменить</a:t>
            </a:r>
            <a:r>
              <a:rPr lang="ru-RU" sz="1200" dirty="0"/>
              <a:t>:</a:t>
            </a:r>
          </a:p>
          <a:p>
            <a:pPr marL="85725" algn="just">
              <a:tabLst>
                <a:tab pos="266700" algn="l"/>
              </a:tabLst>
            </a:pPr>
            <a:r>
              <a:rPr lang="ru-RU" sz="1200" dirty="0"/>
              <a:t>•	срок исполнения контракта;    • цену контракта;</a:t>
            </a:r>
          </a:p>
          <a:p>
            <a:pPr marL="85725" algn="just">
              <a:tabLst>
                <a:tab pos="266700" algn="l"/>
              </a:tabLst>
            </a:pPr>
            <a:r>
              <a:rPr lang="ru-RU" sz="1200" dirty="0"/>
              <a:t>•	цену единицы товара, работы или услуги</a:t>
            </a:r>
          </a:p>
          <a:p>
            <a:pPr marL="85725" algn="just">
              <a:tabLst>
                <a:tab pos="266700" algn="l"/>
              </a:tabLst>
            </a:pPr>
            <a:endParaRPr lang="ru-RU" sz="600" dirty="0"/>
          </a:p>
          <a:p>
            <a:pPr algn="just"/>
            <a:r>
              <a:rPr lang="ru-RU" sz="1200" b="1" dirty="0">
                <a:solidFill>
                  <a:srgbClr val="1C3B6A"/>
                </a:solidFill>
              </a:rPr>
              <a:t>Подробнее: </a:t>
            </a:r>
            <a:r>
              <a:rPr lang="ru-RU" sz="1200" dirty="0"/>
              <a:t>Федеральный закон от 01.04.2020 № 98-ФЗ</a:t>
            </a:r>
          </a:p>
          <a:p>
            <a:pPr algn="just"/>
            <a:endParaRPr lang="ru-RU" sz="100" dirty="0"/>
          </a:p>
          <a:p>
            <a:pPr algn="just"/>
            <a:r>
              <a:rPr lang="ru-RU" sz="1200" b="1" dirty="0">
                <a:solidFill>
                  <a:srgbClr val="1C3B6A"/>
                </a:solidFill>
              </a:rPr>
              <a:t>Что нужно сделать: </a:t>
            </a:r>
            <a:r>
              <a:rPr lang="ru-RU" sz="1200" dirty="0"/>
              <a:t>Направить государственному или муниципальному заказчику обращение об изменении условий контракта с указанием оснований</a:t>
            </a:r>
          </a:p>
          <a:p>
            <a:pPr algn="just"/>
            <a:endParaRPr lang="ru-RU" sz="1200" dirty="0">
              <a:latin typeface="Arial Narrow" panose="020B0606020202030204" pitchFamily="34" charset="0"/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402" y="65628"/>
            <a:ext cx="1521039" cy="619285"/>
          </a:xfrm>
          <a:prstGeom prst="rect">
            <a:avLst/>
          </a:prstGeom>
        </p:spPr>
      </p:pic>
      <p:sp>
        <p:nvSpPr>
          <p:cNvPr id="21" name="object 6"/>
          <p:cNvSpPr txBox="1"/>
          <p:nvPr/>
        </p:nvSpPr>
        <p:spPr>
          <a:xfrm>
            <a:off x="-215900" y="293672"/>
            <a:ext cx="7819177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400" b="1" kern="0" spc="-100" dirty="0">
                <a:solidFill>
                  <a:schemeClr val="bg1"/>
                </a:solidFill>
                <a:latin typeface="+mj-lt"/>
                <a:cs typeface="Arial"/>
              </a:rPr>
              <a:t>АНТИКРИЗИСНЫЕ МЕРЫ ДЛЯ БИЗНЕСА В СФЕРЕ ЗАКУПОК</a:t>
            </a:r>
          </a:p>
        </p:txBody>
      </p:sp>
      <p:sp>
        <p:nvSpPr>
          <p:cNvPr id="22" name="object 6"/>
          <p:cNvSpPr txBox="1"/>
          <p:nvPr/>
        </p:nvSpPr>
        <p:spPr>
          <a:xfrm>
            <a:off x="112963" y="784081"/>
            <a:ext cx="10604500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kern="0" spc="-100" dirty="0">
                <a:solidFill>
                  <a:schemeClr val="tx2"/>
                </a:solidFill>
                <a:latin typeface="+mj-lt"/>
                <a:cs typeface="Arial"/>
              </a:rPr>
              <a:t>В условиях ухудшения ситуации в связи с распространением новой коронавирусной инфекции реализуются антикризисные меры </a:t>
            </a:r>
          </a:p>
          <a:p>
            <a:pPr algn="ctr">
              <a:lnSpc>
                <a:spcPct val="100000"/>
              </a:lnSpc>
            </a:pPr>
            <a:r>
              <a:rPr lang="ru-RU" sz="1600" kern="0" spc="-100" dirty="0">
                <a:solidFill>
                  <a:schemeClr val="tx2"/>
                </a:solidFill>
                <a:latin typeface="+mj-lt"/>
                <a:cs typeface="Arial"/>
              </a:rPr>
              <a:t> для поставщиков (исполнителей, подрядчиков) </a:t>
            </a:r>
            <a:r>
              <a:rPr lang="ru-RU" sz="1600" b="1" kern="0" spc="-100" dirty="0">
                <a:solidFill>
                  <a:schemeClr val="tx2"/>
                </a:solidFill>
                <a:latin typeface="+mj-lt"/>
                <a:cs typeface="Arial"/>
              </a:rPr>
              <a:t>по госконтрактам и договорам с крупнейшими заказчиками </a:t>
            </a:r>
          </a:p>
        </p:txBody>
      </p:sp>
      <p:sp>
        <p:nvSpPr>
          <p:cNvPr id="24" name="object 6"/>
          <p:cNvSpPr txBox="1"/>
          <p:nvPr/>
        </p:nvSpPr>
        <p:spPr>
          <a:xfrm>
            <a:off x="97674" y="1312712"/>
            <a:ext cx="4889500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b="1" kern="0" spc="-100" dirty="0">
                <a:solidFill>
                  <a:schemeClr val="tx2"/>
                </a:solidFill>
                <a:latin typeface="+mj-lt"/>
                <a:cs typeface="Arial"/>
              </a:rPr>
              <a:t>В рамках Закона № 44-ФЗ</a:t>
            </a:r>
          </a:p>
        </p:txBody>
      </p:sp>
      <p:sp>
        <p:nvSpPr>
          <p:cNvPr id="26" name="object 6"/>
          <p:cNvSpPr txBox="1"/>
          <p:nvPr/>
        </p:nvSpPr>
        <p:spPr>
          <a:xfrm>
            <a:off x="5262270" y="1335527"/>
            <a:ext cx="5161128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b="1" kern="0" spc="-100" dirty="0">
                <a:solidFill>
                  <a:schemeClr val="tx2"/>
                </a:solidFill>
                <a:latin typeface="+mj-lt"/>
                <a:cs typeface="Arial"/>
              </a:rPr>
              <a:t>В рамках Закона № 223-ФЗ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5132159" y="1362505"/>
            <a:ext cx="32979" cy="3938477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175758" y="1551507"/>
            <a:ext cx="5519722" cy="2385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>
                <a:solidFill>
                  <a:srgbClr val="C00000"/>
                </a:solidFill>
                <a:latin typeface="Arial Narrow" panose="020B0606020202030204" pitchFamily="34" charset="0"/>
              </a:rPr>
              <a:t>Неприменение штрафных санкций, а также возможность изменить условия договора </a:t>
            </a:r>
            <a:r>
              <a:rPr lang="ru-RU" sz="1200" b="1" dirty="0">
                <a:solidFill>
                  <a:srgbClr val="1C3B6A"/>
                </a:solidFill>
              </a:rPr>
              <a:t>с 13 апреля 2020 года в соответствии с положениями о закупке </a:t>
            </a:r>
            <a:r>
              <a:rPr lang="ru-RU" sz="1200" dirty="0"/>
              <a:t>заказчики не должны применять </a:t>
            </a:r>
            <a:r>
              <a:rPr lang="ru-RU" sz="1200" b="1" dirty="0">
                <a:solidFill>
                  <a:srgbClr val="1C3B6A"/>
                </a:solidFill>
              </a:rPr>
              <a:t>штрафные санкции </a:t>
            </a:r>
            <a:r>
              <a:rPr lang="ru-RU" sz="1200" dirty="0"/>
              <a:t>к поставщику, в связи с нарушением </a:t>
            </a:r>
            <a:r>
              <a:rPr lang="ru-RU" sz="1200" b="1" dirty="0">
                <a:solidFill>
                  <a:srgbClr val="1C3B6A"/>
                </a:solidFill>
              </a:rPr>
              <a:t>обязательств по договору </a:t>
            </a: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</a:rPr>
              <a:t>из-за коронавирусной эпидемии</a:t>
            </a:r>
            <a:r>
              <a:rPr lang="ru-RU" sz="1200" b="1" dirty="0">
                <a:solidFill>
                  <a:srgbClr val="1C3B6A"/>
                </a:solidFill>
              </a:rPr>
              <a:t>.</a:t>
            </a:r>
            <a:r>
              <a:rPr lang="ru-RU" sz="1200" dirty="0"/>
              <a:t> Кроме того, по соглашению сторон </a:t>
            </a:r>
            <a:r>
              <a:rPr lang="ru-RU" sz="1200" b="1" dirty="0">
                <a:solidFill>
                  <a:srgbClr val="1C3B6A"/>
                </a:solidFill>
              </a:rPr>
              <a:t>можно изменить:</a:t>
            </a:r>
          </a:p>
          <a:p>
            <a:pPr marL="180975" lvl="0" indent="85725" algn="just">
              <a:buFont typeface="Arial" panose="020B0604020202020204" pitchFamily="34" charset="0"/>
              <a:buChar char="•"/>
              <a:tabLst>
                <a:tab pos="361950" algn="l"/>
              </a:tabLst>
            </a:pPr>
            <a:r>
              <a:rPr lang="ru-RU" sz="1200" dirty="0"/>
              <a:t>срок исполнения договора; •цену договора; </a:t>
            </a:r>
          </a:p>
          <a:p>
            <a:pPr marL="180975" lvl="0" indent="85725" algn="just">
              <a:buFont typeface="Arial" panose="020B0604020202020204" pitchFamily="34" charset="0"/>
              <a:buChar char="•"/>
              <a:tabLst>
                <a:tab pos="361950" algn="l"/>
              </a:tabLst>
            </a:pPr>
            <a:r>
              <a:rPr lang="ru-RU" sz="1200" dirty="0"/>
              <a:t>цену единицы товара, работы или услуги</a:t>
            </a:r>
          </a:p>
          <a:p>
            <a:pPr algn="just"/>
            <a:endParaRPr lang="ru-RU" sz="500" b="1" dirty="0">
              <a:solidFill>
                <a:srgbClr val="1C3B6A"/>
              </a:solidFill>
            </a:endParaRPr>
          </a:p>
          <a:p>
            <a:pPr algn="just"/>
            <a:r>
              <a:rPr lang="ru-RU" sz="1200" b="1" dirty="0">
                <a:solidFill>
                  <a:srgbClr val="1C3B6A"/>
                </a:solidFill>
              </a:rPr>
              <a:t>Подробнее: </a:t>
            </a:r>
            <a:r>
              <a:rPr lang="ru-RU" sz="1200" dirty="0"/>
              <a:t>Директивы Правительства РФ от 03.04.2020 № 2850п-П13кв</a:t>
            </a:r>
          </a:p>
          <a:p>
            <a:pPr algn="just"/>
            <a:r>
              <a:rPr lang="ru-RU" sz="1200" b="1" dirty="0">
                <a:solidFill>
                  <a:srgbClr val="1C3B6A"/>
                </a:solidFill>
              </a:rPr>
              <a:t>Что нужно сделать: </a:t>
            </a:r>
            <a:r>
              <a:rPr lang="ru-RU" sz="1200" dirty="0"/>
              <a:t>Направить заказчику обращение об изменении условий договора с указаний оснований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23237" y="3781425"/>
            <a:ext cx="504190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C00000"/>
                </a:solidFill>
                <a:latin typeface="Arial Narrow" panose="020B0606020202030204" pitchFamily="34" charset="0"/>
              </a:rPr>
              <a:t>Снижение требований к обеспечению контрактов </a:t>
            </a:r>
            <a:br>
              <a:rPr lang="ru-RU" b="1" dirty="0">
                <a:solidFill>
                  <a:srgbClr val="C00000"/>
                </a:solidFill>
                <a:latin typeface="Arial Narrow" panose="020B0606020202030204" pitchFamily="34" charset="0"/>
              </a:rPr>
            </a:br>
            <a:r>
              <a:rPr lang="ru-RU" sz="1200" b="1" dirty="0"/>
              <a:t>с 1 апреля 2020 года по 31 декабря 2020 года </a:t>
            </a:r>
            <a:r>
              <a:rPr lang="ru-RU" sz="1200" b="1" dirty="0">
                <a:solidFill>
                  <a:srgbClr val="1C3B6A"/>
                </a:solidFill>
              </a:rPr>
              <a:t>(кроме случаев, когда по контракту полагается выплата аванса)</a:t>
            </a:r>
          </a:p>
          <a:p>
            <a:r>
              <a:rPr lang="ru-RU" sz="1200" b="1" dirty="0">
                <a:solidFill>
                  <a:srgbClr val="1C3B6A"/>
                </a:solidFill>
              </a:rPr>
              <a:t>Подробнее: </a:t>
            </a:r>
            <a:r>
              <a:rPr lang="ru-RU" sz="1200" dirty="0"/>
              <a:t>Федеральный закон от 01.04.2020 № 98-ФЗ</a:t>
            </a:r>
          </a:p>
          <a:p>
            <a:pPr algn="just"/>
            <a:r>
              <a:rPr lang="ru-RU" sz="1200" b="1" dirty="0">
                <a:solidFill>
                  <a:srgbClr val="1C3B6A"/>
                </a:solidFill>
              </a:rPr>
              <a:t>Что надо сделать: </a:t>
            </a:r>
            <a:r>
              <a:rPr lang="ru-RU" sz="1200" dirty="0"/>
              <a:t>Ничего. Заказчики сами скорректируют свои закупочные документы, вправе не устанавливать требования к обеспечению контрактов </a:t>
            </a:r>
          </a:p>
          <a:p>
            <a:pPr algn="just"/>
            <a:endParaRPr lang="ru-RU" sz="1200" dirty="0">
              <a:latin typeface="Arial Narrow" panose="020B060602020203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8038" y="5657971"/>
            <a:ext cx="51210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200" dirty="0">
                <a:solidFill>
                  <a:srgbClr val="1C3B6A"/>
                </a:solidFill>
              </a:rPr>
              <a:t>В соответствии с постановлением Правительства Российской Федерации от 3 апреля     2020 г. № 443 </a:t>
            </a:r>
            <a:r>
              <a:rPr lang="ru-RU" sz="1200" b="1" dirty="0">
                <a:solidFill>
                  <a:srgbClr val="1C3B6A"/>
                </a:solidFill>
              </a:rPr>
              <a:t>установлены особенности проведения закупок в нерабочие дни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" name="object 6"/>
          <p:cNvSpPr txBox="1"/>
          <p:nvPr/>
        </p:nvSpPr>
        <p:spPr>
          <a:xfrm>
            <a:off x="128087" y="5344291"/>
            <a:ext cx="1060450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dirty="0">
                <a:solidFill>
                  <a:srgbClr val="C00000"/>
                </a:solidFill>
                <a:latin typeface="Arial Narrow" panose="020B0606020202030204" pitchFamily="34" charset="0"/>
              </a:rPr>
              <a:t>Установлена возможность осуществления закупок в нерабочие дни</a:t>
            </a: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 flipH="1">
            <a:off x="5171979" y="5641087"/>
            <a:ext cx="3779" cy="890083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5165138" y="5566982"/>
            <a:ext cx="548630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500"/>
              </a:spcBef>
            </a:pPr>
            <a:r>
              <a:rPr lang="ru-RU" sz="1200" b="1" dirty="0">
                <a:solidFill>
                  <a:srgbClr val="1C3B6A"/>
                </a:solidFill>
              </a:rPr>
              <a:t>Федеральным законом </a:t>
            </a:r>
            <a:r>
              <a:rPr lang="ru-RU" sz="1200" dirty="0">
                <a:solidFill>
                  <a:srgbClr val="1C3B6A"/>
                </a:solidFill>
              </a:rPr>
              <a:t>«О внесении изменений в отдельные законодательные акты Российской Федерации по вопросам обеспечения устойчивого развития экономики в условиях ухудшения ситуации в связи с распространением новой коронавирусной инфекции», </a:t>
            </a:r>
            <a:r>
              <a:rPr lang="ru-RU" sz="1200" b="1" dirty="0">
                <a:solidFill>
                  <a:srgbClr val="1C3B6A"/>
                </a:solidFill>
              </a:rPr>
              <a:t>предусмотрены особенности исчисления сроков в нерабочие дни (принят </a:t>
            </a:r>
            <a:r>
              <a:rPr lang="ru-RU" sz="1200" dirty="0">
                <a:solidFill>
                  <a:srgbClr val="1C3B6A"/>
                </a:solidFill>
              </a:rPr>
              <a:t>Государственной Думой РФ 17.04.2020)</a:t>
            </a:r>
            <a:endParaRPr lang="ru-RU" sz="1200" b="1" dirty="0">
              <a:solidFill>
                <a:srgbClr val="1C3B6A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157490" y="3842444"/>
            <a:ext cx="5513431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C00000"/>
                </a:solidFill>
                <a:latin typeface="Arial Narrow" panose="020B0606020202030204" pitchFamily="34" charset="0"/>
              </a:rPr>
              <a:t>Повышенный контроль за оплатой</a:t>
            </a:r>
            <a:endParaRPr lang="ru-RU" sz="1600" dirty="0">
              <a:solidFill>
                <a:srgbClr val="FF0000"/>
              </a:solidFill>
            </a:endParaRPr>
          </a:p>
          <a:p>
            <a:pPr algn="just"/>
            <a:r>
              <a:rPr lang="ru-RU" sz="1200" dirty="0"/>
              <a:t>Заказчики </a:t>
            </a:r>
            <a:r>
              <a:rPr lang="ru-RU" sz="1200" b="1" dirty="0"/>
              <a:t>обязаны держать в зоне повышенного контроля </a:t>
            </a:r>
            <a:r>
              <a:rPr lang="ru-RU" sz="1200" dirty="0"/>
              <a:t>соблюдение </a:t>
            </a:r>
            <a:br>
              <a:rPr lang="ru-RU" sz="1200" dirty="0"/>
            </a:br>
            <a:r>
              <a:rPr lang="ru-RU" sz="1200" dirty="0"/>
              <a:t>15-дневных предельных сроков оплаты для субъектов МСП. </a:t>
            </a:r>
            <a:endParaRPr lang="en-US" sz="1200" dirty="0"/>
          </a:p>
          <a:p>
            <a:pPr algn="just"/>
            <a:r>
              <a:rPr lang="ru-RU" sz="1200" b="1" dirty="0">
                <a:solidFill>
                  <a:schemeClr val="tx2"/>
                </a:solidFill>
              </a:rPr>
              <a:t>Что нужно сделать: </a:t>
            </a:r>
            <a:r>
              <a:rPr lang="ru-RU" sz="1200" dirty="0"/>
              <a:t>в случае неплатежей при наличии выполненных обязательств обращайтесь в АО «Корпорация «МСП» по адресу: </a:t>
            </a:r>
            <a:r>
              <a:rPr lang="en-US" sz="1200" dirty="0">
                <a:hlinkClick r:id="rId5"/>
              </a:rPr>
              <a:t>info@corpmsp.ru</a:t>
            </a:r>
            <a:endParaRPr lang="ru-RU" sz="1200" dirty="0"/>
          </a:p>
          <a:p>
            <a:pPr algn="just"/>
            <a:endParaRPr lang="ru-RU" sz="1200" dirty="0"/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>
            <a:off x="73075" y="3781425"/>
            <a:ext cx="10633025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60375" y="5300982"/>
            <a:ext cx="10633025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" name="Рисунок 5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" y="6477219"/>
            <a:ext cx="778669" cy="1038225"/>
          </a:xfrm>
          <a:prstGeom prst="rect">
            <a:avLst/>
          </a:prstGeom>
        </p:spPr>
      </p:pic>
      <p:sp>
        <p:nvSpPr>
          <p:cNvPr id="56" name="Прямоугольник 55"/>
          <p:cNvSpPr/>
          <p:nvPr/>
        </p:nvSpPr>
        <p:spPr>
          <a:xfrm>
            <a:off x="640071" y="6939633"/>
            <a:ext cx="9829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b="1" dirty="0">
                <a:solidFill>
                  <a:srgbClr val="FF0000"/>
                </a:solidFill>
              </a:rPr>
              <a:t>В случае если Ваши права нарушены, Вы можете обратиться в акционерное общество «Федеральная корпорация по развитию малого и среднего предпринимательства по тел.: </a:t>
            </a:r>
            <a:r>
              <a:rPr lang="ru-RU" sz="1200" b="1" dirty="0">
                <a:solidFill>
                  <a:schemeClr val="tx2"/>
                </a:solidFill>
              </a:rPr>
              <a:t>+7(495)6989800, +7(800)3501010 или </a:t>
            </a:r>
            <a:r>
              <a:rPr lang="en-US" sz="1200" b="1" dirty="0">
                <a:solidFill>
                  <a:schemeClr val="tx2"/>
                </a:solidFill>
              </a:rPr>
              <a:t>email</a:t>
            </a:r>
            <a:r>
              <a:rPr lang="ru-RU" sz="1200" dirty="0">
                <a:solidFill>
                  <a:schemeClr val="tx2"/>
                </a:solidFill>
              </a:rPr>
              <a:t>: </a:t>
            </a:r>
            <a:r>
              <a:rPr lang="en-US" sz="1200" u="sng" dirty="0">
                <a:solidFill>
                  <a:srgbClr val="1C3B6A"/>
                </a:solidFill>
                <a:hlinkClick r:id="rId5"/>
              </a:rPr>
              <a:t>info@corpmsp.ru</a:t>
            </a:r>
            <a:endParaRPr lang="ru-RU" sz="1200" u="sng" dirty="0">
              <a:solidFill>
                <a:srgbClr val="1C3B6A"/>
              </a:solidFill>
            </a:endParaRPr>
          </a:p>
        </p:txBody>
      </p:sp>
      <p:sp>
        <p:nvSpPr>
          <p:cNvPr id="25" name="object 39"/>
          <p:cNvSpPr txBox="1">
            <a:spLocks noGrp="1"/>
          </p:cNvSpPr>
          <p:nvPr>
            <p:ph type="sldNum" sz="quarter" idx="7"/>
          </p:nvPr>
        </p:nvSpPr>
        <p:spPr>
          <a:xfrm>
            <a:off x="10310265" y="7232021"/>
            <a:ext cx="682351" cy="16927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24630"/>
            <a:r>
              <a:rPr lang="ru-RU" sz="1100" spc="-97" dirty="0">
                <a:latin typeface="Arial Narrow" panose="020B0606020202030204" pitchFamily="34" charset="0"/>
              </a:rPr>
              <a:t>3</a:t>
            </a:r>
            <a:endParaRPr sz="1100" spc="-97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526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665</Words>
  <Application>Microsoft Office PowerPoint</Application>
  <PresentationFormat>Benutzerdefiniert</PresentationFormat>
  <Paragraphs>81</Paragraphs>
  <Slides>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11" baseType="lpstr">
      <vt:lpstr>Arial</vt:lpstr>
      <vt:lpstr>Arial Narrow</vt:lpstr>
      <vt:lpstr>Calibri</vt:lpstr>
      <vt:lpstr>Calibri Light</vt:lpstr>
      <vt:lpstr>Times New Roman</vt:lpstr>
      <vt:lpstr>Trebuchet MS</vt:lpstr>
      <vt:lpstr>Wingdings</vt:lpstr>
      <vt:lpstr>Office Theme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</dc:title>
  <dc:creator>Саньков Сергей Юрьевич</dc:creator>
  <cp:lastModifiedBy>ems52</cp:lastModifiedBy>
  <cp:revision>557</cp:revision>
  <cp:lastPrinted>2020-06-08T08:51:18Z</cp:lastPrinted>
  <dcterms:created xsi:type="dcterms:W3CDTF">2018-03-23T10:42:02Z</dcterms:created>
  <dcterms:modified xsi:type="dcterms:W3CDTF">2020-06-30T14:22:19Z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2018-03-07T00:00:00Z</vt:filetime>
  </property>
  <property fmtid="{D5CDD505-2E9C-101B-9397-08002B2CF9AE}" pid="3" name="LastSaved">
    <vt:filetime>2018-03-23T00:00:00Z</vt:filetime>
  </property>
</Properties>
</file>