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390" r:id="rId3"/>
    <p:sldId id="413" r:id="rId4"/>
    <p:sldId id="391" r:id="rId5"/>
    <p:sldId id="406" r:id="rId6"/>
    <p:sldId id="407" r:id="rId7"/>
    <p:sldId id="408" r:id="rId8"/>
    <p:sldId id="409" r:id="rId9"/>
    <p:sldId id="410" r:id="rId10"/>
    <p:sldId id="411" r:id="rId11"/>
    <p:sldId id="280" r:id="rId12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Kovalev" initials="AK" lastIdx="1" clrIdx="0"/>
  <p:cmAuthor id="2" name="Tatyana Yudina" initials="TY" lastIdx="0" clrIdx="1">
    <p:extLst>
      <p:ext uri="{19B8F6BF-5375-455C-9EA6-DF929625EA0E}">
        <p15:presenceInfo xmlns:p15="http://schemas.microsoft.com/office/powerpoint/2012/main" userId="S-1-5-21-3129036543-1567053274-1643183380-2120" providerId="AD"/>
      </p:ext>
    </p:extLst>
  </p:cmAuthor>
  <p:cmAuthor id="3" name="Artur Rokhlin" initials="AR" lastIdx="3" clrIdx="2">
    <p:extLst>
      <p:ext uri="{19B8F6BF-5375-455C-9EA6-DF929625EA0E}">
        <p15:presenceInfo xmlns:p15="http://schemas.microsoft.com/office/powerpoint/2012/main" userId="S::A.Rokhlin@infralex.ru::564c5c72-15c9-4000-9adf-e8d849c8b6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925"/>
    <a:srgbClr val="BFBFBF"/>
    <a:srgbClr val="E64425"/>
    <a:srgbClr val="E6E6E6"/>
    <a:srgbClr val="CCC4B2"/>
    <a:srgbClr val="E68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5"/>
    <p:restoredTop sz="95976" autoAdjust="0"/>
  </p:normalViewPr>
  <p:slideViewPr>
    <p:cSldViewPr snapToGrid="0" snapToObjects="1">
      <p:cViewPr varScale="1">
        <p:scale>
          <a:sx n="94" d="100"/>
          <a:sy n="94" d="100"/>
        </p:scale>
        <p:origin x="552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6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DA7031-9E9B-BD4B-913F-D053546637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B6FFA-7BC4-F24B-B8C3-0605D50D9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D8E3DE9-BE75-FF4C-80AA-E41A80E8D6A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66177-13B3-F340-82FE-49747B997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D7A9D-80C2-584D-91EC-2E352B696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F1475DC-CBBC-C84E-9947-F8A8BE268E5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61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4CF80F2-118E-B54A-9F5C-7DAC36BDBF7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20553760-1726-EF40-B9DC-96468A515CD3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27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9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0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0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4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4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0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9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25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3760-1726-EF40-B9DC-96468A515C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5EAB-7441-5D41-A186-A54034302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F0DCD-1E01-9444-920F-509052603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32245F-40DD-8046-8223-460D488C9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F95C7-C0DA-DD40-BA84-2C0CA2C509C6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B36B49-3049-E440-8F98-AE619E8DF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79F07-3916-5C4A-8890-0FF4AEA6A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0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7C4D-188A-5641-AE07-3FC847A9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5D708-5606-5345-AB40-F3C8B9529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651A6C-496F-C445-A480-2E50C460F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D080-BA67-DB49-88C0-1CB57DC7211B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9C206-F11E-284A-B954-29AE9BADC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BCCDE-406F-B344-B0C5-118E8EC6A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6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2367-FF78-3240-A94E-07D55BCB8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93684-9283-D648-98B3-AF48CD7B2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692EBD-9A81-674F-92DA-6403124A8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69AB-22F6-8546-B877-47B5AF342F72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67DF9-FA24-E54A-858A-EBD27B17E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16372B-4074-624A-BFD8-31D614263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04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5533-30DE-2C4F-ABA6-7E95F013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5E530-CB32-C64B-AF0A-547B8370A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776D3B-4A7B-C74B-87F5-88C3EAFF8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71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3B05-13AD-8B48-BA19-398007E6D0F1}" type="datetime1">
              <a:rPr lang="ru-RU" smtClean="0"/>
              <a:t>13.04.2021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91AD68-47DA-7949-8BEC-1C989FFAE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12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40E879-5FDC-8844-B305-35CC76DDE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1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NeueCyr Roman" panose="02000503040000020004" pitchFamily="2" charset="0"/>
              </a:defRPr>
            </a:lvl1pPr>
          </a:lstStyle>
          <a:p>
            <a:fld id="{137BE45E-BA87-174B-90F8-5C91ECFE8A1C}" type="slidenum">
              <a:rPr lang="ru-RU" smtClean="0"/>
              <a:pPr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67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B255-E45F-4940-9613-7C6021C8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B039E-B1AF-2C43-8B4B-11D73626D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BD2113-6C96-2B4F-9589-2480CEA0D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B825-2690-D741-9AE1-D4502FF0A2E6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EE463A-C2D5-554D-9241-F3E6E5B1B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D22678-B951-FB44-A20F-9928B516C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10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CD16-0FA3-CE43-B239-AA00F76D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8D3EF-0ABB-4E49-860E-C57A9AFBB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C8BFF-0051-5F44-93A1-E04D20878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F55B88-354A-B348-967B-EACCE069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D3D7-31F5-1349-A5CF-569CB1F923EF}" type="datetime1">
              <a:rPr lang="ru-RU" smtClean="0"/>
              <a:t>13.04.2021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4025EE-1DF4-D046-BA05-4844A460E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A1007A-C369-7A41-AF26-83DCDFFFE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22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F3B4-3D33-E44F-AD3D-AAE4C41B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D00C0-6EFC-C541-A8D2-FB4B27B63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6A66F-0683-0B49-AA78-9E9C2325E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8CD5B-EFA8-1046-B935-FE0994AB7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8956A-7AE5-1045-8255-CB939B54B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D050C9-080C-B146-84F7-5AB6ABA8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1B59-0227-B345-8B23-5F5C9CF93B2E}" type="datetime1">
              <a:rPr lang="ru-RU" smtClean="0"/>
              <a:t>13.04.2021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62837F-FAB9-6F48-890E-359AC519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C60F3A-BDD4-984A-8245-92FF5C7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20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9F4C-7735-4A42-9028-D990DCA7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02DFEE2-72C2-8A40-9214-FBDB5D58E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3D58-3718-6E45-A745-CB8A75AC583A}" type="datetime1">
              <a:rPr lang="ru-RU" smtClean="0"/>
              <a:t>13.04.2021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209B0C-2273-2843-AB9A-6095941B6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7850E4-97BD-C542-AF71-DF1472944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9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67E3A8-4208-634E-82F4-22D6969B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EF58-72D1-004E-BCA1-2290E3D7FAB2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125F0-2059-2D44-89DD-D57FBD670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3E71DB-F61F-C844-82E0-33A04564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958F-D8A1-5644-8412-C1083DD3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3326-B056-734B-9CCE-7C9E2000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4A583-4ED9-5645-91BE-4268A18A4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E907442-094A-3746-8BAF-17F12477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C9C8-FB11-1C4C-BEFC-823F3BED6656}" type="datetime1">
              <a:rPr lang="ru-RU" smtClean="0"/>
              <a:t>13.04.2021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7360A4-C269-1A48-A4BD-1ECB2D3F0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17259E-F529-CC4E-84DF-9EFA91602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678C-AC43-0C47-A38F-8B02DDD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B34A3-BD21-1A4D-8651-485F13E6E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9562A-4423-074A-9B17-7CE63D6D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E0E837-DEDA-9042-B6C3-D5A31234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0A39-84D1-E343-B38A-2DBFB6447063}" type="datetime1">
              <a:rPr lang="ru-RU" smtClean="0"/>
              <a:t>13.04.2021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9D8C19-8B04-9747-8F92-F462376AC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DEAD22-D88D-5843-BED7-EBEF4F2E8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E45E-BA87-174B-90F8-5C91ECFE8A1C}" type="slidenum">
              <a:rPr lang="ru-RU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65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69F6A-1C90-E746-BBA0-962798A5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238DB-419B-D741-8E9D-F261CFE59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F8A8A-A904-2749-95CC-7E740CDBF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7864-EC39-D148-8E1F-95893824EA13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BA2AC-E7FF-D345-AAE1-268A564E5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54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3892D-0838-5342-89F1-7A1790B39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NeueCyr Roman" panose="02000503040000020004" pitchFamily="2" charset="0"/>
              </a:defRPr>
            </a:lvl1pPr>
          </a:lstStyle>
          <a:p>
            <a:fld id="{137BE45E-BA87-174B-90F8-5C91ECFE8A1C}" type="slidenum">
              <a:rPr lang="ru-RU" smtClean="0"/>
              <a:pPr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6E6010A-EFA3-314E-9A91-8B8DBE1A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EFFEDD-BD21-2446-9A41-9FEE7C57497D}"/>
              </a:ext>
            </a:extLst>
          </p:cNvPr>
          <p:cNvSpPr/>
          <p:nvPr/>
        </p:nvSpPr>
        <p:spPr>
          <a:xfrm>
            <a:off x="893276" y="1902749"/>
            <a:ext cx="4373886" cy="4397189"/>
          </a:xfrm>
          <a:prstGeom prst="rect">
            <a:avLst/>
          </a:prstGeom>
          <a:solidFill>
            <a:srgbClr val="E65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108E6-55A2-F645-B4F3-8D3F1DF0862A}"/>
              </a:ext>
            </a:extLst>
          </p:cNvPr>
          <p:cNvSpPr txBox="1"/>
          <p:nvPr/>
        </p:nvSpPr>
        <p:spPr>
          <a:xfrm>
            <a:off x="1043876" y="3278040"/>
            <a:ext cx="407268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Антимонопольный комплаенс</a:t>
            </a:r>
          </a:p>
          <a:p>
            <a:pPr algn="ctr">
              <a:spcAft>
                <a:spcPts val="600"/>
              </a:spcAft>
            </a:pPr>
            <a:r>
              <a:rPr lang="ru-RU" sz="3200" b="1" dirty="0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2021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60C638-2BC4-D64F-B5D6-92434E874F3A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5042AE70-B394-5349-8884-FE0D9FA6D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422208-6A5D-7D43-B6A8-9E84989AC5BC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812C3A-A11E-4A6A-A4E7-D3848EE0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731" y="5390358"/>
            <a:ext cx="770552" cy="5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34AF0-2ABF-FE4B-8836-DAE7DFC5CF8D}"/>
              </a:ext>
            </a:extLst>
          </p:cNvPr>
          <p:cNvSpPr/>
          <p:nvPr/>
        </p:nvSpPr>
        <p:spPr>
          <a:xfrm>
            <a:off x="411052" y="881200"/>
            <a:ext cx="10724709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Информация о принятии (применении) </a:t>
            </a:r>
          </a:p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Антимонопольного комплаенса </a:t>
            </a:r>
          </a:p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размещается хозяйствующим субъектом</a:t>
            </a:r>
          </a:p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на своем сайте в сети «Интернет» на русском языке</a:t>
            </a:r>
            <a:b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</a:br>
            <a:r>
              <a:rPr lang="ru-RU" sz="1400" b="1" i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(часть 4 статьи 9.1 Закона о конкуренции)</a:t>
            </a:r>
          </a:p>
          <a:p>
            <a:pPr algn="ctr">
              <a:spcAft>
                <a:spcPts val="500"/>
              </a:spcAft>
              <a:buClr>
                <a:srgbClr val="E65925"/>
              </a:buClr>
            </a:pPr>
            <a:endParaRPr lang="ru-RU" sz="1050" b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Закон о конкуренции не обязывает хозяйствующих субъектов размещать в сети «Интернет» непосредственно текст Антимонопольного комплаенса.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2F7B-1C64-4901-9506-DAB4C6D3878B}"/>
              </a:ext>
            </a:extLst>
          </p:cNvPr>
          <p:cNvSpPr txBox="1"/>
          <p:nvPr/>
        </p:nvSpPr>
        <p:spPr>
          <a:xfrm>
            <a:off x="3170714" y="311162"/>
            <a:ext cx="8667549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Информирование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pic>
        <p:nvPicPr>
          <p:cNvPr id="5" name="Рисунок 4" descr="Изображение выглядит как украшен, стопка&#10;&#10;Автоматически созданное описание">
            <a:extLst>
              <a:ext uri="{FF2B5EF4-FFF2-40B4-BE49-F238E27FC236}">
                <a16:creationId xmlns:a16="http://schemas.microsoft.com/office/drawing/2014/main" id="{82D8DBAD-2504-4A39-96E5-B7B74961E6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5015" y="2823882"/>
            <a:ext cx="5390803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3399234-8CA0-AE44-A774-C84F54FF2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4"/>
            <a:ext cx="12192000" cy="6858000"/>
          </a:xfrm>
          <a:prstGeom prst="rect">
            <a:avLst/>
          </a:prstGeom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0C97943E-F222-7A4C-9EF4-536088CF08C5}"/>
              </a:ext>
            </a:extLst>
          </p:cNvPr>
          <p:cNvGrpSpPr/>
          <p:nvPr/>
        </p:nvGrpSpPr>
        <p:grpSpPr>
          <a:xfrm>
            <a:off x="893276" y="362096"/>
            <a:ext cx="1484922" cy="230832"/>
            <a:chOff x="361718" y="275232"/>
            <a:chExt cx="1484922" cy="230832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23A6255B-A137-0946-B0A9-F5A5BB7EF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718" y="319161"/>
              <a:ext cx="966897" cy="1429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6BB99A-E677-8345-8090-2909DA86217C}"/>
                </a:ext>
              </a:extLst>
            </p:cNvPr>
            <p:cNvSpPr txBox="1"/>
            <p:nvPr/>
          </p:nvSpPr>
          <p:spPr>
            <a:xfrm>
              <a:off x="1306274" y="275232"/>
              <a:ext cx="5403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</a:t>
              </a:r>
              <a: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1</a:t>
              </a: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9B1AD52C-B132-4131-AF94-A87B5A754577}"/>
              </a:ext>
            </a:extLst>
          </p:cNvPr>
          <p:cNvSpPr/>
          <p:nvPr/>
        </p:nvSpPr>
        <p:spPr>
          <a:xfrm>
            <a:off x="409073" y="959089"/>
            <a:ext cx="4356357" cy="4687627"/>
          </a:xfrm>
          <a:prstGeom prst="rect">
            <a:avLst/>
          </a:prstGeom>
          <a:solidFill>
            <a:srgbClr val="E65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5FE7A-EF94-4AE3-8DF8-740D07E1394C}"/>
              </a:ext>
            </a:extLst>
          </p:cNvPr>
          <p:cNvSpPr txBox="1"/>
          <p:nvPr/>
        </p:nvSpPr>
        <p:spPr>
          <a:xfrm>
            <a:off x="567335" y="998953"/>
            <a:ext cx="42860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www.infralex.ru</a:t>
            </a:r>
          </a:p>
          <a:p>
            <a:endParaRPr lang="ru-RU" sz="1600" b="1" dirty="0">
              <a:solidFill>
                <a:schemeClr val="bg1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Россия, 123112, Москва, Пресненская наб., 8/1, 5 этаж</a:t>
            </a:r>
          </a:p>
          <a:p>
            <a:r>
              <a:rPr lang="ru-RU" sz="1600" b="1" dirty="0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Башня «Город Столиц»</a:t>
            </a:r>
          </a:p>
          <a:p>
            <a:endParaRPr lang="ru-RU" sz="1600" b="1" dirty="0">
              <a:solidFill>
                <a:schemeClr val="bg1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т. +7 [495] 653-82-99; </a:t>
            </a:r>
          </a:p>
          <a:p>
            <a:r>
              <a:rPr lang="ru-RU" sz="1600" b="1" dirty="0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ф. +7 [495] 653-82-99,  доб. 199</a:t>
            </a:r>
          </a:p>
          <a:p>
            <a:endParaRPr lang="ru-RU" sz="1600" b="1" dirty="0">
              <a:solidFill>
                <a:schemeClr val="bg1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r>
              <a:rPr lang="ru-RU" sz="1600" b="1" dirty="0" err="1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Email</a:t>
            </a:r>
            <a:r>
              <a:rPr lang="ru-RU" sz="1600" b="1" dirty="0">
                <a:solidFill>
                  <a:schemeClr val="bg1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: welcome@infralex.ru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80FFE79B-D922-41D0-9B68-60558937CFCA}"/>
              </a:ext>
            </a:extLst>
          </p:cNvPr>
          <p:cNvSpPr/>
          <p:nvPr/>
        </p:nvSpPr>
        <p:spPr>
          <a:xfrm>
            <a:off x="5420689" y="406025"/>
            <a:ext cx="6497515" cy="538968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5B8BC8CB-D56E-48A4-8956-31CC23EF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53968"/>
              </p:ext>
            </p:extLst>
          </p:nvPr>
        </p:nvGraphicFramePr>
        <p:xfrm>
          <a:off x="7860872" y="1419958"/>
          <a:ext cx="3763793" cy="3464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3793">
                  <a:extLst>
                    <a:ext uri="{9D8B030D-6E8A-4147-A177-3AD203B41FA5}">
                      <a16:colId xmlns:a16="http://schemas.microsoft.com/office/drawing/2014/main" val="1130639155"/>
                    </a:ext>
                  </a:extLst>
                </a:gridCol>
              </a:tblGrid>
              <a:tr h="3464351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20 лет работы в области антимонопольного регулирования.</a:t>
                      </a:r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Специализируется на представлении интересов клиентов при рассмотрении дел о злоупотреблении доминирующим положением, </a:t>
                      </a:r>
                      <a:r>
                        <a:rPr lang="ru-RU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антиконкурентных</a:t>
                      </a: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соглашениях и недобросовестной конкуренции, анализе национальных и трансграничных товарных рынков и консультировании клиентов по наиболее сложным вопросам применения антимонопольного законодательства. Представляет интересы клиентов в арбитражных судах и Суде по интеллектуальным правам, активно участвует в нормотворческой деятельности в области антимонопольного регулирования.</a:t>
                      </a:r>
                    </a:p>
                    <a:p>
                      <a:pPr mar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 Ассоциации антимонопольных экспертов. Награждена медалью «За вклад в создание Евразийского экономического союза» III степени, почетными грамотами и благодарностями ФАС России, грамотой Евразийской экономической комиссии.</a:t>
                      </a:r>
                    </a:p>
                    <a:p>
                      <a:pPr mar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Рекомендована рейтингами Legal500, </a:t>
                      </a:r>
                      <a:r>
                        <a:rPr lang="ru-RU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Lawyers</a:t>
                      </a: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ПРАВО300, а также рейтингом газеты Коммерсантъ.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235160"/>
                  </a:ext>
                </a:extLst>
              </a:tr>
            </a:tbl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E4DD5CD-0AA3-4B27-85A3-359C1B05B819}"/>
              </a:ext>
            </a:extLst>
          </p:cNvPr>
          <p:cNvGrpSpPr/>
          <p:nvPr/>
        </p:nvGrpSpPr>
        <p:grpSpPr>
          <a:xfrm>
            <a:off x="7860872" y="557580"/>
            <a:ext cx="1942496" cy="817925"/>
            <a:chOff x="2154291" y="1639686"/>
            <a:chExt cx="2322475" cy="9817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622662-324A-4DF8-AC30-34D2E11CA0D8}"/>
                </a:ext>
              </a:extLst>
            </p:cNvPr>
            <p:cNvSpPr txBox="1"/>
            <p:nvPr/>
          </p:nvSpPr>
          <p:spPr>
            <a:xfrm>
              <a:off x="2154291" y="1639686"/>
              <a:ext cx="2060978" cy="29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Елена Кузнецова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8CB704-3864-4330-A08C-55B24B318DFC}"/>
                </a:ext>
              </a:extLst>
            </p:cNvPr>
            <p:cNvSpPr txBox="1"/>
            <p:nvPr/>
          </p:nvSpPr>
          <p:spPr>
            <a:xfrm>
              <a:off x="2154291" y="1956470"/>
              <a:ext cx="2322475" cy="66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Руководитель Практики антимонопольного права Инфралекс</a:t>
              </a:r>
            </a:p>
          </p:txBody>
        </p:sp>
      </p:grpSp>
      <p:pic>
        <p:nvPicPr>
          <p:cNvPr id="34" name="Рисунок 33" descr="Изображение выглядит как человек, одежда, внутрен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1B45272F-FFF2-4216-8CE1-716C03129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49" y="647625"/>
            <a:ext cx="1440868" cy="14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2" y="9525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A299534-A77B-44C4-8C82-69A9033302E2}"/>
              </a:ext>
            </a:extLst>
          </p:cNvPr>
          <p:cNvSpPr/>
          <p:nvPr/>
        </p:nvSpPr>
        <p:spPr>
          <a:xfrm>
            <a:off x="1072011" y="1549062"/>
            <a:ext cx="10350125" cy="4261429"/>
          </a:xfrm>
          <a:prstGeom prst="roundRect">
            <a:avLst/>
          </a:prstGeom>
          <a:solidFill>
            <a:srgbClr val="E6E6E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СИСТЕМА </a:t>
            </a:r>
          </a:p>
          <a:p>
            <a:pPr algn="ctr"/>
            <a:r>
              <a:rPr lang="ru-RU" sz="20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внутреннего обеспечения соответствия </a:t>
            </a:r>
          </a:p>
          <a:p>
            <a:pPr algn="ctr"/>
            <a:r>
              <a:rPr lang="ru-RU" sz="20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требованиям антимонопольного законодательства* </a:t>
            </a:r>
          </a:p>
          <a:p>
            <a:pPr algn="ctr"/>
            <a:r>
              <a:rPr lang="ru-RU" sz="20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(антимонопольный комплаенс)</a:t>
            </a:r>
          </a:p>
          <a:p>
            <a:pPr algn="ctr"/>
            <a:endParaRPr lang="ru-RU" sz="1400" i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just"/>
            <a:r>
              <a:rPr lang="ru-RU" i="1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совокупность правовых и организационных мер, предусмотренных внутренним актом (внутренними актами) хозяйствующего субъекта либо другого лица из числа лиц, входящих в одну группу лиц с этим хозяйствующим субъектом, если такой внутренний акт (внутренние акты) распространяется на этого хозяйствующего субъекта, и направленных на соблюдение им требований антимонопольного законодательства и предупреждение его нарушения</a:t>
            </a:r>
          </a:p>
          <a:p>
            <a:pPr algn="ctr"/>
            <a:endParaRPr lang="ru-RU" i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ctr"/>
            <a:endParaRPr lang="ru-RU" i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r"/>
            <a:endParaRPr lang="ru-RU" sz="1400" i="1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6AEE7-2415-4543-8EA2-F884E71FA52C}"/>
              </a:ext>
            </a:extLst>
          </p:cNvPr>
          <p:cNvSpPr txBox="1"/>
          <p:nvPr/>
        </p:nvSpPr>
        <p:spPr>
          <a:xfrm>
            <a:off x="893276" y="314209"/>
            <a:ext cx="10707596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Понятие антимонопольного комплаенса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BFC8A-6886-4790-969C-C7CC2E97DCF7}"/>
              </a:ext>
            </a:extLst>
          </p:cNvPr>
          <p:cNvSpPr txBox="1"/>
          <p:nvPr/>
        </p:nvSpPr>
        <p:spPr>
          <a:xfrm>
            <a:off x="5829299" y="6085092"/>
            <a:ext cx="6787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E65925"/>
                </a:solidFill>
              </a:rPr>
              <a:t>Пункт 24 статьи 4 Федерального закона от 26.07.2006 № </a:t>
            </a:r>
            <a:r>
              <a:rPr lang="en" sz="1050" b="1" i="1" dirty="0">
                <a:solidFill>
                  <a:srgbClr val="E65925"/>
                </a:solidFill>
              </a:rPr>
              <a:t>135-</a:t>
            </a:r>
            <a:r>
              <a:rPr lang="ru-RU" sz="1050" b="1" i="1" dirty="0">
                <a:solidFill>
                  <a:srgbClr val="E65925"/>
                </a:solidFill>
              </a:rPr>
              <a:t>ФЗ «О защите конкуренции»</a:t>
            </a:r>
          </a:p>
        </p:txBody>
      </p:sp>
    </p:spTree>
    <p:extLst>
      <p:ext uri="{BB962C8B-B14F-4D97-AF65-F5344CB8AC3E}">
        <p14:creationId xmlns:p14="http://schemas.microsoft.com/office/powerpoint/2010/main" val="251196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2933" y="0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34AF0-2ABF-FE4B-8836-DAE7DFC5CF8D}"/>
              </a:ext>
            </a:extLst>
          </p:cNvPr>
          <p:cNvSpPr/>
          <p:nvPr/>
        </p:nvSpPr>
        <p:spPr>
          <a:xfrm>
            <a:off x="742202" y="1233527"/>
            <a:ext cx="10707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E65925"/>
              </a:buClr>
            </a:pPr>
            <a:endParaRPr lang="ru-RU" sz="1400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2F7B-1C64-4901-9506-DAB4C6D3878B}"/>
              </a:ext>
            </a:extLst>
          </p:cNvPr>
          <p:cNvSpPr txBox="1"/>
          <p:nvPr/>
        </p:nvSpPr>
        <p:spPr>
          <a:xfrm>
            <a:off x="2933322" y="314209"/>
            <a:ext cx="8667549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Положительный эффект от принятия </a:t>
            </a:r>
          </a:p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Антимонопольного комплаенса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9CF6D44-0F15-438E-B8C3-0814335541E9}"/>
              </a:ext>
            </a:extLst>
          </p:cNvPr>
          <p:cNvGrpSpPr/>
          <p:nvPr/>
        </p:nvGrpSpPr>
        <p:grpSpPr>
          <a:xfrm>
            <a:off x="371399" y="3031321"/>
            <a:ext cx="11315970" cy="765088"/>
            <a:chOff x="266418" y="3178367"/>
            <a:chExt cx="11315970" cy="765088"/>
          </a:xfrm>
        </p:grpSpPr>
        <p:sp>
          <p:nvSpPr>
            <p:cNvPr id="18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FEA80287-5F5F-4EF8-8C50-3B7DCA044A29}"/>
                </a:ext>
              </a:extLst>
            </p:cNvPr>
            <p:cNvSpPr txBox="1"/>
            <p:nvPr/>
          </p:nvSpPr>
          <p:spPr>
            <a:xfrm>
              <a:off x="980506" y="3178367"/>
              <a:ext cx="10601882" cy="76508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algn="just">
                <a:spcAft>
                  <a:spcPts val="1200"/>
                </a:spcAft>
                <a:buClr>
                  <a:srgbClr val="E65925"/>
                </a:buClr>
              </a:pPr>
              <a:r>
                <a:rPr lang="ru-RU" sz="1200" dirty="0">
                  <a:latin typeface="HelveticaNeueCyr Medium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Антимонопольный орган в рамках административного производства по делу о нарушении антимонопольного законодательства, может признать в качестве обстоятельства, смягчающего административную ответственность, наличие положительного заключения в отношении Антимонопольного комплаенса хозяйствующего субъекта (поскольку статья 4.2 КоАП РФ содержит открытый перечень смягчающих обстоятельств).</a:t>
              </a:r>
            </a:p>
          </p:txBody>
        </p:sp>
        <p:pic>
          <p:nvPicPr>
            <p:cNvPr id="29" name="Рисунок 28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5D1C0875-9E3D-43BB-99DB-6F3B684C8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418" y="3257040"/>
              <a:ext cx="607742" cy="607742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DCDD4E3-E08B-4C41-BB48-FFEC7B94524F}"/>
              </a:ext>
            </a:extLst>
          </p:cNvPr>
          <p:cNvGrpSpPr/>
          <p:nvPr/>
        </p:nvGrpSpPr>
        <p:grpSpPr>
          <a:xfrm>
            <a:off x="371399" y="4390797"/>
            <a:ext cx="11310092" cy="1034257"/>
            <a:chOff x="245872" y="3644755"/>
            <a:chExt cx="11310092" cy="1034257"/>
          </a:xfrm>
        </p:grpSpPr>
        <p:sp>
          <p:nvSpPr>
            <p:cNvPr id="24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B4AB4526-3307-46B5-8EAA-009DA893A47C}"/>
                </a:ext>
              </a:extLst>
            </p:cNvPr>
            <p:cNvSpPr txBox="1"/>
            <p:nvPr/>
          </p:nvSpPr>
          <p:spPr>
            <a:xfrm>
              <a:off x="954083" y="3644755"/>
              <a:ext cx="10601881" cy="1034257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algn="just">
                <a:spcAft>
                  <a:spcPts val="1200"/>
                </a:spcAft>
                <a:buClr>
                  <a:srgbClr val="E65925"/>
                </a:buClr>
              </a:pPr>
              <a:r>
                <a:rPr lang="ru-RU" sz="1200" dirty="0">
                  <a:latin typeface="HelveticaNeueCyr Medium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Самостоятельное выявление нарушения антимонопольного законодательства хозяйствующим субъектом позволяет ему добровольно заявить в антимонопольный орган о заключении им запрещенных антимонопольных законодательством соглашений (об осуществлении согласованных действий), что является основанием для освобождения хозяйствующего субъекта от административной ответственности или для наложения административного штрафа в минимальном размере за совершение административных правонарушений, предусмотренных частями 1 – 4, 6 и 7 статьи 14.32 КоАП РФ (при выполнении условий статьи 14.32 КоАП РФ)</a:t>
              </a:r>
            </a:p>
          </p:txBody>
        </p:sp>
        <p:pic>
          <p:nvPicPr>
            <p:cNvPr id="30" name="Рисунок 29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A1C8247F-15F5-46A6-8EA1-225C97F4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5872" y="3858013"/>
              <a:ext cx="607742" cy="60774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5AFC01-4725-432C-BF47-7A0DDDFEC74C}"/>
              </a:ext>
            </a:extLst>
          </p:cNvPr>
          <p:cNvGrpSpPr/>
          <p:nvPr/>
        </p:nvGrpSpPr>
        <p:grpSpPr>
          <a:xfrm>
            <a:off x="371399" y="1665652"/>
            <a:ext cx="11349351" cy="870808"/>
            <a:chOff x="284088" y="1732847"/>
            <a:chExt cx="11349351" cy="870808"/>
          </a:xfrm>
        </p:grpSpPr>
        <p:sp>
          <p:nvSpPr>
            <p:cNvPr id="28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E983C023-B097-46CE-951D-283C3F83D286}"/>
                </a:ext>
              </a:extLst>
            </p:cNvPr>
            <p:cNvSpPr txBox="1"/>
            <p:nvPr/>
          </p:nvSpPr>
          <p:spPr>
            <a:xfrm>
              <a:off x="1031557" y="1732847"/>
              <a:ext cx="10601882" cy="87080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algn="just">
                <a:spcAft>
                  <a:spcPts val="1200"/>
                </a:spcAft>
                <a:buClr>
                  <a:srgbClr val="E65925"/>
                </a:buClr>
              </a:pPr>
              <a:r>
                <a:rPr lang="ru-RU" sz="1200" dirty="0">
                  <a:latin typeface="HelveticaNeueCyr Medium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Снижение рисков нарушения антимонопольного законодательства и, как следствие, риска наступления негативных для хозяйствующего субъекта последствий, в частности, взыскания штрафов, убытков, причинения вреда репутации, оплаты расходов на юридические услуги, признания недействительными договоров, привлечения должностных лиц хозяйствующего субъекта к административной или уголовной ответственности.</a:t>
              </a:r>
            </a:p>
          </p:txBody>
        </p:sp>
        <p:pic>
          <p:nvPicPr>
            <p:cNvPr id="31" name="Рисунок 30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6D032524-2A57-42C6-8212-3BCDE2E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4088" y="1905556"/>
              <a:ext cx="607742" cy="607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639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34AF0-2ABF-FE4B-8836-DAE7DFC5CF8D}"/>
              </a:ext>
            </a:extLst>
          </p:cNvPr>
          <p:cNvSpPr/>
          <p:nvPr/>
        </p:nvSpPr>
        <p:spPr>
          <a:xfrm>
            <a:off x="742201" y="1724205"/>
            <a:ext cx="10707596" cy="412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       Обязательные элементы*</a:t>
            </a:r>
            <a:endParaRPr lang="ru-RU" sz="1050" b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500"/>
              </a:spcAft>
              <a:buClr>
                <a:srgbClr val="E65925"/>
              </a:buClr>
              <a:buFont typeface="+mj-lt"/>
              <a:buAutoNum type="arabicPeriod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Требования к порядку проведения оценки рисков нарушения антимонопольного законодательства, связанных с осуществлением хозяйствующим субъектом своей деятельности.</a:t>
            </a:r>
          </a:p>
          <a:p>
            <a:pPr marL="342900" indent="-342900" algn="just">
              <a:spcBef>
                <a:spcPts val="1200"/>
              </a:spcBef>
              <a:spcAft>
                <a:spcPts val="500"/>
              </a:spcAft>
              <a:buClr>
                <a:srgbClr val="E65925"/>
              </a:buClr>
              <a:buFont typeface="+mj-lt"/>
              <a:buAutoNum type="arabicPeriod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Меры, направленные на снижение хозяйствующим субъектом рисков нарушения антимонопольного законодательства, связанных с осуществлением своей деятельности.</a:t>
            </a:r>
          </a:p>
          <a:p>
            <a:pPr marL="342900" indent="-342900" algn="just">
              <a:spcBef>
                <a:spcPts val="1200"/>
              </a:spcBef>
              <a:spcAft>
                <a:spcPts val="500"/>
              </a:spcAft>
              <a:buClr>
                <a:srgbClr val="E65925"/>
              </a:buClr>
              <a:buFont typeface="+mj-lt"/>
              <a:buAutoNum type="arabicPeriod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Меры, направленные на осуществление хозяйствующим субъектом контроля за функционированием системы внутреннего обеспечения соответствия требованиям антимонопольного законодательства.</a:t>
            </a:r>
          </a:p>
          <a:p>
            <a:pPr marL="342900" indent="-342900" algn="just">
              <a:spcBef>
                <a:spcPts val="1200"/>
              </a:spcBef>
              <a:spcAft>
                <a:spcPts val="500"/>
              </a:spcAft>
              <a:buClr>
                <a:srgbClr val="E65925"/>
              </a:buClr>
              <a:buFont typeface="+mj-lt"/>
              <a:buAutoNum type="arabicPeriod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Порядок ознакомления работников хозяйствующего субъекта с внутренним актом (внутренними актами).</a:t>
            </a:r>
          </a:p>
          <a:p>
            <a:pPr marL="342900" indent="-342900" algn="just">
              <a:spcBef>
                <a:spcPts val="1200"/>
              </a:spcBef>
              <a:spcAft>
                <a:spcPts val="500"/>
              </a:spcAft>
              <a:buClr>
                <a:srgbClr val="E65925"/>
              </a:buClr>
              <a:buFont typeface="+mj-lt"/>
              <a:buAutoNum type="arabicPeriod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Информацию о должностном лице, ответственном за функционирование системы внутреннего обеспечения соответствия требованиям антимонопольного законодательства.</a:t>
            </a:r>
          </a:p>
          <a:p>
            <a:pPr algn="just">
              <a:spcAft>
                <a:spcPts val="500"/>
              </a:spcAft>
              <a:buClr>
                <a:srgbClr val="E65925"/>
              </a:buClr>
            </a:pPr>
            <a:endParaRPr lang="ru-RU" sz="1400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just">
              <a:spcAft>
                <a:spcPts val="500"/>
              </a:spcAft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       </a:t>
            </a:r>
            <a:endParaRPr lang="ru-RU" sz="1100" b="1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ctr">
              <a:spcAft>
                <a:spcPts val="500"/>
              </a:spcAft>
              <a:buClr>
                <a:srgbClr val="E65925"/>
              </a:buClr>
            </a:pPr>
            <a:endParaRPr lang="ru-RU" sz="1050" b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2F7B-1C64-4901-9506-DAB4C6D3878B}"/>
              </a:ext>
            </a:extLst>
          </p:cNvPr>
          <p:cNvSpPr txBox="1"/>
          <p:nvPr/>
        </p:nvSpPr>
        <p:spPr>
          <a:xfrm>
            <a:off x="3087232" y="314209"/>
            <a:ext cx="8513640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Элементы антимонопольного комплаенса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20065-8CA6-47C0-A51C-D2077CB095E9}"/>
              </a:ext>
            </a:extLst>
          </p:cNvPr>
          <p:cNvSpPr txBox="1"/>
          <p:nvPr/>
        </p:nvSpPr>
        <p:spPr>
          <a:xfrm>
            <a:off x="3974123" y="6096707"/>
            <a:ext cx="94889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*в соответствии с частью 2 статьи 9.1 Федерального закона от 26.07.2006 № 135-ФЗ «О защите конкуренции»</a:t>
            </a:r>
            <a:endParaRPr lang="ru-RU" sz="1200" i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7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34AF0-2ABF-FE4B-8836-DAE7DFC5CF8D}"/>
              </a:ext>
            </a:extLst>
          </p:cNvPr>
          <p:cNvSpPr/>
          <p:nvPr/>
        </p:nvSpPr>
        <p:spPr>
          <a:xfrm>
            <a:off x="501161" y="1817765"/>
            <a:ext cx="7183315" cy="355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Требования к порядку проведения оценки рисков нарушения антимонопольного законодательства, связанных с осуществлением хозяйствующим субъектом своей деятельности </a:t>
            </a:r>
          </a:p>
          <a:p>
            <a:pPr algn="ctr">
              <a:spcAft>
                <a:spcPts val="500"/>
              </a:spcAft>
              <a:buClr>
                <a:srgbClr val="E65925"/>
              </a:buClr>
            </a:pPr>
            <a:r>
              <a:rPr lang="ru-RU" sz="1400" b="1" i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(пункт 1 части 2 статьи 9.1 Закона о конкуренции)</a:t>
            </a:r>
            <a:endParaRPr lang="ru-RU" sz="1400" b="1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ctr">
              <a:spcAft>
                <a:spcPts val="500"/>
              </a:spcAft>
              <a:buClr>
                <a:srgbClr val="E65925"/>
              </a:buClr>
            </a:pPr>
            <a:endParaRPr lang="ru-RU" sz="1050" b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К требованиям к порядку оценки рисков нарушения антимонопольного законодательства относится обязательность распространения такого порядка на бизнес-процессы, сопряженные с рисками нарушения антимонопольного законодательства, а также обязательность его соблюдения работниками хозяйствующего субъекта. </a:t>
            </a: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В порядок оценки рисков нарушения антимонопольного законодательства включается описание последовательности действий по установлению таких рисков и их оценки, сроки осуществления и периодичность проведения соответствующих действий, а также лиц, осуществляющих указанные действия и порядок их взаимодействия.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2F7B-1C64-4901-9506-DAB4C6D3878B}"/>
              </a:ext>
            </a:extLst>
          </p:cNvPr>
          <p:cNvSpPr txBox="1"/>
          <p:nvPr/>
        </p:nvSpPr>
        <p:spPr>
          <a:xfrm>
            <a:off x="3259248" y="314209"/>
            <a:ext cx="834162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Элементы антимонопольного комплаенса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8293E5-492E-4628-A881-1BC2F15A9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410" y="2186078"/>
            <a:ext cx="4214109" cy="32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0" y="9359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34AF0-2ABF-FE4B-8836-DAE7DFC5CF8D}"/>
              </a:ext>
            </a:extLst>
          </p:cNvPr>
          <p:cNvSpPr/>
          <p:nvPr/>
        </p:nvSpPr>
        <p:spPr>
          <a:xfrm>
            <a:off x="4382218" y="1456190"/>
            <a:ext cx="7496190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Меры, направленные на снижение хозяйствующим субъектом рисков нарушения антимонопольного законодательства, связанных с осуществлением </a:t>
            </a:r>
          </a:p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своей деятельности </a:t>
            </a:r>
          </a:p>
          <a:p>
            <a:pPr algn="ctr">
              <a:spcAft>
                <a:spcPts val="600"/>
              </a:spcAft>
              <a:buClr>
                <a:srgbClr val="E65925"/>
              </a:buClr>
            </a:pPr>
            <a:r>
              <a:rPr lang="ru-RU" sz="1400" b="1" i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(пункт 2 части 2 статьи 9.1 Закона о конкуренции)</a:t>
            </a:r>
          </a:p>
          <a:p>
            <a:pPr algn="ctr">
              <a:buClr>
                <a:srgbClr val="E65925"/>
              </a:buClr>
            </a:pPr>
            <a:endParaRPr lang="ru-RU" sz="1050" b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Антимонопольный комплаенс должен содержать конкретные меры, принимаемые хозяйствующим субъектом, для снижения рисков нарушения антимонопольного законодательства. К таким мерам могут относиться:</a:t>
            </a:r>
          </a:p>
          <a:p>
            <a:pPr marL="285750" indent="-285750" algn="just">
              <a:spcAft>
                <a:spcPts val="1200"/>
              </a:spcAft>
              <a:buClr>
                <a:srgbClr val="E65925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плановое и внеплановое обучение и последующая проверка работников на знание правил и требований антимонопольного законодательства, а также Антимонопольного комплаенса,</a:t>
            </a:r>
          </a:p>
          <a:p>
            <a:pPr marL="285750" indent="-285750" algn="just">
              <a:spcAft>
                <a:spcPts val="1200"/>
              </a:spcAft>
              <a:buClr>
                <a:srgbClr val="E65925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ознакомление с Антимонопольным комплаенсом работников хозяйствующего субъекта,</a:t>
            </a:r>
          </a:p>
          <a:p>
            <a:pPr marL="285750" indent="-285750" algn="just">
              <a:spcAft>
                <a:spcPts val="1200"/>
              </a:spcAft>
              <a:buClr>
                <a:srgbClr val="E65925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стимулирование работников к соблюдению правил и требований антимонопольного законодательства,</a:t>
            </a:r>
          </a:p>
          <a:p>
            <a:pPr marL="285750" indent="-285750" algn="just">
              <a:spcAft>
                <a:spcPts val="1200"/>
              </a:spcAft>
              <a:buClr>
                <a:srgbClr val="E65925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проведение предварительной оценки планируемых действий (бездействия) на соответствие антимонопольному законодательству и Антимонопольного комплаенсу.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2F7B-1C64-4901-9506-DAB4C6D3878B}"/>
              </a:ext>
            </a:extLst>
          </p:cNvPr>
          <p:cNvSpPr txBox="1"/>
          <p:nvPr/>
        </p:nvSpPr>
        <p:spPr>
          <a:xfrm>
            <a:off x="3609211" y="267888"/>
            <a:ext cx="8269197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Элементы антимонопольного комплаенса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pic>
        <p:nvPicPr>
          <p:cNvPr id="1030" name="Picture 6" descr="Правила безопасного поведения во время зимних каникул. Новости 9 &quot;Б&quot;.  Государственное учреждение образования &quot;Средняя школа №35 имени Н. А.  Волкова г. Гродно&quot;">
            <a:extLst>
              <a:ext uri="{FF2B5EF4-FFF2-40B4-BE49-F238E27FC236}">
                <a16:creationId xmlns:a16="http://schemas.microsoft.com/office/drawing/2014/main" id="{3A00F635-8A9A-4C1F-AC3D-FC984CE2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88" b="90000" l="9943" r="89986">
                        <a14:foregroundMark x1="37074" y1="31438" x2="37074" y2="31438"/>
                        <a14:foregroundMark x1="71662" y1="81750" x2="71662" y2="81750"/>
                        <a14:foregroundMark x1="60795" y1="6688" x2="60795" y2="6688"/>
                        <a14:foregroundMark x1="35795" y1="30312" x2="35795" y2="30312"/>
                        <a14:foregroundMark x1="35938" y1="29812" x2="35938" y2="29812"/>
                        <a14:foregroundMark x1="37713" y1="29438" x2="37713" y2="29438"/>
                        <a14:foregroundMark x1="34588" y1="30375" x2="34588" y2="30375"/>
                        <a14:foregroundMark x1="35014" y1="30062" x2="35014" y2="30062"/>
                        <a14:foregroundMark x1="33594" y1="30625" x2="33594" y2="30625"/>
                        <a14:foregroundMark x1="36861" y1="29500" x2="36861" y2="29500"/>
                        <a14:foregroundMark x1="36222" y1="29500" x2="36222" y2="29500"/>
                        <a14:foregroundMark x1="43892" y1="29625" x2="43892" y2="29625"/>
                        <a14:backgroundMark x1="40412" y1="69563" x2="40412" y2="69563"/>
                        <a14:backgroundMark x1="61009" y1="8063" x2="61009" y2="8063"/>
                        <a14:backgroundMark x1="64560" y1="88563" x2="64560" y2="88563"/>
                        <a14:backgroundMark x1="32102" y1="88875" x2="32102" y2="8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4" y="1911245"/>
            <a:ext cx="4012606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9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2" y="9525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34AF0-2ABF-FE4B-8836-DAE7DFC5CF8D}"/>
              </a:ext>
            </a:extLst>
          </p:cNvPr>
          <p:cNvSpPr/>
          <p:nvPr/>
        </p:nvSpPr>
        <p:spPr>
          <a:xfrm>
            <a:off x="417794" y="2066730"/>
            <a:ext cx="8231813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Меры, направленные на осуществление хозяйствующим субъектом контроля</a:t>
            </a:r>
            <a:b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</a:b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функционирования Антимонопольного комплаенса </a:t>
            </a:r>
            <a:b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</a:br>
            <a:r>
              <a:rPr lang="ru-RU" sz="1400" b="1" i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(пункт 3 части 2 статьи 9.1 Закона о конкуренции)</a:t>
            </a:r>
          </a:p>
          <a:p>
            <a:pPr algn="ctr">
              <a:spcAft>
                <a:spcPts val="500"/>
              </a:spcAft>
              <a:buClr>
                <a:srgbClr val="E65925"/>
              </a:buClr>
            </a:pPr>
            <a:endParaRPr lang="ru-RU" sz="1050" b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Конкретные меры, принимаемые хозяйствующим субъектом (его должностными лицами и сотрудниками) по контролю функционирования Антимонопольного комплаенса.</a:t>
            </a: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Контроль функционирования Антимонопольного комплаенса может обеспечиваться регулярной оценкой: </a:t>
            </a:r>
          </a:p>
          <a:p>
            <a:pPr marL="285750" indent="-285750" algn="just">
              <a:spcAft>
                <a:spcPts val="1200"/>
              </a:spcAft>
              <a:buClr>
                <a:srgbClr val="E65925"/>
              </a:buClr>
              <a:buFont typeface="Wingdings" panose="05000000000000000000" pitchFamily="2" charset="2"/>
              <a:buChar char="q"/>
            </a:pPr>
            <a:r>
              <a:rPr lang="ru-RU" sz="1400" i="1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эффективности</a:t>
            </a: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 (предотвращенных нарушениях, принятых мерах по пресечению таких нарушений в будущем, достижении KPI и др.),</a:t>
            </a:r>
          </a:p>
          <a:p>
            <a:pPr marL="285750" indent="-285750" algn="just">
              <a:spcAft>
                <a:spcPts val="1200"/>
              </a:spcAft>
              <a:buClr>
                <a:srgbClr val="E65925"/>
              </a:buClr>
              <a:buFont typeface="Wingdings" panose="05000000000000000000" pitchFamily="2" charset="2"/>
              <a:buChar char="q"/>
            </a:pPr>
            <a:r>
              <a:rPr lang="ru-RU" sz="1400" i="1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исполнимости</a:t>
            </a: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 (достаточности/чрезмерности применяемых мер, предложения по обновлению Антимонопольного комплаенса и др.).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2F7B-1C64-4901-9506-DAB4C6D3878B}"/>
              </a:ext>
            </a:extLst>
          </p:cNvPr>
          <p:cNvSpPr txBox="1"/>
          <p:nvPr/>
        </p:nvSpPr>
        <p:spPr>
          <a:xfrm>
            <a:off x="2998008" y="314209"/>
            <a:ext cx="860286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Элементы антимонопольного комплаенса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pic>
        <p:nvPicPr>
          <p:cNvPr id="10" name="Рисунок 9" descr="Изображение выглядит как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06ADE6AA-E40A-4DF1-83A9-391D3A5C9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9" b="89941" l="10000" r="90000">
                        <a14:foregroundMark x1="74778" y1="9668" x2="60333" y2="9863"/>
                        <a14:foregroundMark x1="60333" y1="9863" x2="74556" y2="9863"/>
                        <a14:foregroundMark x1="74556" y1="9863" x2="68000" y2="8789"/>
                        <a14:backgroundMark x1="61889" y1="85449" x2="60333" y2="86816"/>
                        <a14:backgroundMark x1="74000" y1="86621" x2="71889" y2="86816"/>
                        <a14:backgroundMark x1="48444" y1="37207" x2="48444" y2="37207"/>
                        <a14:backgroundMark x1="48444" y1="37207" x2="48444" y2="37207"/>
                        <a14:backgroundMark x1="53889" y1="36426" x2="53889" y2="36426"/>
                        <a14:backgroundMark x1="53889" y1="36426" x2="53889" y2="36426"/>
                        <a14:backgroundMark x1="53556" y1="36133" x2="53556" y2="36133"/>
                        <a14:backgroundMark x1="53556" y1="36133" x2="53556" y2="36133"/>
                        <a14:backgroundMark x1="53111" y1="35840" x2="53111" y2="35840"/>
                        <a14:backgroundMark x1="53111" y1="35840" x2="53111" y2="35840"/>
                        <a14:backgroundMark x1="34222" y1="37207" x2="34222" y2="37207"/>
                        <a14:backgroundMark x1="51222" y1="22559" x2="51222" y2="22559"/>
                        <a14:backgroundMark x1="51222" y1="23340" x2="51222" y2="23340"/>
                        <a14:backgroundMark x1="51222" y1="19531" x2="51222" y2="19531"/>
                        <a14:backgroundMark x1="51222" y1="19531" x2="51222" y2="19531"/>
                        <a14:backgroundMark x1="51333" y1="20313" x2="51333" y2="20313"/>
                        <a14:backgroundMark x1="51333" y1="20313" x2="51333" y2="20313"/>
                        <a14:backgroundMark x1="51222" y1="21387" x2="51222" y2="21387"/>
                        <a14:backgroundMark x1="51222" y1="21387" x2="51222" y2="21387"/>
                        <a14:backgroundMark x1="51222" y1="20215" x2="51222" y2="20215"/>
                        <a14:backgroundMark x1="51222" y1="19922" x2="51222" y2="19922"/>
                        <a14:backgroundMark x1="51000" y1="21191" x2="51000" y2="21191"/>
                        <a14:backgroundMark x1="51222" y1="22070" x2="51222" y2="22070"/>
                        <a14:backgroundMark x1="51222" y1="22461" x2="51222" y2="22461"/>
                        <a14:backgroundMark x1="28111" y1="63281" x2="28111" y2="63281"/>
                        <a14:backgroundMark x1="30444" y1="63672" x2="30444" y2="636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607" y="1848149"/>
            <a:ext cx="3387979" cy="38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9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34AF0-2ABF-FE4B-8836-DAE7DFC5CF8D}"/>
              </a:ext>
            </a:extLst>
          </p:cNvPr>
          <p:cNvSpPr/>
          <p:nvPr/>
        </p:nvSpPr>
        <p:spPr>
          <a:xfrm>
            <a:off x="4246685" y="2113255"/>
            <a:ext cx="68602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Порядок ознакомления работников хозяйствующего субъекта с Антимонопольным комплаенсом </a:t>
            </a:r>
            <a:b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</a:br>
            <a:r>
              <a:rPr lang="ru-RU" sz="1400" b="1" i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(пункт 4 части 2 статьи 9.1 Закона о конкуренции)</a:t>
            </a:r>
            <a:endParaRPr lang="ru-RU" sz="1050" b="1" i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Последовательность действий по ознакомлению работников с этим документом, завершаемых оформлением его результатов (заполнение листа ознакомления, журнала учета и </a:t>
            </a:r>
            <a:r>
              <a:rPr lang="ru-RU" sz="1400" dirty="0" err="1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т.д</a:t>
            </a: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).</a:t>
            </a: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Этим же порядком могут определяться работники, которые обязаны ознакомиться с Антимонопольным комплаенсом, а также работники или структурное подразделение хозяйствующего субъекта, осуществляющие такое ознакомление.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2F7B-1C64-4901-9506-DAB4C6D3878B}"/>
              </a:ext>
            </a:extLst>
          </p:cNvPr>
          <p:cNvSpPr txBox="1"/>
          <p:nvPr/>
        </p:nvSpPr>
        <p:spPr>
          <a:xfrm>
            <a:off x="3286408" y="314209"/>
            <a:ext cx="831446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Элементы антимонопольного комплаенса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913870-3378-429A-A2F0-EFC8F5745E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603" y="1080041"/>
            <a:ext cx="3297351" cy="48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D392E-FD9E-A142-BA7B-8E911B84429C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9802-BE1A-6241-9D99-F8D22C68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BE45E-BA87-174B-90F8-5C91ECFE8A1C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41402-4458-BB49-BAE4-C17CE7D470B3}"/>
              </a:ext>
            </a:extLst>
          </p:cNvPr>
          <p:cNvGrpSpPr/>
          <p:nvPr/>
        </p:nvGrpSpPr>
        <p:grpSpPr>
          <a:xfrm>
            <a:off x="893276" y="387455"/>
            <a:ext cx="2104732" cy="276999"/>
            <a:chOff x="893276" y="387455"/>
            <a:chExt cx="2104732" cy="27699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8C41A3-43B4-634C-9BE3-567BB06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76" y="406025"/>
              <a:ext cx="1622108" cy="2398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BDD253-DEB5-784B-A598-448FDC53F3A9}"/>
                </a:ext>
              </a:extLst>
            </p:cNvPr>
            <p:cNvSpPr txBox="1"/>
            <p:nvPr/>
          </p:nvSpPr>
          <p:spPr>
            <a:xfrm>
              <a:off x="2457642" y="387455"/>
              <a:ext cx="54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2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HelveticaNeueCyr Light" panose="02000503040000020004" pitchFamily="2" charset="0"/>
                  <a:ea typeface="Helvetica Neue" panose="02000206000000020004" pitchFamily="2" charset="0"/>
                  <a:cs typeface="Helvetica World" panose="020B0500040000020004" pitchFamily="34" charset="0"/>
                </a:rPr>
                <a:t>021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34AF0-2ABF-FE4B-8836-DAE7DFC5CF8D}"/>
              </a:ext>
            </a:extLst>
          </p:cNvPr>
          <p:cNvSpPr/>
          <p:nvPr/>
        </p:nvSpPr>
        <p:spPr>
          <a:xfrm>
            <a:off x="1137139" y="2352512"/>
            <a:ext cx="6608884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Информация о должностном лице, </a:t>
            </a:r>
          </a:p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ответственном за функционирование </a:t>
            </a:r>
          </a:p>
          <a:p>
            <a:pPr algn="ctr">
              <a:buClr>
                <a:srgbClr val="E65925"/>
              </a:buClr>
            </a:pPr>
            <a: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Антимонопольного комплаенса </a:t>
            </a:r>
            <a:br>
              <a:rPr lang="ru-RU" sz="1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</a:br>
            <a:r>
              <a:rPr lang="ru-RU" sz="1400" b="1" i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(пункт 5 части 2 статьи 9.1 Закона о конкуренции)</a:t>
            </a:r>
          </a:p>
          <a:p>
            <a:pPr algn="ctr">
              <a:buClr>
                <a:srgbClr val="E65925"/>
              </a:buClr>
            </a:pPr>
            <a:endParaRPr lang="ru-RU" sz="1400" b="1" i="1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ctr">
              <a:buClr>
                <a:srgbClr val="E65925"/>
              </a:buClr>
            </a:pPr>
            <a:endParaRPr lang="ru-RU" sz="1050" b="1" i="1" dirty="0"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  <a:p>
            <a:pPr algn="just">
              <a:spcAft>
                <a:spcPts val="1200"/>
              </a:spcAft>
              <a:buClr>
                <a:srgbClr val="E65925"/>
              </a:buClr>
            </a:pPr>
            <a:r>
              <a:rPr lang="ru-RU" sz="1400" dirty="0"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Законом о конкуренции не установлены требования к должностному лицу, ответственному за функционирование Антимонопольного комплаенса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2F7B-1C64-4901-9506-DAB4C6D3878B}"/>
              </a:ext>
            </a:extLst>
          </p:cNvPr>
          <p:cNvSpPr txBox="1"/>
          <p:nvPr/>
        </p:nvSpPr>
        <p:spPr>
          <a:xfrm>
            <a:off x="2924268" y="314209"/>
            <a:ext cx="867660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2400" b="1" dirty="0">
                <a:solidFill>
                  <a:srgbClr val="E65925"/>
                </a:solidFill>
                <a:latin typeface="HelveticaNeueCyr Medium" panose="02000503040000020004" pitchFamily="2" charset="0"/>
                <a:ea typeface="Helvetica Neue" panose="02000206000000020004" pitchFamily="2" charset="0"/>
                <a:cs typeface="Helvetica World" panose="020B0500040000020004" pitchFamily="34" charset="0"/>
              </a:rPr>
              <a:t>Элементы антимонопольного комплаенса</a:t>
            </a:r>
            <a:endParaRPr lang="ru-RU" sz="2400" dirty="0">
              <a:solidFill>
                <a:srgbClr val="E65925"/>
              </a:solidFill>
              <a:latin typeface="HelveticaNeueCyr Medium" panose="02000503040000020004" pitchFamily="2" charset="0"/>
              <a:ea typeface="Helvetica Neue" panose="02000206000000020004" pitchFamily="2" charset="0"/>
              <a:cs typeface="Helvetica World" panose="020B0500040000020004" pitchFamily="34" charset="0"/>
            </a:endParaRPr>
          </a:p>
        </p:txBody>
      </p:sp>
      <p:pic>
        <p:nvPicPr>
          <p:cNvPr id="3074" name="Picture 2" descr="Аватар с человечком в галстуке и с портфелем — Картинки на аву">
            <a:extLst>
              <a:ext uri="{FF2B5EF4-FFF2-40B4-BE49-F238E27FC236}">
                <a16:creationId xmlns:a16="http://schemas.microsoft.com/office/drawing/2014/main" id="{B46EBFC5-B14C-4649-A4D2-F4647BF6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0" b="90000" l="9974" r="89764">
                        <a14:foregroundMark x1="48163" y1="11200" x2="48163" y2="11200"/>
                        <a14:foregroundMark x1="48294" y1="8600" x2="48294" y2="8600"/>
                        <a14:foregroundMark x1="50787" y1="7600" x2="50787" y2="7600"/>
                        <a14:foregroundMark x1="52362" y1="7400" x2="52362" y2="7400"/>
                        <a14:foregroundMark x1="50525" y1="7000" x2="50525" y2="7000"/>
                        <a14:foregroundMark x1="48294" y1="7300" x2="48294" y2="7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1300773"/>
            <a:ext cx="3387725" cy="44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0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{8D0E73DF-5A9A-614C-A6A7-7C74E68D037A}tf10001070</Template>
  <TotalTime>0</TotalTime>
  <Words>1058</Words>
  <Application>Microsoft Office PowerPoint</Application>
  <PresentationFormat>Breitbild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HelveticaNeueCyr Light</vt:lpstr>
      <vt:lpstr>HelveticaNeueCyr Medium</vt:lpstr>
      <vt:lpstr>HelveticaNeueCyr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ems52</cp:lastModifiedBy>
  <cp:revision>423</cp:revision>
  <cp:lastPrinted>2021-04-13T10:01:30Z</cp:lastPrinted>
  <dcterms:created xsi:type="dcterms:W3CDTF">2018-05-14T08:14:43Z</dcterms:created>
  <dcterms:modified xsi:type="dcterms:W3CDTF">2021-04-13T14:28:52Z</dcterms:modified>
</cp:coreProperties>
</file>