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2"/>
    <p:sldId id="257" r:id="rId43"/>
    <p:sldId id="258" r:id="rId44"/>
    <p:sldId id="259" r:id="rId45"/>
    <p:sldId id="260" r:id="rId46"/>
    <p:sldId id="261" r:id="rId47"/>
    <p:sldId id="262" r:id="rId48"/>
    <p:sldId id="263" r:id="rId49"/>
    <p:sldId id="264" r:id="rId50"/>
    <p:sldId id="265" r:id="rId51"/>
    <p:sldId id="266" r:id="rId52"/>
    <p:sldId id="267" r:id="rId53"/>
    <p:sldId id="268" r:id="rId54"/>
    <p:sldId id="269" r:id="rId55"/>
    <p:sldId id="270" r:id="rId56"/>
    <p:sldId id="271" r:id="rId57"/>
    <p:sldId id="272" r:id="rId58"/>
    <p:sldId id="273" r:id="rId59"/>
    <p:sldId id="274" r:id="rId60"/>
    <p:sldId id="275" r:id="rId6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nton" charset="1" panose="00000500000000000000"/>
      <p:regular r:id="rId10"/>
    </p:embeddedFont>
    <p:embeddedFont>
      <p:font typeface="Anton Italics" charset="1" panose="00000500000000000000"/>
      <p:regular r:id="rId11"/>
    </p:embeddedFont>
    <p:embeddedFont>
      <p:font typeface="Tex Gyre Termes" charset="1" panose="00000500000000000000"/>
      <p:regular r:id="rId12"/>
    </p:embeddedFont>
    <p:embeddedFont>
      <p:font typeface="Tex Gyre Termes Bold" charset="1" panose="00000800000000000000"/>
      <p:regular r:id="rId13"/>
    </p:embeddedFont>
    <p:embeddedFont>
      <p:font typeface="Tex Gyre Termes Italics" charset="1" panose="00000500000000000000"/>
      <p:regular r:id="rId14"/>
    </p:embeddedFont>
    <p:embeddedFont>
      <p:font typeface="Tex Gyre Termes Bold Italics" charset="1" panose="00000800000000000000"/>
      <p:regular r:id="rId15"/>
    </p:embeddedFont>
    <p:embeddedFont>
      <p:font typeface="Antonio" charset="1" panose="02000503000000000000"/>
      <p:regular r:id="rId16"/>
    </p:embeddedFont>
    <p:embeddedFont>
      <p:font typeface="Antonio Bold" charset="1" panose="02000803000000000000"/>
      <p:regular r:id="rId17"/>
    </p:embeddedFont>
    <p:embeddedFont>
      <p:font typeface="Antonio Italics" charset="1" panose="02000503000000000000"/>
      <p:regular r:id="rId18"/>
    </p:embeddedFont>
    <p:embeddedFont>
      <p:font typeface="Antonio Bold Italics" charset="1" panose="02000803000000000000"/>
      <p:regular r:id="rId19"/>
    </p:embeddedFont>
    <p:embeddedFont>
      <p:font typeface="Antonio Light" charset="1" panose="02000303000000000000"/>
      <p:regular r:id="rId20"/>
    </p:embeddedFont>
    <p:embeddedFont>
      <p:font typeface="Antonio Light Italics" charset="1" panose="02000303000000000000"/>
      <p:regular r:id="rId21"/>
    </p:embeddedFont>
    <p:embeddedFont>
      <p:font typeface="Antonio Ultra-Bold" charset="1" panose="02000803000000000000"/>
      <p:regular r:id="rId22"/>
    </p:embeddedFont>
    <p:embeddedFont>
      <p:font typeface="Antonio Ultra-Bold Italics" charset="1" panose="02000803000000000000"/>
      <p:regular r:id="rId23"/>
    </p:embeddedFont>
    <p:embeddedFont>
      <p:font typeface="Poppins" charset="1" panose="00000500000000000000"/>
      <p:regular r:id="rId24"/>
    </p:embeddedFont>
    <p:embeddedFont>
      <p:font typeface="Poppins Bold" charset="1" panose="00000800000000000000"/>
      <p:regular r:id="rId25"/>
    </p:embeddedFont>
    <p:embeddedFont>
      <p:font typeface="Poppins Italics" charset="1" panose="00000500000000000000"/>
      <p:regular r:id="rId26"/>
    </p:embeddedFont>
    <p:embeddedFont>
      <p:font typeface="Poppins Bold Italics" charset="1" panose="00000800000000000000"/>
      <p:regular r:id="rId27"/>
    </p:embeddedFont>
    <p:embeddedFont>
      <p:font typeface="Poppins Thin" charset="1" panose="00000300000000000000"/>
      <p:regular r:id="rId28"/>
    </p:embeddedFont>
    <p:embeddedFont>
      <p:font typeface="Poppins Thin Italics" charset="1" panose="00000300000000000000"/>
      <p:regular r:id="rId29"/>
    </p:embeddedFont>
    <p:embeddedFont>
      <p:font typeface="Poppins Extra-Light" charset="1" panose="00000300000000000000"/>
      <p:regular r:id="rId30"/>
    </p:embeddedFont>
    <p:embeddedFont>
      <p:font typeface="Poppins Extra-Light Italics" charset="1" panose="00000300000000000000"/>
      <p:regular r:id="rId31"/>
    </p:embeddedFont>
    <p:embeddedFont>
      <p:font typeface="Poppins Light" charset="1" panose="00000400000000000000"/>
      <p:regular r:id="rId32"/>
    </p:embeddedFont>
    <p:embeddedFont>
      <p:font typeface="Poppins Light Italics" charset="1" panose="00000400000000000000"/>
      <p:regular r:id="rId33"/>
    </p:embeddedFont>
    <p:embeddedFont>
      <p:font typeface="Poppins Medium" charset="1" panose="00000600000000000000"/>
      <p:regular r:id="rId34"/>
    </p:embeddedFont>
    <p:embeddedFont>
      <p:font typeface="Poppins Medium Italics" charset="1" panose="00000600000000000000"/>
      <p:regular r:id="rId35"/>
    </p:embeddedFont>
    <p:embeddedFont>
      <p:font typeface="Poppins Semi-Bold" charset="1" panose="00000700000000000000"/>
      <p:regular r:id="rId36"/>
    </p:embeddedFont>
    <p:embeddedFont>
      <p:font typeface="Poppins Semi-Bold Italics" charset="1" panose="00000700000000000000"/>
      <p:regular r:id="rId37"/>
    </p:embeddedFont>
    <p:embeddedFont>
      <p:font typeface="Poppins Ultra-Bold" charset="1" panose="00000900000000000000"/>
      <p:regular r:id="rId38"/>
    </p:embeddedFont>
    <p:embeddedFont>
      <p:font typeface="Poppins Ultra-Bold Italics" charset="1" panose="00000900000000000000"/>
      <p:regular r:id="rId39"/>
    </p:embeddedFont>
    <p:embeddedFont>
      <p:font typeface="Poppins Heavy" charset="1" panose="00000A00000000000000"/>
      <p:regular r:id="rId40"/>
    </p:embeddedFont>
    <p:embeddedFont>
      <p:font typeface="Poppins Heavy Italics" charset="1" panose="00000A0000000000000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slides/slide1.xml" Type="http://schemas.openxmlformats.org/officeDocument/2006/relationships/slide"/><Relationship Id="rId43" Target="slides/slide2.xml" Type="http://schemas.openxmlformats.org/officeDocument/2006/relationships/slide"/><Relationship Id="rId44" Target="slides/slide3.xml" Type="http://schemas.openxmlformats.org/officeDocument/2006/relationships/slide"/><Relationship Id="rId45" Target="slides/slide4.xml" Type="http://schemas.openxmlformats.org/officeDocument/2006/relationships/slide"/><Relationship Id="rId46" Target="slides/slide5.xml" Type="http://schemas.openxmlformats.org/officeDocument/2006/relationships/slide"/><Relationship Id="rId47" Target="slides/slide6.xml" Type="http://schemas.openxmlformats.org/officeDocument/2006/relationships/slide"/><Relationship Id="rId48" Target="slides/slide7.xml" Type="http://schemas.openxmlformats.org/officeDocument/2006/relationships/slide"/><Relationship Id="rId49" Target="slides/slide8.xml" Type="http://schemas.openxmlformats.org/officeDocument/2006/relationships/slide"/><Relationship Id="rId5" Target="tableStyles.xml" Type="http://schemas.openxmlformats.org/officeDocument/2006/relationships/tableStyles"/><Relationship Id="rId50" Target="slides/slide9.xml" Type="http://schemas.openxmlformats.org/officeDocument/2006/relationships/slide"/><Relationship Id="rId51" Target="slides/slide10.xml" Type="http://schemas.openxmlformats.org/officeDocument/2006/relationships/slide"/><Relationship Id="rId52" Target="slides/slide11.xml" Type="http://schemas.openxmlformats.org/officeDocument/2006/relationships/slide"/><Relationship Id="rId53" Target="slides/slide12.xml" Type="http://schemas.openxmlformats.org/officeDocument/2006/relationships/slide"/><Relationship Id="rId54" Target="slides/slide13.xml" Type="http://schemas.openxmlformats.org/officeDocument/2006/relationships/slide"/><Relationship Id="rId55" Target="slides/slide14.xml" Type="http://schemas.openxmlformats.org/officeDocument/2006/relationships/slide"/><Relationship Id="rId56" Target="slides/slide15.xml" Type="http://schemas.openxmlformats.org/officeDocument/2006/relationships/slide"/><Relationship Id="rId57" Target="slides/slide16.xml" Type="http://schemas.openxmlformats.org/officeDocument/2006/relationships/slide"/><Relationship Id="rId58" Target="slides/slide17.xml" Type="http://schemas.openxmlformats.org/officeDocument/2006/relationships/slide"/><Relationship Id="rId59" Target="slides/slide18.xml" Type="http://schemas.openxmlformats.org/officeDocument/2006/relationships/slide"/><Relationship Id="rId6" Target="fonts/font6.fntdata" Type="http://schemas.openxmlformats.org/officeDocument/2006/relationships/font"/><Relationship Id="rId60" Target="slides/slide19.xml" Type="http://schemas.openxmlformats.org/officeDocument/2006/relationships/slide"/><Relationship Id="rId61" Target="slides/slide20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45.png" Type="http://schemas.openxmlformats.org/officeDocument/2006/relationships/image"/><Relationship Id="rId15" Target="../media/image46.svg" Type="http://schemas.openxmlformats.org/officeDocument/2006/relationships/image"/><Relationship Id="rId16" Target="../media/image8.png" Type="http://schemas.openxmlformats.org/officeDocument/2006/relationships/image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sv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14" Target="../media/image8.png" Type="http://schemas.openxmlformats.org/officeDocument/2006/relationships/image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49.png" Type="http://schemas.openxmlformats.org/officeDocument/2006/relationships/image"/><Relationship Id="rId7" Target="../media/image50.svg" Type="http://schemas.openxmlformats.org/officeDocument/2006/relationships/image"/><Relationship Id="rId8" Target="../media/image51.png" Type="http://schemas.openxmlformats.org/officeDocument/2006/relationships/image"/><Relationship Id="rId9" Target="../media/image52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8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57.png" Type="http://schemas.openxmlformats.org/officeDocument/2006/relationships/image"/><Relationship Id="rId3" Target="../media/image58.svg" Type="http://schemas.openxmlformats.org/officeDocument/2006/relationships/image"/><Relationship Id="rId4" Target="../media/image59.png" Type="http://schemas.openxmlformats.org/officeDocument/2006/relationships/image"/><Relationship Id="rId5" Target="../media/image60.svg" Type="http://schemas.openxmlformats.org/officeDocument/2006/relationships/image"/><Relationship Id="rId6" Target="../media/image61.png" Type="http://schemas.openxmlformats.org/officeDocument/2006/relationships/image"/><Relationship Id="rId7" Target="../media/image62.svg" Type="http://schemas.openxmlformats.org/officeDocument/2006/relationships/image"/><Relationship Id="rId8" Target="../media/image63.png" Type="http://schemas.openxmlformats.org/officeDocument/2006/relationships/image"/><Relationship Id="rId9" Target="../media/image64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11" Target="../media/image70.svg" Type="http://schemas.openxmlformats.org/officeDocument/2006/relationships/image"/><Relationship Id="rId12" Target="../media/image71.png" Type="http://schemas.openxmlformats.org/officeDocument/2006/relationships/image"/><Relationship Id="rId13" Target="../media/image72.svg" Type="http://schemas.openxmlformats.org/officeDocument/2006/relationships/image"/><Relationship Id="rId14" Target="../media/image8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67.png" Type="http://schemas.openxmlformats.org/officeDocument/2006/relationships/image"/><Relationship Id="rId9" Target="../media/image68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jpeg" Type="http://schemas.openxmlformats.org/officeDocument/2006/relationships/image"/><Relationship Id="rId3" Target="../media/image74.jpeg" Type="http://schemas.openxmlformats.org/officeDocument/2006/relationships/image"/><Relationship Id="rId4" Target="../media/image75.jpeg" Type="http://schemas.openxmlformats.org/officeDocument/2006/relationships/image"/><Relationship Id="rId5" Target="../media/image76.jpeg" Type="http://schemas.openxmlformats.org/officeDocument/2006/relationships/image"/><Relationship Id="rId6" Target="../media/image8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5.svg" Type="http://schemas.openxmlformats.org/officeDocument/2006/relationships/image"/><Relationship Id="rId11" Target="../media/image8.png" Type="http://schemas.openxmlformats.org/officeDocument/2006/relationships/image"/><Relationship Id="rId2" Target="../media/image77.jpeg" Type="http://schemas.openxmlformats.org/officeDocument/2006/relationships/image"/><Relationship Id="rId3" Target="../media/image78.png" Type="http://schemas.openxmlformats.org/officeDocument/2006/relationships/image"/><Relationship Id="rId4" Target="../media/image79.svg" Type="http://schemas.openxmlformats.org/officeDocument/2006/relationships/image"/><Relationship Id="rId5" Target="../media/image80.png" Type="http://schemas.openxmlformats.org/officeDocument/2006/relationships/image"/><Relationship Id="rId6" Target="../media/image81.svg" Type="http://schemas.openxmlformats.org/officeDocument/2006/relationships/image"/><Relationship Id="rId7" Target="../media/image82.png" Type="http://schemas.openxmlformats.org/officeDocument/2006/relationships/image"/><Relationship Id="rId8" Target="../media/image83.svg" Type="http://schemas.openxmlformats.org/officeDocument/2006/relationships/image"/><Relationship Id="rId9" Target="../media/image84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6.png" Type="http://schemas.openxmlformats.org/officeDocument/2006/relationships/image"/><Relationship Id="rId4" Target="../media/image87.png" Type="http://schemas.openxmlformats.org/officeDocument/2006/relationships/image"/><Relationship Id="rId5" Target="../media/image88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22.png" Type="http://schemas.openxmlformats.org/officeDocument/2006/relationships/image"/><Relationship Id="rId15" Target="../media/image23.svg" Type="http://schemas.openxmlformats.org/officeDocument/2006/relationships/image"/><Relationship Id="rId16" Target="../media/image24.png" Type="http://schemas.openxmlformats.org/officeDocument/2006/relationships/image"/><Relationship Id="rId17" Target="../media/image25.svg" Type="http://schemas.openxmlformats.org/officeDocument/2006/relationships/image"/><Relationship Id="rId18" Target="../media/image8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8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sv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14" Target="../media/image8.png" Type="http://schemas.openxmlformats.org/officeDocument/2006/relationships/image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l="0" t="-18555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688072">
            <a:off x="9616496" y="-3262037"/>
            <a:ext cx="12318385" cy="10638606"/>
          </a:xfrm>
          <a:custGeom>
            <a:avLst/>
            <a:gdLst/>
            <a:ahLst/>
            <a:cxnLst/>
            <a:rect r="r" b="b" t="t" l="l"/>
            <a:pathLst>
              <a:path h="10638606" w="12318385">
                <a:moveTo>
                  <a:pt x="0" y="0"/>
                </a:moveTo>
                <a:lnTo>
                  <a:pt x="12318386" y="0"/>
                </a:lnTo>
                <a:lnTo>
                  <a:pt x="12318386" y="10638605"/>
                </a:lnTo>
                <a:lnTo>
                  <a:pt x="0" y="10638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213610">
            <a:off x="8743789" y="6931719"/>
            <a:ext cx="8218320" cy="7097640"/>
          </a:xfrm>
          <a:custGeom>
            <a:avLst/>
            <a:gdLst/>
            <a:ahLst/>
            <a:cxnLst/>
            <a:rect r="r" b="b" t="t" l="l"/>
            <a:pathLst>
              <a:path h="7097640" w="8218320">
                <a:moveTo>
                  <a:pt x="0" y="0"/>
                </a:moveTo>
                <a:lnTo>
                  <a:pt x="8218320" y="0"/>
                </a:lnTo>
                <a:lnTo>
                  <a:pt x="8218320" y="7097640"/>
                </a:lnTo>
                <a:lnTo>
                  <a:pt x="0" y="7097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8745442"/>
            <a:ext cx="6782853" cy="1541558"/>
          </a:xfrm>
          <a:custGeom>
            <a:avLst/>
            <a:gdLst/>
            <a:ahLst/>
            <a:cxnLst/>
            <a:rect r="r" b="b" t="t" l="l"/>
            <a:pathLst>
              <a:path h="1541558" w="6782853">
                <a:moveTo>
                  <a:pt x="0" y="0"/>
                </a:moveTo>
                <a:lnTo>
                  <a:pt x="6782853" y="0"/>
                </a:lnTo>
                <a:lnTo>
                  <a:pt x="6782853" y="1541558"/>
                </a:lnTo>
                <a:lnTo>
                  <a:pt x="0" y="15415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58574" y="1191874"/>
            <a:ext cx="7002397" cy="2323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914"/>
              </a:lnSpc>
              <a:spcBef>
                <a:spcPct val="0"/>
              </a:spcBef>
            </a:pPr>
            <a:r>
              <a:rPr lang="en-US" sz="13510" spc="756">
                <a:solidFill>
                  <a:srgbClr val="000000"/>
                </a:solidFill>
                <a:latin typeface="Anton"/>
              </a:rPr>
              <a:t>STARTUP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58574" y="3229955"/>
            <a:ext cx="7002397" cy="1819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137"/>
              </a:lnSpc>
              <a:spcBef>
                <a:spcPct val="0"/>
              </a:spcBef>
            </a:pPr>
            <a:r>
              <a:rPr lang="en-US" sz="10098">
                <a:solidFill>
                  <a:srgbClr val="000000"/>
                </a:solidFill>
                <a:latin typeface="Poppins"/>
              </a:rPr>
              <a:t>Питч-Дек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58574" y="7136786"/>
            <a:ext cx="6259403" cy="854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000000"/>
                </a:solidFill>
                <a:latin typeface="Poppins"/>
              </a:rPr>
              <a:t>Как убедить инвестора, что твой проект самый лучший?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7938" y="2860573"/>
            <a:ext cx="1885815" cy="813635"/>
            <a:chOff x="0" y="0"/>
            <a:chExt cx="1530652" cy="660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653" cy="660400"/>
            </a:xfrm>
            <a:custGeom>
              <a:avLst/>
              <a:gdLst/>
              <a:ahLst/>
              <a:cxnLst/>
              <a:rect r="r" b="b" t="t" l="l"/>
              <a:pathLst>
                <a:path h="660400" w="1530653">
                  <a:moveTo>
                    <a:pt x="140619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6193" y="0"/>
                  </a:lnTo>
                  <a:cubicBezTo>
                    <a:pt x="1474772" y="0"/>
                    <a:pt x="1530653" y="55880"/>
                    <a:pt x="1530653" y="124460"/>
                  </a:cubicBezTo>
                  <a:lnTo>
                    <a:pt x="1530653" y="535940"/>
                  </a:lnTo>
                  <a:cubicBezTo>
                    <a:pt x="1530653" y="604520"/>
                    <a:pt x="1474772" y="660400"/>
                    <a:pt x="1406193" y="660400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77938" y="6194033"/>
            <a:ext cx="3771630" cy="1977166"/>
            <a:chOff x="0" y="0"/>
            <a:chExt cx="1686329" cy="88400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86329" cy="884009"/>
            </a:xfrm>
            <a:custGeom>
              <a:avLst/>
              <a:gdLst/>
              <a:ahLst/>
              <a:cxnLst/>
              <a:rect r="r" b="b" t="t" l="l"/>
              <a:pathLst>
                <a:path h="884009" w="1686329">
                  <a:moveTo>
                    <a:pt x="1561869" y="884008"/>
                  </a:moveTo>
                  <a:lnTo>
                    <a:pt x="124460" y="884008"/>
                  </a:lnTo>
                  <a:cubicBezTo>
                    <a:pt x="55880" y="884008"/>
                    <a:pt x="0" y="828129"/>
                    <a:pt x="0" y="7595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1869" y="0"/>
                  </a:lnTo>
                  <a:cubicBezTo>
                    <a:pt x="1630449" y="0"/>
                    <a:pt x="1686329" y="55880"/>
                    <a:pt x="1686329" y="124460"/>
                  </a:cubicBezTo>
                  <a:lnTo>
                    <a:pt x="1686329" y="759549"/>
                  </a:lnTo>
                  <a:cubicBezTo>
                    <a:pt x="1686329" y="828129"/>
                    <a:pt x="1630449" y="884009"/>
                    <a:pt x="1561869" y="884009"/>
                  </a:cubicBezTo>
                  <a:close/>
                </a:path>
              </a:pathLst>
            </a:custGeom>
            <a:solidFill>
              <a:srgbClr val="ED5141"/>
            </a:solidFill>
          </p:spPr>
        </p:sp>
      </p:grpSp>
      <p:sp>
        <p:nvSpPr>
          <p:cNvPr name="AutoShape 6" id="6"/>
          <p:cNvSpPr/>
          <p:nvPr/>
        </p:nvSpPr>
        <p:spPr>
          <a:xfrm rot="-5400000">
            <a:off x="560933" y="4910308"/>
            <a:ext cx="2519825" cy="0"/>
          </a:xfrm>
          <a:prstGeom prst="line">
            <a:avLst/>
          </a:prstGeom>
          <a:ln cap="flat" w="47625">
            <a:solidFill>
              <a:srgbClr val="161939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877938" y="4069776"/>
            <a:ext cx="1885815" cy="1728689"/>
            <a:chOff x="0" y="0"/>
            <a:chExt cx="1530652" cy="1403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30653" cy="1403119"/>
            </a:xfrm>
            <a:custGeom>
              <a:avLst/>
              <a:gdLst/>
              <a:ahLst/>
              <a:cxnLst/>
              <a:rect r="r" b="b" t="t" l="l"/>
              <a:pathLst>
                <a:path h="1403119" w="1530653">
                  <a:moveTo>
                    <a:pt x="1406192" y="1403119"/>
                  </a:moveTo>
                  <a:lnTo>
                    <a:pt x="124460" y="1403119"/>
                  </a:lnTo>
                  <a:cubicBezTo>
                    <a:pt x="55880" y="1403119"/>
                    <a:pt x="0" y="1347239"/>
                    <a:pt x="0" y="12786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6193" y="0"/>
                  </a:lnTo>
                  <a:cubicBezTo>
                    <a:pt x="1474772" y="0"/>
                    <a:pt x="1530653" y="55880"/>
                    <a:pt x="1530653" y="124460"/>
                  </a:cubicBezTo>
                  <a:lnTo>
                    <a:pt x="1530653" y="1278659"/>
                  </a:lnTo>
                  <a:cubicBezTo>
                    <a:pt x="1530653" y="1347239"/>
                    <a:pt x="1474772" y="1403119"/>
                    <a:pt x="1406193" y="1403119"/>
                  </a:cubicBezTo>
                  <a:close/>
                </a:path>
              </a:pathLst>
            </a:custGeom>
            <a:solidFill>
              <a:srgbClr val="ED5141"/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2763753" y="4910308"/>
            <a:ext cx="11058013" cy="0"/>
          </a:xfrm>
          <a:prstGeom prst="line">
            <a:avLst/>
          </a:prstGeom>
          <a:ln cap="flat" w="47625">
            <a:solidFill>
              <a:srgbClr val="161939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5131436" y="2860573"/>
            <a:ext cx="1885815" cy="813635"/>
            <a:chOff x="0" y="0"/>
            <a:chExt cx="1530652" cy="660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30653" cy="660400"/>
            </a:xfrm>
            <a:custGeom>
              <a:avLst/>
              <a:gdLst/>
              <a:ahLst/>
              <a:cxnLst/>
              <a:rect r="r" b="b" t="t" l="l"/>
              <a:pathLst>
                <a:path h="660400" w="1530653">
                  <a:moveTo>
                    <a:pt x="140619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6193" y="0"/>
                  </a:lnTo>
                  <a:cubicBezTo>
                    <a:pt x="1474772" y="0"/>
                    <a:pt x="1530653" y="55880"/>
                    <a:pt x="1530653" y="124460"/>
                  </a:cubicBezTo>
                  <a:lnTo>
                    <a:pt x="1530653" y="535940"/>
                  </a:lnTo>
                  <a:cubicBezTo>
                    <a:pt x="1530653" y="604520"/>
                    <a:pt x="1474772" y="660400"/>
                    <a:pt x="1406193" y="660400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5131436" y="6194033"/>
            <a:ext cx="3771630" cy="1977166"/>
            <a:chOff x="0" y="0"/>
            <a:chExt cx="1686329" cy="88400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86329" cy="884009"/>
            </a:xfrm>
            <a:custGeom>
              <a:avLst/>
              <a:gdLst/>
              <a:ahLst/>
              <a:cxnLst/>
              <a:rect r="r" b="b" t="t" l="l"/>
              <a:pathLst>
                <a:path h="884009" w="1686329">
                  <a:moveTo>
                    <a:pt x="1561869" y="884008"/>
                  </a:moveTo>
                  <a:lnTo>
                    <a:pt x="124460" y="884008"/>
                  </a:lnTo>
                  <a:cubicBezTo>
                    <a:pt x="55880" y="884008"/>
                    <a:pt x="0" y="828129"/>
                    <a:pt x="0" y="7595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1869" y="0"/>
                  </a:lnTo>
                  <a:cubicBezTo>
                    <a:pt x="1630449" y="0"/>
                    <a:pt x="1686329" y="55880"/>
                    <a:pt x="1686329" y="124460"/>
                  </a:cubicBezTo>
                  <a:lnTo>
                    <a:pt x="1686329" y="759549"/>
                  </a:lnTo>
                  <a:cubicBezTo>
                    <a:pt x="1686329" y="828129"/>
                    <a:pt x="1630449" y="884009"/>
                    <a:pt x="1561869" y="884009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</p:grpSp>
      <p:sp>
        <p:nvSpPr>
          <p:cNvPr name="AutoShape 14" id="14"/>
          <p:cNvSpPr/>
          <p:nvPr/>
        </p:nvSpPr>
        <p:spPr>
          <a:xfrm rot="-5400000">
            <a:off x="4814431" y="4910308"/>
            <a:ext cx="2519825" cy="0"/>
          </a:xfrm>
          <a:prstGeom prst="line">
            <a:avLst/>
          </a:prstGeom>
          <a:ln cap="flat" w="47625">
            <a:solidFill>
              <a:srgbClr val="161939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15" id="15"/>
          <p:cNvGrpSpPr/>
          <p:nvPr/>
        </p:nvGrpSpPr>
        <p:grpSpPr>
          <a:xfrm rot="0">
            <a:off x="5131436" y="4069776"/>
            <a:ext cx="1885815" cy="1728689"/>
            <a:chOff x="0" y="0"/>
            <a:chExt cx="1530652" cy="140311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530653" cy="1403119"/>
            </a:xfrm>
            <a:custGeom>
              <a:avLst/>
              <a:gdLst/>
              <a:ahLst/>
              <a:cxnLst/>
              <a:rect r="r" b="b" t="t" l="l"/>
              <a:pathLst>
                <a:path h="1403119" w="1530653">
                  <a:moveTo>
                    <a:pt x="1406192" y="1403119"/>
                  </a:moveTo>
                  <a:lnTo>
                    <a:pt x="124460" y="1403119"/>
                  </a:lnTo>
                  <a:cubicBezTo>
                    <a:pt x="55880" y="1403119"/>
                    <a:pt x="0" y="1347239"/>
                    <a:pt x="0" y="12786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6193" y="0"/>
                  </a:lnTo>
                  <a:cubicBezTo>
                    <a:pt x="1474772" y="0"/>
                    <a:pt x="1530653" y="55880"/>
                    <a:pt x="1530653" y="124460"/>
                  </a:cubicBezTo>
                  <a:lnTo>
                    <a:pt x="1530653" y="1278659"/>
                  </a:lnTo>
                  <a:cubicBezTo>
                    <a:pt x="1530653" y="1347239"/>
                    <a:pt x="1474772" y="1403119"/>
                    <a:pt x="1406193" y="1403119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384934" y="2860573"/>
            <a:ext cx="1885815" cy="813635"/>
            <a:chOff x="0" y="0"/>
            <a:chExt cx="1530652" cy="6604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530653" cy="660400"/>
            </a:xfrm>
            <a:custGeom>
              <a:avLst/>
              <a:gdLst/>
              <a:ahLst/>
              <a:cxnLst/>
              <a:rect r="r" b="b" t="t" l="l"/>
              <a:pathLst>
                <a:path h="660400" w="1530653">
                  <a:moveTo>
                    <a:pt x="140619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6193" y="0"/>
                  </a:lnTo>
                  <a:cubicBezTo>
                    <a:pt x="1474772" y="0"/>
                    <a:pt x="1530653" y="55880"/>
                    <a:pt x="1530653" y="124460"/>
                  </a:cubicBezTo>
                  <a:lnTo>
                    <a:pt x="1530653" y="535940"/>
                  </a:lnTo>
                  <a:cubicBezTo>
                    <a:pt x="1530653" y="604520"/>
                    <a:pt x="1474772" y="660400"/>
                    <a:pt x="1406193" y="660400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9384934" y="6194033"/>
            <a:ext cx="3771630" cy="1977166"/>
            <a:chOff x="0" y="0"/>
            <a:chExt cx="1686329" cy="88400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686329" cy="884009"/>
            </a:xfrm>
            <a:custGeom>
              <a:avLst/>
              <a:gdLst/>
              <a:ahLst/>
              <a:cxnLst/>
              <a:rect r="r" b="b" t="t" l="l"/>
              <a:pathLst>
                <a:path h="884009" w="1686329">
                  <a:moveTo>
                    <a:pt x="1561869" y="884008"/>
                  </a:moveTo>
                  <a:lnTo>
                    <a:pt x="124460" y="884008"/>
                  </a:lnTo>
                  <a:cubicBezTo>
                    <a:pt x="55880" y="884008"/>
                    <a:pt x="0" y="828129"/>
                    <a:pt x="0" y="7595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1869" y="0"/>
                  </a:lnTo>
                  <a:cubicBezTo>
                    <a:pt x="1630449" y="0"/>
                    <a:pt x="1686329" y="55880"/>
                    <a:pt x="1686329" y="124460"/>
                  </a:cubicBezTo>
                  <a:lnTo>
                    <a:pt x="1686329" y="759549"/>
                  </a:lnTo>
                  <a:cubicBezTo>
                    <a:pt x="1686329" y="828129"/>
                    <a:pt x="1630449" y="884009"/>
                    <a:pt x="1561869" y="884009"/>
                  </a:cubicBezTo>
                  <a:close/>
                </a:path>
              </a:pathLst>
            </a:custGeom>
            <a:solidFill>
              <a:srgbClr val="ED5141"/>
            </a:solidFill>
          </p:spPr>
        </p:sp>
      </p:grpSp>
      <p:sp>
        <p:nvSpPr>
          <p:cNvPr name="AutoShape 21" id="21"/>
          <p:cNvSpPr/>
          <p:nvPr/>
        </p:nvSpPr>
        <p:spPr>
          <a:xfrm rot="-5400000">
            <a:off x="9067929" y="4910308"/>
            <a:ext cx="2519825" cy="0"/>
          </a:xfrm>
          <a:prstGeom prst="line">
            <a:avLst/>
          </a:prstGeom>
          <a:ln cap="flat" w="47625">
            <a:solidFill>
              <a:srgbClr val="161939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22" id="22"/>
          <p:cNvGrpSpPr/>
          <p:nvPr/>
        </p:nvGrpSpPr>
        <p:grpSpPr>
          <a:xfrm rot="0">
            <a:off x="9384934" y="4069776"/>
            <a:ext cx="1885815" cy="1728689"/>
            <a:chOff x="0" y="0"/>
            <a:chExt cx="1530652" cy="140311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530653" cy="1403119"/>
            </a:xfrm>
            <a:custGeom>
              <a:avLst/>
              <a:gdLst/>
              <a:ahLst/>
              <a:cxnLst/>
              <a:rect r="r" b="b" t="t" l="l"/>
              <a:pathLst>
                <a:path h="1403119" w="1530653">
                  <a:moveTo>
                    <a:pt x="1406192" y="1403119"/>
                  </a:moveTo>
                  <a:lnTo>
                    <a:pt x="124460" y="1403119"/>
                  </a:lnTo>
                  <a:cubicBezTo>
                    <a:pt x="55880" y="1403119"/>
                    <a:pt x="0" y="1347239"/>
                    <a:pt x="0" y="12786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6193" y="0"/>
                  </a:lnTo>
                  <a:cubicBezTo>
                    <a:pt x="1474772" y="0"/>
                    <a:pt x="1530653" y="55880"/>
                    <a:pt x="1530653" y="124460"/>
                  </a:cubicBezTo>
                  <a:lnTo>
                    <a:pt x="1530653" y="1278659"/>
                  </a:lnTo>
                  <a:cubicBezTo>
                    <a:pt x="1530653" y="1347239"/>
                    <a:pt x="1474772" y="1403119"/>
                    <a:pt x="1406193" y="1403119"/>
                  </a:cubicBezTo>
                  <a:close/>
                </a:path>
              </a:pathLst>
            </a:custGeom>
            <a:solidFill>
              <a:srgbClr val="ED5141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3638432" y="2860573"/>
            <a:ext cx="1885815" cy="813635"/>
            <a:chOff x="0" y="0"/>
            <a:chExt cx="1530652" cy="6604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530653" cy="660400"/>
            </a:xfrm>
            <a:custGeom>
              <a:avLst/>
              <a:gdLst/>
              <a:ahLst/>
              <a:cxnLst/>
              <a:rect r="r" b="b" t="t" l="l"/>
              <a:pathLst>
                <a:path h="660400" w="1530653">
                  <a:moveTo>
                    <a:pt x="140619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6193" y="0"/>
                  </a:lnTo>
                  <a:cubicBezTo>
                    <a:pt x="1474772" y="0"/>
                    <a:pt x="1530653" y="55880"/>
                    <a:pt x="1530653" y="124460"/>
                  </a:cubicBezTo>
                  <a:lnTo>
                    <a:pt x="1530653" y="535940"/>
                  </a:lnTo>
                  <a:cubicBezTo>
                    <a:pt x="1530653" y="604520"/>
                    <a:pt x="1474772" y="660400"/>
                    <a:pt x="1406193" y="660400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3638432" y="6194033"/>
            <a:ext cx="3771630" cy="1977166"/>
            <a:chOff x="0" y="0"/>
            <a:chExt cx="1686329" cy="88400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686329" cy="884009"/>
            </a:xfrm>
            <a:custGeom>
              <a:avLst/>
              <a:gdLst/>
              <a:ahLst/>
              <a:cxnLst/>
              <a:rect r="r" b="b" t="t" l="l"/>
              <a:pathLst>
                <a:path h="884009" w="1686329">
                  <a:moveTo>
                    <a:pt x="1561869" y="884008"/>
                  </a:moveTo>
                  <a:lnTo>
                    <a:pt x="124460" y="884008"/>
                  </a:lnTo>
                  <a:cubicBezTo>
                    <a:pt x="55880" y="884008"/>
                    <a:pt x="0" y="828129"/>
                    <a:pt x="0" y="7595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1869" y="0"/>
                  </a:lnTo>
                  <a:cubicBezTo>
                    <a:pt x="1630449" y="0"/>
                    <a:pt x="1686329" y="55880"/>
                    <a:pt x="1686329" y="124460"/>
                  </a:cubicBezTo>
                  <a:lnTo>
                    <a:pt x="1686329" y="759549"/>
                  </a:lnTo>
                  <a:cubicBezTo>
                    <a:pt x="1686329" y="828129"/>
                    <a:pt x="1630449" y="884009"/>
                    <a:pt x="1561869" y="884009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</p:grpSp>
      <p:sp>
        <p:nvSpPr>
          <p:cNvPr name="AutoShape 28" id="28"/>
          <p:cNvSpPr/>
          <p:nvPr/>
        </p:nvSpPr>
        <p:spPr>
          <a:xfrm rot="-5400000">
            <a:off x="13321427" y="4910308"/>
            <a:ext cx="2519825" cy="0"/>
          </a:xfrm>
          <a:prstGeom prst="line">
            <a:avLst/>
          </a:prstGeom>
          <a:ln cap="flat" w="47625">
            <a:solidFill>
              <a:srgbClr val="161939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29" id="29"/>
          <p:cNvGrpSpPr/>
          <p:nvPr/>
        </p:nvGrpSpPr>
        <p:grpSpPr>
          <a:xfrm rot="0">
            <a:off x="13638432" y="4069776"/>
            <a:ext cx="1885815" cy="1728689"/>
            <a:chOff x="0" y="0"/>
            <a:chExt cx="1530652" cy="140311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530653" cy="1403119"/>
            </a:xfrm>
            <a:custGeom>
              <a:avLst/>
              <a:gdLst/>
              <a:ahLst/>
              <a:cxnLst/>
              <a:rect r="r" b="b" t="t" l="l"/>
              <a:pathLst>
                <a:path h="1403119" w="1530653">
                  <a:moveTo>
                    <a:pt x="1406192" y="1403119"/>
                  </a:moveTo>
                  <a:lnTo>
                    <a:pt x="124460" y="1403119"/>
                  </a:lnTo>
                  <a:cubicBezTo>
                    <a:pt x="55880" y="1403119"/>
                    <a:pt x="0" y="1347239"/>
                    <a:pt x="0" y="12786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06193" y="0"/>
                  </a:lnTo>
                  <a:cubicBezTo>
                    <a:pt x="1474772" y="0"/>
                    <a:pt x="1530653" y="55880"/>
                    <a:pt x="1530653" y="124460"/>
                  </a:cubicBezTo>
                  <a:lnTo>
                    <a:pt x="1530653" y="1278659"/>
                  </a:lnTo>
                  <a:cubicBezTo>
                    <a:pt x="1530653" y="1347239"/>
                    <a:pt x="1474772" y="1403119"/>
                    <a:pt x="1406193" y="1403119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9555766">
            <a:off x="-2626314" y="367457"/>
            <a:ext cx="7315200" cy="1415845"/>
          </a:xfrm>
          <a:custGeom>
            <a:avLst/>
            <a:gdLst/>
            <a:ahLst/>
            <a:cxnLst/>
            <a:rect r="r" b="b" t="t" l="l"/>
            <a:pathLst>
              <a:path h="1415845" w="7315200">
                <a:moveTo>
                  <a:pt x="0" y="0"/>
                </a:moveTo>
                <a:lnTo>
                  <a:pt x="7315200" y="0"/>
                </a:lnTo>
                <a:lnTo>
                  <a:pt x="7315200" y="1415845"/>
                </a:lnTo>
                <a:lnTo>
                  <a:pt x="0" y="1415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-356577" y="0"/>
            <a:ext cx="1729993" cy="691997"/>
          </a:xfrm>
          <a:custGeom>
            <a:avLst/>
            <a:gdLst/>
            <a:ahLst/>
            <a:cxnLst/>
            <a:rect r="r" b="b" t="t" l="l"/>
            <a:pathLst>
              <a:path h="691997" w="1729993">
                <a:moveTo>
                  <a:pt x="0" y="0"/>
                </a:moveTo>
                <a:lnTo>
                  <a:pt x="1729993" y="0"/>
                </a:lnTo>
                <a:lnTo>
                  <a:pt x="1729993" y="691997"/>
                </a:lnTo>
                <a:lnTo>
                  <a:pt x="0" y="691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1008621">
            <a:off x="12942788" y="8645042"/>
            <a:ext cx="7315200" cy="1415845"/>
          </a:xfrm>
          <a:custGeom>
            <a:avLst/>
            <a:gdLst/>
            <a:ahLst/>
            <a:cxnLst/>
            <a:rect r="r" b="b" t="t" l="l"/>
            <a:pathLst>
              <a:path h="1415845" w="7315200">
                <a:moveTo>
                  <a:pt x="0" y="0"/>
                </a:moveTo>
                <a:lnTo>
                  <a:pt x="7315200" y="0"/>
                </a:lnTo>
                <a:lnTo>
                  <a:pt x="7315200" y="1415845"/>
                </a:lnTo>
                <a:lnTo>
                  <a:pt x="0" y="1415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6049587" y="9822140"/>
            <a:ext cx="1729993" cy="691997"/>
          </a:xfrm>
          <a:custGeom>
            <a:avLst/>
            <a:gdLst/>
            <a:ahLst/>
            <a:cxnLst/>
            <a:rect r="r" b="b" t="t" l="l"/>
            <a:pathLst>
              <a:path h="691997" w="1729993">
                <a:moveTo>
                  <a:pt x="0" y="0"/>
                </a:moveTo>
                <a:lnTo>
                  <a:pt x="1729993" y="0"/>
                </a:lnTo>
                <a:lnTo>
                  <a:pt x="1729993" y="691997"/>
                </a:lnTo>
                <a:lnTo>
                  <a:pt x="0" y="691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7423004" y="0"/>
            <a:ext cx="1729993" cy="691997"/>
          </a:xfrm>
          <a:custGeom>
            <a:avLst/>
            <a:gdLst/>
            <a:ahLst/>
            <a:cxnLst/>
            <a:rect r="r" b="b" t="t" l="l"/>
            <a:pathLst>
              <a:path h="691997" w="1729993">
                <a:moveTo>
                  <a:pt x="0" y="0"/>
                </a:moveTo>
                <a:lnTo>
                  <a:pt x="1729992" y="0"/>
                </a:lnTo>
                <a:lnTo>
                  <a:pt x="1729992" y="691997"/>
                </a:lnTo>
                <a:lnTo>
                  <a:pt x="0" y="691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-864996" y="9822140"/>
            <a:ext cx="1729993" cy="691997"/>
          </a:xfrm>
          <a:custGeom>
            <a:avLst/>
            <a:gdLst/>
            <a:ahLst/>
            <a:cxnLst/>
            <a:rect r="r" b="b" t="t" l="l"/>
            <a:pathLst>
              <a:path h="691997" w="1729993">
                <a:moveTo>
                  <a:pt x="0" y="0"/>
                </a:moveTo>
                <a:lnTo>
                  <a:pt x="1729992" y="0"/>
                </a:lnTo>
                <a:lnTo>
                  <a:pt x="1729992" y="691997"/>
                </a:lnTo>
                <a:lnTo>
                  <a:pt x="0" y="691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293069" y="4385781"/>
            <a:ext cx="1055553" cy="1096679"/>
          </a:xfrm>
          <a:custGeom>
            <a:avLst/>
            <a:gdLst/>
            <a:ahLst/>
            <a:cxnLst/>
            <a:rect r="r" b="b" t="t" l="l"/>
            <a:pathLst>
              <a:path h="1096679" w="1055553">
                <a:moveTo>
                  <a:pt x="0" y="0"/>
                </a:moveTo>
                <a:lnTo>
                  <a:pt x="1055553" y="0"/>
                </a:lnTo>
                <a:lnTo>
                  <a:pt x="1055553" y="1096678"/>
                </a:lnTo>
                <a:lnTo>
                  <a:pt x="0" y="1096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5526004" y="4385781"/>
            <a:ext cx="1096679" cy="1096679"/>
          </a:xfrm>
          <a:custGeom>
            <a:avLst/>
            <a:gdLst/>
            <a:ahLst/>
            <a:cxnLst/>
            <a:rect r="r" b="b" t="t" l="l"/>
            <a:pathLst>
              <a:path h="1096679" w="1096679">
                <a:moveTo>
                  <a:pt x="0" y="0"/>
                </a:moveTo>
                <a:lnTo>
                  <a:pt x="1096679" y="0"/>
                </a:lnTo>
                <a:lnTo>
                  <a:pt x="1096679" y="1096678"/>
                </a:lnTo>
                <a:lnTo>
                  <a:pt x="0" y="10966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9728129" y="4419867"/>
            <a:ext cx="1199425" cy="1028507"/>
          </a:xfrm>
          <a:custGeom>
            <a:avLst/>
            <a:gdLst/>
            <a:ahLst/>
            <a:cxnLst/>
            <a:rect r="r" b="b" t="t" l="l"/>
            <a:pathLst>
              <a:path h="1028507" w="1199425">
                <a:moveTo>
                  <a:pt x="0" y="0"/>
                </a:moveTo>
                <a:lnTo>
                  <a:pt x="1199425" y="0"/>
                </a:lnTo>
                <a:lnTo>
                  <a:pt x="1199425" y="1028507"/>
                </a:lnTo>
                <a:lnTo>
                  <a:pt x="0" y="1028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4067086" y="4419867"/>
            <a:ext cx="1028507" cy="1028507"/>
          </a:xfrm>
          <a:custGeom>
            <a:avLst/>
            <a:gdLst/>
            <a:ahLst/>
            <a:cxnLst/>
            <a:rect r="r" b="b" t="t" l="l"/>
            <a:pathLst>
              <a:path h="1028507" w="1028507">
                <a:moveTo>
                  <a:pt x="0" y="0"/>
                </a:moveTo>
                <a:lnTo>
                  <a:pt x="1028507" y="0"/>
                </a:lnTo>
                <a:lnTo>
                  <a:pt x="1028507" y="1028507"/>
                </a:lnTo>
                <a:lnTo>
                  <a:pt x="0" y="10285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4315472" y="1508184"/>
            <a:ext cx="9657057" cy="368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"/>
              </a:rPr>
              <a:t>4 этапа подготовки 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282198" y="624840"/>
            <a:ext cx="7723604" cy="713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06"/>
              </a:lnSpc>
            </a:pPr>
            <a:r>
              <a:rPr lang="en-US" sz="4147" spc="232">
                <a:solidFill>
                  <a:srgbClr val="000000"/>
                </a:solidFill>
                <a:latin typeface="Anton"/>
              </a:rPr>
              <a:t>ПРОЦЕСС ОБУЧЕНИЯ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003565" y="2979100"/>
            <a:ext cx="1634561" cy="491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0"/>
              </a:lnSpc>
            </a:pPr>
            <a:r>
              <a:rPr lang="en-US" sz="2764">
                <a:solidFill>
                  <a:srgbClr val="FFFFFF"/>
                </a:solidFill>
                <a:latin typeface="Poppins"/>
              </a:rPr>
              <a:t>Этап 1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128231" y="6350400"/>
            <a:ext cx="2255888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E6E6E6"/>
                </a:solidFill>
                <a:latin typeface="Poppins"/>
              </a:rPr>
              <a:t>Знакомство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128231" y="6993752"/>
            <a:ext cx="3385344" cy="954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E6E6E6"/>
                </a:solidFill>
                <a:latin typeface="Poppins"/>
              </a:rPr>
              <a:t>Изучаются сильные и слабые стороны ученика. Проговариваются цели.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5257063" y="2979100"/>
            <a:ext cx="1634561" cy="491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0"/>
              </a:lnSpc>
            </a:pPr>
            <a:r>
              <a:rPr lang="en-US" sz="2764">
                <a:solidFill>
                  <a:srgbClr val="FFFFFF"/>
                </a:solidFill>
                <a:latin typeface="Poppins"/>
              </a:rPr>
              <a:t>Этап 2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5257063" y="6340875"/>
            <a:ext cx="3762271" cy="435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8"/>
              </a:lnSpc>
            </a:pPr>
            <a:r>
              <a:rPr lang="en-US" sz="2370">
                <a:solidFill>
                  <a:srgbClr val="FFFFFF"/>
                </a:solidFill>
                <a:latin typeface="Poppins"/>
              </a:rPr>
              <a:t>Разработка программы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5381729" y="7003277"/>
            <a:ext cx="3385344" cy="945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FFFFFF"/>
                </a:solidFill>
                <a:latin typeface="Poppins"/>
              </a:rPr>
              <a:t>Разрабатывается индивидуальная программа под ученика.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510561" y="2979100"/>
            <a:ext cx="1634561" cy="491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0"/>
              </a:lnSpc>
            </a:pPr>
            <a:r>
              <a:rPr lang="en-US" sz="2764">
                <a:solidFill>
                  <a:srgbClr val="FFFFFF"/>
                </a:solidFill>
                <a:latin typeface="Poppins"/>
              </a:rPr>
              <a:t>Этап 3 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9635227" y="6350400"/>
            <a:ext cx="2630491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E6E6E6"/>
                </a:solidFill>
                <a:latin typeface="Poppins"/>
              </a:rPr>
              <a:t>Сопровождение 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9635227" y="7003277"/>
            <a:ext cx="3385344" cy="91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E6E6E6"/>
                </a:solidFill>
                <a:latin typeface="Poppins"/>
              </a:rPr>
              <a:t>В процессе обучения, ученик максимально погружается в практику.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3764059" y="2979100"/>
            <a:ext cx="1634561" cy="491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0"/>
              </a:lnSpc>
            </a:pPr>
            <a:r>
              <a:rPr lang="en-US" sz="2764">
                <a:solidFill>
                  <a:srgbClr val="FFFFFF"/>
                </a:solidFill>
                <a:latin typeface="Poppins"/>
              </a:rPr>
              <a:t>Этап 4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3888725" y="6340875"/>
            <a:ext cx="2255888" cy="435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8"/>
              </a:lnSpc>
            </a:pPr>
            <a:r>
              <a:rPr lang="en-US" sz="2370">
                <a:solidFill>
                  <a:srgbClr val="FFFFFF"/>
                </a:solidFill>
                <a:latin typeface="Poppins"/>
              </a:rPr>
              <a:t>Результат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3888725" y="7003277"/>
            <a:ext cx="3385344" cy="945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FFFFFF"/>
                </a:solidFill>
                <a:latin typeface="Poppins"/>
              </a:rPr>
              <a:t>Репетитор доводит ученика до раннее поставленных целей.</a:t>
            </a:r>
          </a:p>
        </p:txBody>
      </p:sp>
      <p:sp>
        <p:nvSpPr>
          <p:cNvPr name="Freeform 55" id="55"/>
          <p:cNvSpPr/>
          <p:nvPr/>
        </p:nvSpPr>
        <p:spPr>
          <a:xfrm flipH="false" flipV="false" rot="0">
            <a:off x="1003565" y="925830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7" y="0"/>
                </a:lnTo>
                <a:lnTo>
                  <a:pt x="1782927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942018"/>
            <a:ext cx="18288000" cy="4316282"/>
            <a:chOff x="0" y="0"/>
            <a:chExt cx="4816593" cy="11367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136799"/>
            </a:xfrm>
            <a:custGeom>
              <a:avLst/>
              <a:gdLst/>
              <a:ahLst/>
              <a:cxnLst/>
              <a:rect r="r" b="b" t="t" l="l"/>
              <a:pathLst>
                <a:path h="11367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36799"/>
                  </a:lnTo>
                  <a:lnTo>
                    <a:pt x="0" y="1136799"/>
                  </a:ln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9358937" y="5364183"/>
            <a:ext cx="5911027" cy="103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39"/>
              </a:lnSpc>
              <a:spcBef>
                <a:spcPct val="0"/>
              </a:spcBef>
            </a:pPr>
            <a:r>
              <a:rPr lang="en-US" sz="6099" spc="341">
                <a:solidFill>
                  <a:srgbClr val="FFFFFF"/>
                </a:solidFill>
                <a:latin typeface="Anton"/>
              </a:rPr>
              <a:t>РЕЗУЛЬТАТЫ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358937" y="6562646"/>
            <a:ext cx="6084508" cy="2111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FFFFFF"/>
                </a:solidFill>
                <a:latin typeface="Poppins"/>
              </a:rPr>
              <a:t>Первые два года компания работала с повышенным уровнем затрат для макимального расшерения на рынке. С 2022 года компания начала повышать уровень своей маржинальности.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58574" y="5586751"/>
            <a:ext cx="4348354" cy="32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599"/>
              </a:lnSpc>
              <a:spcBef>
                <a:spcPct val="0"/>
              </a:spcBef>
            </a:pPr>
            <a:r>
              <a:rPr lang="en-US" sz="18999" spc="1063">
                <a:solidFill>
                  <a:srgbClr val="FFFFFF"/>
                </a:solidFill>
                <a:latin typeface="Anton"/>
              </a:rPr>
              <a:t>05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341446" y="620993"/>
            <a:ext cx="15487980" cy="3870151"/>
            <a:chOff x="0" y="0"/>
            <a:chExt cx="20650640" cy="5160202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8557242" y="-66675"/>
              <a:ext cx="1729780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Выручка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1049022" y="-66675"/>
              <a:ext cx="1844278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Прибыль</a:t>
              </a:r>
            </a:p>
          </p:txBody>
        </p: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8252442" y="162560"/>
              <a:ext cx="2644180" cy="152400"/>
              <a:chOff x="7300140" y="-619760"/>
              <a:chExt cx="2644180" cy="1524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7300140" y="-619760"/>
                <a:ext cx="152400" cy="152400"/>
              </a:xfrm>
              <a:custGeom>
                <a:avLst/>
                <a:gdLst/>
                <a:ahLst/>
                <a:cxnLst/>
                <a:rect r="r" b="b" t="t" l="l"/>
                <a:pathLst>
                  <a:path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5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5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13" id="13"/>
              <p:cNvSpPr/>
              <p:nvPr/>
            </p:nvSpPr>
            <p:spPr>
              <a:xfrm flipH="false" flipV="false" rot="0">
                <a:off x="9791920" y="-619760"/>
                <a:ext cx="152400" cy="152400"/>
              </a:xfrm>
              <a:custGeom>
                <a:avLst/>
                <a:gdLst/>
                <a:ahLst/>
                <a:cxnLst/>
                <a:rect r="r" b="b" t="t" l="l"/>
                <a:pathLst>
                  <a:path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ED5141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2484581" y="4616007"/>
              <a:ext cx="875109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2019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6372853" y="4616007"/>
              <a:ext cx="977900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2020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0375128" y="4616007"/>
              <a:ext cx="852686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2021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4263004" y="4616007"/>
              <a:ext cx="956270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2022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8199794" y="4616007"/>
              <a:ext cx="962025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2023</a:t>
              </a:r>
            </a:p>
          </p:txBody>
        </p:sp>
        <p:grpSp>
          <p:nvGrpSpPr>
            <p:cNvPr name="Group 19" id="19"/>
            <p:cNvGrpSpPr>
              <a:grpSpLocks noChangeAspect="true"/>
            </p:cNvGrpSpPr>
            <p:nvPr/>
          </p:nvGrpSpPr>
          <p:grpSpPr>
            <a:xfrm rot="0">
              <a:off x="952302" y="782320"/>
              <a:ext cx="19698339" cy="3697162"/>
              <a:chOff x="0" y="0"/>
              <a:chExt cx="19698339" cy="3697162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-6350"/>
                <a:ext cx="19698339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9698339">
                    <a:moveTo>
                      <a:pt x="0" y="0"/>
                    </a:moveTo>
                    <a:lnTo>
                      <a:pt x="19698339" y="0"/>
                    </a:lnTo>
                    <a:lnTo>
                      <a:pt x="1969833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1226037"/>
                <a:ext cx="19698339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9698339">
                    <a:moveTo>
                      <a:pt x="0" y="0"/>
                    </a:moveTo>
                    <a:lnTo>
                      <a:pt x="19698339" y="0"/>
                    </a:lnTo>
                    <a:lnTo>
                      <a:pt x="1969833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2458424"/>
                <a:ext cx="19698339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9698339">
                    <a:moveTo>
                      <a:pt x="0" y="0"/>
                    </a:moveTo>
                    <a:lnTo>
                      <a:pt x="19698339" y="0"/>
                    </a:lnTo>
                    <a:lnTo>
                      <a:pt x="1969833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3690812"/>
                <a:ext cx="19698339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9698339">
                    <a:moveTo>
                      <a:pt x="0" y="0"/>
                    </a:moveTo>
                    <a:lnTo>
                      <a:pt x="19698339" y="0"/>
                    </a:lnTo>
                    <a:lnTo>
                      <a:pt x="1969833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name="TextBox 24" id="24"/>
            <p:cNvSpPr txBox="true"/>
            <p:nvPr/>
          </p:nvSpPr>
          <p:spPr>
            <a:xfrm rot="0">
              <a:off x="0" y="476885"/>
              <a:ext cx="749102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150 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1709272"/>
              <a:ext cx="749102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100 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29977" y="2941659"/>
              <a:ext cx="619125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50 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385366" y="4174047"/>
              <a:ext cx="363736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0 </a:t>
              </a:r>
            </a:p>
          </p:txBody>
        </p:sp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0">
              <a:off x="2858635" y="768115"/>
              <a:ext cx="15885671" cy="3626980"/>
              <a:chOff x="1906334" y="-14205"/>
              <a:chExt cx="15885671" cy="362698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1906334" y="2779757"/>
                <a:ext cx="4033197" cy="536962"/>
              </a:xfrm>
              <a:custGeom>
                <a:avLst/>
                <a:gdLst/>
                <a:ahLst/>
                <a:cxnLst/>
                <a:rect r="r" b="b" t="t" l="l"/>
                <a:pathLst>
                  <a:path h="536962" w="4033197">
                    <a:moveTo>
                      <a:pt x="127000" y="473745"/>
                    </a:moveTo>
                    <a:cubicBezTo>
                      <a:pt x="126843" y="438786"/>
                      <a:pt x="98459" y="410529"/>
                      <a:pt x="63500" y="410529"/>
                    </a:cubicBezTo>
                    <a:cubicBezTo>
                      <a:pt x="28540" y="410529"/>
                      <a:pt x="156" y="438786"/>
                      <a:pt x="0" y="473745"/>
                    </a:cubicBezTo>
                    <a:cubicBezTo>
                      <a:pt x="156" y="508704"/>
                      <a:pt x="28540" y="536962"/>
                      <a:pt x="63500" y="536962"/>
                    </a:cubicBezTo>
                    <a:cubicBezTo>
                      <a:pt x="98459" y="536962"/>
                      <a:pt x="126843" y="508704"/>
                      <a:pt x="127000" y="473745"/>
                    </a:cubicBezTo>
                    <a:close/>
                    <a:moveTo>
                      <a:pt x="60302" y="445350"/>
                    </a:moveTo>
                    <a:cubicBezTo>
                      <a:pt x="44677" y="447180"/>
                      <a:pt x="33470" y="461296"/>
                      <a:pt x="35231" y="476929"/>
                    </a:cubicBezTo>
                    <a:cubicBezTo>
                      <a:pt x="36991" y="492561"/>
                      <a:pt x="51057" y="503831"/>
                      <a:pt x="66698" y="502141"/>
                    </a:cubicBezTo>
                    <a:lnTo>
                      <a:pt x="4006365" y="58481"/>
                    </a:lnTo>
                    <a:cubicBezTo>
                      <a:pt x="4021990" y="56651"/>
                      <a:pt x="4033197" y="42535"/>
                      <a:pt x="4031437" y="26902"/>
                    </a:cubicBezTo>
                    <a:cubicBezTo>
                      <a:pt x="4029676" y="11269"/>
                      <a:pt x="4015611" y="0"/>
                      <a:pt x="3999970" y="1690"/>
                    </a:cubicBez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30" id="30"/>
              <p:cNvSpPr/>
              <p:nvPr/>
            </p:nvSpPr>
            <p:spPr>
              <a:xfrm flipH="false" flipV="false" rot="0">
                <a:off x="5846002" y="2014784"/>
                <a:ext cx="4034090" cy="858275"/>
              </a:xfrm>
              <a:custGeom>
                <a:avLst/>
                <a:gdLst/>
                <a:ahLst/>
                <a:cxnLst/>
                <a:rect r="r" b="b" t="t" l="l"/>
                <a:pathLst>
                  <a:path h="858275" w="4034090">
                    <a:moveTo>
                      <a:pt x="127000" y="795059"/>
                    </a:moveTo>
                    <a:cubicBezTo>
                      <a:pt x="126844" y="760100"/>
                      <a:pt x="98459" y="731842"/>
                      <a:pt x="63500" y="731842"/>
                    </a:cubicBezTo>
                    <a:cubicBezTo>
                      <a:pt x="28540" y="731842"/>
                      <a:pt x="156" y="760100"/>
                      <a:pt x="0" y="795059"/>
                    </a:cubicBezTo>
                    <a:cubicBezTo>
                      <a:pt x="156" y="830018"/>
                      <a:pt x="28540" y="858276"/>
                      <a:pt x="63500" y="858276"/>
                    </a:cubicBezTo>
                    <a:cubicBezTo>
                      <a:pt x="98459" y="858276"/>
                      <a:pt x="126844" y="830018"/>
                      <a:pt x="127000" y="795059"/>
                    </a:cubicBezTo>
                    <a:close/>
                    <a:moveTo>
                      <a:pt x="58059" y="767006"/>
                    </a:moveTo>
                    <a:cubicBezTo>
                      <a:pt x="42628" y="770071"/>
                      <a:pt x="32577" y="785031"/>
                      <a:pt x="35572" y="800475"/>
                    </a:cubicBezTo>
                    <a:cubicBezTo>
                      <a:pt x="38567" y="815919"/>
                      <a:pt x="53483" y="826037"/>
                      <a:pt x="68940" y="823111"/>
                    </a:cubicBezTo>
                    <a:lnTo>
                      <a:pt x="4008608" y="59031"/>
                    </a:lnTo>
                    <a:cubicBezTo>
                      <a:pt x="4024039" y="55967"/>
                      <a:pt x="4034090" y="41006"/>
                      <a:pt x="4031094" y="25562"/>
                    </a:cubicBezTo>
                    <a:cubicBezTo>
                      <a:pt x="4028099" y="10118"/>
                      <a:pt x="4013184" y="0"/>
                      <a:pt x="3997727" y="2927"/>
                    </a:cubicBez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31" id="31"/>
              <p:cNvSpPr/>
              <p:nvPr/>
            </p:nvSpPr>
            <p:spPr>
              <a:xfrm flipH="false" flipV="false" rot="0">
                <a:off x="9785669" y="954297"/>
                <a:ext cx="4034726" cy="1154682"/>
              </a:xfrm>
              <a:custGeom>
                <a:avLst/>
                <a:gdLst/>
                <a:ahLst/>
                <a:cxnLst/>
                <a:rect r="r" b="b" t="t" l="l"/>
                <a:pathLst>
                  <a:path h="1154682" w="4034726">
                    <a:moveTo>
                      <a:pt x="127000" y="1091466"/>
                    </a:moveTo>
                    <a:cubicBezTo>
                      <a:pt x="126844" y="1056506"/>
                      <a:pt x="98460" y="1028249"/>
                      <a:pt x="63500" y="1028249"/>
                    </a:cubicBezTo>
                    <a:cubicBezTo>
                      <a:pt x="28540" y="1028249"/>
                      <a:pt x="157" y="1056506"/>
                      <a:pt x="0" y="1091466"/>
                    </a:cubicBezTo>
                    <a:cubicBezTo>
                      <a:pt x="157" y="1126425"/>
                      <a:pt x="28540" y="1154682"/>
                      <a:pt x="63500" y="1154682"/>
                    </a:cubicBezTo>
                    <a:cubicBezTo>
                      <a:pt x="98460" y="1154682"/>
                      <a:pt x="126844" y="1126425"/>
                      <a:pt x="127000" y="1091466"/>
                    </a:cubicBezTo>
                    <a:close/>
                    <a:moveTo>
                      <a:pt x="56077" y="1063872"/>
                    </a:moveTo>
                    <a:cubicBezTo>
                      <a:pt x="40903" y="1068027"/>
                      <a:pt x="31943" y="1083665"/>
                      <a:pt x="36029" y="1098856"/>
                    </a:cubicBezTo>
                    <a:cubicBezTo>
                      <a:pt x="40117" y="1114048"/>
                      <a:pt x="55714" y="1123079"/>
                      <a:pt x="70924" y="1119060"/>
                    </a:cubicBezTo>
                    <a:lnTo>
                      <a:pt x="4010591" y="59207"/>
                    </a:lnTo>
                    <a:cubicBezTo>
                      <a:pt x="4025764" y="55052"/>
                      <a:pt x="4034726" y="39415"/>
                      <a:pt x="4030640" y="24223"/>
                    </a:cubicBezTo>
                    <a:cubicBezTo>
                      <a:pt x="4026553" y="9031"/>
                      <a:pt x="4010956" y="0"/>
                      <a:pt x="3995746" y="4019"/>
                    </a:cubicBez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32" id="32"/>
              <p:cNvSpPr/>
              <p:nvPr/>
            </p:nvSpPr>
            <p:spPr>
              <a:xfrm flipH="false" flipV="false" rot="0">
                <a:off x="13725337" y="-13921"/>
                <a:ext cx="4066668" cy="1063048"/>
              </a:xfrm>
              <a:custGeom>
                <a:avLst/>
                <a:gdLst/>
                <a:ahLst/>
                <a:cxnLst/>
                <a:rect r="r" b="b" t="t" l="l"/>
                <a:pathLst>
                  <a:path h="1063048" w="4066668">
                    <a:moveTo>
                      <a:pt x="127000" y="999831"/>
                    </a:moveTo>
                    <a:cubicBezTo>
                      <a:pt x="126844" y="964872"/>
                      <a:pt x="98460" y="936614"/>
                      <a:pt x="63500" y="936614"/>
                    </a:cubicBezTo>
                    <a:cubicBezTo>
                      <a:pt x="28541" y="936614"/>
                      <a:pt x="157" y="964872"/>
                      <a:pt x="0" y="999831"/>
                    </a:cubicBezTo>
                    <a:cubicBezTo>
                      <a:pt x="157" y="1034790"/>
                      <a:pt x="28541" y="1063047"/>
                      <a:pt x="63500" y="1063047"/>
                    </a:cubicBezTo>
                    <a:cubicBezTo>
                      <a:pt x="98460" y="1063047"/>
                      <a:pt x="126844" y="1034790"/>
                      <a:pt x="127000" y="999831"/>
                    </a:cubicBezTo>
                    <a:close/>
                    <a:moveTo>
                      <a:pt x="56892" y="972031"/>
                    </a:moveTo>
                    <a:cubicBezTo>
                      <a:pt x="41603" y="975738"/>
                      <a:pt x="32186" y="991105"/>
                      <a:pt x="35825" y="1006410"/>
                    </a:cubicBezTo>
                    <a:cubicBezTo>
                      <a:pt x="39463" y="1021715"/>
                      <a:pt x="54788" y="1031201"/>
                      <a:pt x="70109" y="1027631"/>
                    </a:cubicBezTo>
                    <a:lnTo>
                      <a:pt x="4009777" y="91017"/>
                    </a:lnTo>
                    <a:cubicBezTo>
                      <a:pt x="4025066" y="87309"/>
                      <a:pt x="4034483" y="71942"/>
                      <a:pt x="4030844" y="56636"/>
                    </a:cubicBezTo>
                    <a:cubicBezTo>
                      <a:pt x="4027204" y="41331"/>
                      <a:pt x="4011880" y="31846"/>
                      <a:pt x="3996558" y="35416"/>
                    </a:cubicBezTo>
                    <a:close/>
                    <a:moveTo>
                      <a:pt x="4066668" y="63216"/>
                    </a:moveTo>
                    <a:cubicBezTo>
                      <a:pt x="4066512" y="28257"/>
                      <a:pt x="4038128" y="0"/>
                      <a:pt x="4003168" y="0"/>
                    </a:cubicBezTo>
                    <a:cubicBezTo>
                      <a:pt x="3968209" y="0"/>
                      <a:pt x="3939825" y="28257"/>
                      <a:pt x="3939668" y="63216"/>
                    </a:cubicBezTo>
                    <a:cubicBezTo>
                      <a:pt x="3939825" y="98176"/>
                      <a:pt x="3968209" y="126433"/>
                      <a:pt x="4003168" y="126433"/>
                    </a:cubicBezTo>
                    <a:cubicBezTo>
                      <a:pt x="4038128" y="126433"/>
                      <a:pt x="4066512" y="98176"/>
                      <a:pt x="4066668" y="63216"/>
                    </a:cubicBez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33" id="33"/>
              <p:cNvSpPr/>
              <p:nvPr/>
            </p:nvSpPr>
            <p:spPr>
              <a:xfrm flipH="false" flipV="false" rot="0">
                <a:off x="1906334" y="3397054"/>
                <a:ext cx="4032093" cy="215438"/>
              </a:xfrm>
              <a:custGeom>
                <a:avLst/>
                <a:gdLst/>
                <a:ahLst/>
                <a:cxnLst/>
                <a:rect r="r" b="b" t="t" l="l"/>
                <a:pathLst>
                  <a:path h="215438" w="4032093">
                    <a:moveTo>
                      <a:pt x="127000" y="152221"/>
                    </a:moveTo>
                    <a:cubicBezTo>
                      <a:pt x="126843" y="117262"/>
                      <a:pt x="98459" y="89005"/>
                      <a:pt x="63500" y="89005"/>
                    </a:cubicBezTo>
                    <a:cubicBezTo>
                      <a:pt x="28540" y="89005"/>
                      <a:pt x="156" y="117262"/>
                      <a:pt x="0" y="152221"/>
                    </a:cubicBezTo>
                    <a:cubicBezTo>
                      <a:pt x="156" y="187180"/>
                      <a:pt x="28540" y="215438"/>
                      <a:pt x="63500" y="215438"/>
                    </a:cubicBezTo>
                    <a:cubicBezTo>
                      <a:pt x="98459" y="215438"/>
                      <a:pt x="126843" y="187180"/>
                      <a:pt x="127000" y="152221"/>
                    </a:cubicBezTo>
                    <a:close/>
                    <a:moveTo>
                      <a:pt x="62606" y="123660"/>
                    </a:moveTo>
                    <a:cubicBezTo>
                      <a:pt x="46885" y="124223"/>
                      <a:pt x="34574" y="137386"/>
                      <a:pt x="35066" y="153111"/>
                    </a:cubicBezTo>
                    <a:cubicBezTo>
                      <a:pt x="35558" y="168835"/>
                      <a:pt x="48667" y="181204"/>
                      <a:pt x="64393" y="180782"/>
                    </a:cubicBezTo>
                    <a:lnTo>
                      <a:pt x="4004061" y="57544"/>
                    </a:lnTo>
                    <a:cubicBezTo>
                      <a:pt x="4019783" y="56982"/>
                      <a:pt x="4032093" y="43817"/>
                      <a:pt x="4031601" y="28093"/>
                    </a:cubicBezTo>
                    <a:cubicBezTo>
                      <a:pt x="4031109" y="12369"/>
                      <a:pt x="4018001" y="0"/>
                      <a:pt x="4002274" y="422"/>
                    </a:cubicBez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34" id="34"/>
              <p:cNvSpPr/>
              <p:nvPr/>
            </p:nvSpPr>
            <p:spPr>
              <a:xfrm flipH="false" flipV="false" rot="0">
                <a:off x="5846002" y="3273815"/>
                <a:ext cx="4032093" cy="215438"/>
              </a:xfrm>
              <a:custGeom>
                <a:avLst/>
                <a:gdLst/>
                <a:ahLst/>
                <a:cxnLst/>
                <a:rect r="r" b="b" t="t" l="l"/>
                <a:pathLst>
                  <a:path h="215438" w="4032093">
                    <a:moveTo>
                      <a:pt x="127000" y="152222"/>
                    </a:moveTo>
                    <a:cubicBezTo>
                      <a:pt x="126844" y="117263"/>
                      <a:pt x="98459" y="89005"/>
                      <a:pt x="63500" y="89005"/>
                    </a:cubicBezTo>
                    <a:cubicBezTo>
                      <a:pt x="28540" y="89005"/>
                      <a:pt x="156" y="117263"/>
                      <a:pt x="0" y="152222"/>
                    </a:cubicBezTo>
                    <a:cubicBezTo>
                      <a:pt x="156" y="187181"/>
                      <a:pt x="28540" y="215438"/>
                      <a:pt x="63500" y="215438"/>
                    </a:cubicBezTo>
                    <a:cubicBezTo>
                      <a:pt x="98459" y="215438"/>
                      <a:pt x="126844" y="187181"/>
                      <a:pt x="127000" y="152222"/>
                    </a:cubicBezTo>
                    <a:close/>
                    <a:moveTo>
                      <a:pt x="62606" y="123661"/>
                    </a:moveTo>
                    <a:cubicBezTo>
                      <a:pt x="46884" y="124223"/>
                      <a:pt x="34574" y="137387"/>
                      <a:pt x="35066" y="153111"/>
                    </a:cubicBezTo>
                    <a:cubicBezTo>
                      <a:pt x="35558" y="168835"/>
                      <a:pt x="48667" y="181204"/>
                      <a:pt x="64393" y="180783"/>
                    </a:cubicBezTo>
                    <a:lnTo>
                      <a:pt x="4004061" y="57544"/>
                    </a:lnTo>
                    <a:cubicBezTo>
                      <a:pt x="4019783" y="56981"/>
                      <a:pt x="4032093" y="43817"/>
                      <a:pt x="4031601" y="28093"/>
                    </a:cubicBezTo>
                    <a:cubicBezTo>
                      <a:pt x="4031109" y="12369"/>
                      <a:pt x="4018000" y="0"/>
                      <a:pt x="4002274" y="422"/>
                    </a:cubicBez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35" id="35"/>
              <p:cNvSpPr/>
              <p:nvPr/>
            </p:nvSpPr>
            <p:spPr>
              <a:xfrm flipH="false" flipV="false" rot="0">
                <a:off x="9785669" y="2606582"/>
                <a:ext cx="4033839" cy="759432"/>
              </a:xfrm>
              <a:custGeom>
                <a:avLst/>
                <a:gdLst/>
                <a:ahLst/>
                <a:cxnLst/>
                <a:rect r="r" b="b" t="t" l="l"/>
                <a:pathLst>
                  <a:path h="759432" w="4033839">
                    <a:moveTo>
                      <a:pt x="127000" y="696216"/>
                    </a:moveTo>
                    <a:cubicBezTo>
                      <a:pt x="126844" y="661257"/>
                      <a:pt x="98460" y="632999"/>
                      <a:pt x="63500" y="632999"/>
                    </a:cubicBezTo>
                    <a:cubicBezTo>
                      <a:pt x="28540" y="632999"/>
                      <a:pt x="157" y="661257"/>
                      <a:pt x="0" y="696216"/>
                    </a:cubicBezTo>
                    <a:cubicBezTo>
                      <a:pt x="157" y="731175"/>
                      <a:pt x="28540" y="759432"/>
                      <a:pt x="63500" y="759432"/>
                    </a:cubicBezTo>
                    <a:cubicBezTo>
                      <a:pt x="98460" y="759432"/>
                      <a:pt x="126844" y="731175"/>
                      <a:pt x="127000" y="696216"/>
                    </a:cubicBezTo>
                    <a:close/>
                    <a:moveTo>
                      <a:pt x="58741" y="668040"/>
                    </a:moveTo>
                    <a:cubicBezTo>
                      <a:pt x="43241" y="670730"/>
                      <a:pt x="32830" y="685442"/>
                      <a:pt x="35450" y="700954"/>
                    </a:cubicBezTo>
                    <a:cubicBezTo>
                      <a:pt x="38071" y="716466"/>
                      <a:pt x="52736" y="726942"/>
                      <a:pt x="68260" y="724391"/>
                    </a:cubicBezTo>
                    <a:lnTo>
                      <a:pt x="4007928" y="58902"/>
                    </a:lnTo>
                    <a:cubicBezTo>
                      <a:pt x="4023428" y="56213"/>
                      <a:pt x="4033839" y="41501"/>
                      <a:pt x="4031218" y="25989"/>
                    </a:cubicBezTo>
                    <a:cubicBezTo>
                      <a:pt x="4028598" y="10476"/>
                      <a:pt x="4013932" y="0"/>
                      <a:pt x="3998409" y="2551"/>
                    </a:cubicBez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36" id="36"/>
              <p:cNvSpPr/>
              <p:nvPr/>
            </p:nvSpPr>
            <p:spPr>
              <a:xfrm flipH="false" flipV="false" rot="0">
                <a:off x="13725337" y="922693"/>
                <a:ext cx="4066668" cy="1777832"/>
              </a:xfrm>
              <a:custGeom>
                <a:avLst/>
                <a:gdLst/>
                <a:ahLst/>
                <a:cxnLst/>
                <a:rect r="r" b="b" t="t" l="l"/>
                <a:pathLst>
                  <a:path h="1777832" w="4066668">
                    <a:moveTo>
                      <a:pt x="127000" y="1714616"/>
                    </a:moveTo>
                    <a:cubicBezTo>
                      <a:pt x="126844" y="1679656"/>
                      <a:pt x="98460" y="1651399"/>
                      <a:pt x="63500" y="1651399"/>
                    </a:cubicBezTo>
                    <a:cubicBezTo>
                      <a:pt x="28541" y="1651399"/>
                      <a:pt x="157" y="1679656"/>
                      <a:pt x="0" y="1714616"/>
                    </a:cubicBezTo>
                    <a:cubicBezTo>
                      <a:pt x="157" y="1749575"/>
                      <a:pt x="28541" y="1777832"/>
                      <a:pt x="63500" y="1777832"/>
                    </a:cubicBezTo>
                    <a:cubicBezTo>
                      <a:pt x="98460" y="1777832"/>
                      <a:pt x="126844" y="1749575"/>
                      <a:pt x="127000" y="1714616"/>
                    </a:cubicBezTo>
                    <a:close/>
                    <a:moveTo>
                      <a:pt x="52453" y="1688262"/>
                    </a:moveTo>
                    <a:cubicBezTo>
                      <a:pt x="37972" y="1694409"/>
                      <a:pt x="31181" y="1711104"/>
                      <a:pt x="37263" y="1725613"/>
                    </a:cubicBezTo>
                    <a:cubicBezTo>
                      <a:pt x="43345" y="1740122"/>
                      <a:pt x="60011" y="1746986"/>
                      <a:pt x="74546" y="1740969"/>
                    </a:cubicBezTo>
                    <a:lnTo>
                      <a:pt x="4014214" y="89570"/>
                    </a:lnTo>
                    <a:cubicBezTo>
                      <a:pt x="4028696" y="83424"/>
                      <a:pt x="4035486" y="66728"/>
                      <a:pt x="4029404" y="52219"/>
                    </a:cubicBezTo>
                    <a:cubicBezTo>
                      <a:pt x="4023322" y="37711"/>
                      <a:pt x="4006657" y="30847"/>
                      <a:pt x="3992121" y="36863"/>
                    </a:cubicBezTo>
                    <a:close/>
                    <a:moveTo>
                      <a:pt x="4066668" y="63217"/>
                    </a:moveTo>
                    <a:cubicBezTo>
                      <a:pt x="4066512" y="28258"/>
                      <a:pt x="4038128" y="0"/>
                      <a:pt x="4003168" y="0"/>
                    </a:cubicBezTo>
                    <a:cubicBezTo>
                      <a:pt x="3968209" y="0"/>
                      <a:pt x="3939825" y="28258"/>
                      <a:pt x="3939668" y="63217"/>
                    </a:cubicBezTo>
                    <a:cubicBezTo>
                      <a:pt x="3939825" y="98176"/>
                      <a:pt x="3968209" y="126433"/>
                      <a:pt x="4003168" y="126433"/>
                    </a:cubicBezTo>
                    <a:cubicBezTo>
                      <a:pt x="4038128" y="126433"/>
                      <a:pt x="4066512" y="98176"/>
                      <a:pt x="4066668" y="63217"/>
                    </a:cubicBezTo>
                    <a:close/>
                  </a:path>
                </a:pathLst>
              </a:custGeom>
              <a:solidFill>
                <a:srgbClr val="ED5141"/>
              </a:solidFill>
            </p:spPr>
          </p:sp>
        </p:grpSp>
      </p:grpSp>
      <p:sp>
        <p:nvSpPr>
          <p:cNvPr name="AutoShape 37" id="37"/>
          <p:cNvSpPr/>
          <p:nvPr/>
        </p:nvSpPr>
        <p:spPr>
          <a:xfrm rot="5400000">
            <a:off x="7465762" y="7210847"/>
            <a:ext cx="2888503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8" id="38"/>
          <p:cNvSpPr txBox="true"/>
          <p:nvPr/>
        </p:nvSpPr>
        <p:spPr>
          <a:xfrm rot="0">
            <a:off x="7776939" y="4544178"/>
            <a:ext cx="1307604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ex Gyre Termes"/>
              </a:rPr>
              <a:t>млн рублей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16505074" y="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256169"/>
            <a:ext cx="1407573" cy="1407573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1028700" y="6233422"/>
            <a:ext cx="16230600" cy="0"/>
          </a:xfrm>
          <a:prstGeom prst="line">
            <a:avLst/>
          </a:prstGeom>
          <a:ln cap="flat" w="47625">
            <a:solidFill>
              <a:srgbClr val="161939"/>
            </a:solidFill>
            <a:prstDash val="sysDash"/>
            <a:headEnd type="oval" len="lg" w="lg"/>
            <a:tailEnd type="oval" len="lg" w="lg"/>
          </a:ln>
        </p:spPr>
      </p:sp>
      <p:grpSp>
        <p:nvGrpSpPr>
          <p:cNvPr name="Group 6" id="6"/>
          <p:cNvGrpSpPr/>
          <p:nvPr/>
        </p:nvGrpSpPr>
        <p:grpSpPr>
          <a:xfrm rot="0">
            <a:off x="8050413" y="3259634"/>
            <a:ext cx="2187175" cy="2050800"/>
            <a:chOff x="0" y="0"/>
            <a:chExt cx="2916233" cy="2734400"/>
          </a:xfrm>
        </p:grpSpPr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0">
              <a:off x="0" y="0"/>
              <a:ext cx="2916233" cy="2734400"/>
              <a:chOff x="625687" y="1228090"/>
              <a:chExt cx="9661313" cy="905891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10287000"/>
                <a:ext cx="600287" cy="0"/>
              </a:xfrm>
              <a:custGeom>
                <a:avLst/>
                <a:gdLst/>
                <a:ahLst/>
                <a:cxnLst/>
                <a:rect r="r" b="b" t="t" l="l"/>
                <a:pathLst>
                  <a:path h="0" w="600287">
                    <a:moveTo>
                      <a:pt x="0" y="0"/>
                    </a:moveTo>
                    <a:lnTo>
                      <a:pt x="0" y="0"/>
                    </a:lnTo>
                    <a:lnTo>
                      <a:pt x="600287" y="0"/>
                    </a:lnTo>
                    <a:lnTo>
                      <a:pt x="600287" y="0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9" id="9"/>
              <p:cNvSpPr/>
              <p:nvPr/>
            </p:nvSpPr>
            <p:spPr>
              <a:xfrm flipH="false" flipV="false" rot="0">
                <a:off x="2108835" y="6988810"/>
                <a:ext cx="600287" cy="3298190"/>
              </a:xfrm>
              <a:custGeom>
                <a:avLst/>
                <a:gdLst/>
                <a:ahLst/>
                <a:cxnLst/>
                <a:rect r="r" b="b" t="t" l="l"/>
                <a:pathLst>
                  <a:path h="3298190" w="600287">
                    <a:moveTo>
                      <a:pt x="0" y="3298190"/>
                    </a:moveTo>
                    <a:lnTo>
                      <a:pt x="0" y="48023"/>
                    </a:lnTo>
                    <a:cubicBezTo>
                      <a:pt x="0" y="35287"/>
                      <a:pt x="5059" y="23072"/>
                      <a:pt x="14065" y="14066"/>
                    </a:cubicBezTo>
                    <a:cubicBezTo>
                      <a:pt x="23071" y="5059"/>
                      <a:pt x="35286" y="0"/>
                      <a:pt x="48023" y="0"/>
                    </a:cubicBezTo>
                    <a:lnTo>
                      <a:pt x="552264" y="0"/>
                    </a:lnTo>
                    <a:cubicBezTo>
                      <a:pt x="565000" y="0"/>
                      <a:pt x="577215" y="5059"/>
                      <a:pt x="586221" y="14066"/>
                    </a:cubicBezTo>
                    <a:cubicBezTo>
                      <a:pt x="595227" y="23072"/>
                      <a:pt x="600287" y="35287"/>
                      <a:pt x="600287" y="48023"/>
                    </a:cubicBezTo>
                    <a:lnTo>
                      <a:pt x="600287" y="3298190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10" id="10"/>
              <p:cNvSpPr/>
              <p:nvPr/>
            </p:nvSpPr>
            <p:spPr>
              <a:xfrm flipH="false" flipV="false" rot="0">
                <a:off x="4217670" y="4108450"/>
                <a:ext cx="600287" cy="6178550"/>
              </a:xfrm>
              <a:custGeom>
                <a:avLst/>
                <a:gdLst/>
                <a:ahLst/>
                <a:cxnLst/>
                <a:rect r="r" b="b" t="t" l="l"/>
                <a:pathLst>
                  <a:path h="6178550" w="600287">
                    <a:moveTo>
                      <a:pt x="0" y="6178550"/>
                    </a:moveTo>
                    <a:lnTo>
                      <a:pt x="0" y="48023"/>
                    </a:lnTo>
                    <a:cubicBezTo>
                      <a:pt x="0" y="35287"/>
                      <a:pt x="5059" y="23072"/>
                      <a:pt x="14065" y="14065"/>
                    </a:cubicBezTo>
                    <a:cubicBezTo>
                      <a:pt x="23072" y="5059"/>
                      <a:pt x="35287" y="0"/>
                      <a:pt x="48023" y="0"/>
                    </a:cubicBezTo>
                    <a:lnTo>
                      <a:pt x="552264" y="0"/>
                    </a:lnTo>
                    <a:cubicBezTo>
                      <a:pt x="565000" y="0"/>
                      <a:pt x="577215" y="5059"/>
                      <a:pt x="586221" y="14065"/>
                    </a:cubicBezTo>
                    <a:cubicBezTo>
                      <a:pt x="595227" y="23072"/>
                      <a:pt x="600287" y="35287"/>
                      <a:pt x="600287" y="48023"/>
                    </a:cubicBezTo>
                    <a:lnTo>
                      <a:pt x="600287" y="6178550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6326505" y="2874010"/>
                <a:ext cx="600287" cy="7412990"/>
              </a:xfrm>
              <a:custGeom>
                <a:avLst/>
                <a:gdLst/>
                <a:ahLst/>
                <a:cxnLst/>
                <a:rect r="r" b="b" t="t" l="l"/>
                <a:pathLst>
                  <a:path h="7412990" w="600287">
                    <a:moveTo>
                      <a:pt x="0" y="7412990"/>
                    </a:moveTo>
                    <a:lnTo>
                      <a:pt x="0" y="48023"/>
                    </a:lnTo>
                    <a:cubicBezTo>
                      <a:pt x="0" y="35286"/>
                      <a:pt x="5060" y="23071"/>
                      <a:pt x="14066" y="14066"/>
                    </a:cubicBezTo>
                    <a:cubicBezTo>
                      <a:pt x="23072" y="5060"/>
                      <a:pt x="35287" y="0"/>
                      <a:pt x="48023" y="0"/>
                    </a:cubicBezTo>
                    <a:lnTo>
                      <a:pt x="552263" y="0"/>
                    </a:lnTo>
                    <a:cubicBezTo>
                      <a:pt x="565000" y="0"/>
                      <a:pt x="577215" y="5059"/>
                      <a:pt x="586221" y="14065"/>
                    </a:cubicBezTo>
                    <a:cubicBezTo>
                      <a:pt x="595228" y="23071"/>
                      <a:pt x="600287" y="35286"/>
                      <a:pt x="600287" y="48023"/>
                    </a:cubicBezTo>
                    <a:lnTo>
                      <a:pt x="600287" y="7412990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12" id="12"/>
              <p:cNvSpPr/>
              <p:nvPr/>
            </p:nvSpPr>
            <p:spPr>
              <a:xfrm flipH="false" flipV="false" rot="0">
                <a:off x="8435340" y="1228090"/>
                <a:ext cx="600287" cy="9058910"/>
              </a:xfrm>
              <a:custGeom>
                <a:avLst/>
                <a:gdLst/>
                <a:ahLst/>
                <a:cxnLst/>
                <a:rect r="r" b="b" t="t" l="l"/>
                <a:pathLst>
                  <a:path h="9058910" w="600287">
                    <a:moveTo>
                      <a:pt x="0" y="9058910"/>
                    </a:moveTo>
                    <a:lnTo>
                      <a:pt x="0" y="48023"/>
                    </a:lnTo>
                    <a:cubicBezTo>
                      <a:pt x="0" y="21501"/>
                      <a:pt x="21500" y="0"/>
                      <a:pt x="48023" y="0"/>
                    </a:cubicBezTo>
                    <a:lnTo>
                      <a:pt x="552264" y="0"/>
                    </a:lnTo>
                    <a:cubicBezTo>
                      <a:pt x="578787" y="0"/>
                      <a:pt x="600287" y="21501"/>
                      <a:pt x="600287" y="48023"/>
                    </a:cubicBezTo>
                    <a:lnTo>
                      <a:pt x="600287" y="9058910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13" id="13"/>
              <p:cNvSpPr/>
              <p:nvPr/>
            </p:nvSpPr>
            <p:spPr>
              <a:xfrm flipH="false" flipV="false" rot="0">
                <a:off x="625687" y="8216900"/>
                <a:ext cx="600287" cy="2070100"/>
              </a:xfrm>
              <a:custGeom>
                <a:avLst/>
                <a:gdLst/>
                <a:ahLst/>
                <a:cxnLst/>
                <a:rect r="r" b="b" t="t" l="l"/>
                <a:pathLst>
                  <a:path h="2070100" w="600287">
                    <a:moveTo>
                      <a:pt x="0" y="2070100"/>
                    </a:moveTo>
                    <a:lnTo>
                      <a:pt x="0" y="48023"/>
                    </a:lnTo>
                    <a:cubicBezTo>
                      <a:pt x="0" y="21500"/>
                      <a:pt x="21500" y="0"/>
                      <a:pt x="48023" y="0"/>
                    </a:cubicBezTo>
                    <a:lnTo>
                      <a:pt x="552263" y="0"/>
                    </a:lnTo>
                    <a:cubicBezTo>
                      <a:pt x="578786" y="0"/>
                      <a:pt x="600286" y="21500"/>
                      <a:pt x="600286" y="48023"/>
                    </a:cubicBezTo>
                    <a:lnTo>
                      <a:pt x="600286" y="2070100"/>
                    </a:lnTo>
                    <a:close/>
                  </a:path>
                </a:pathLst>
              </a:custGeom>
              <a:solidFill>
                <a:srgbClr val="CD322A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2734521" y="6988810"/>
                <a:ext cx="600287" cy="3298190"/>
              </a:xfrm>
              <a:custGeom>
                <a:avLst/>
                <a:gdLst/>
                <a:ahLst/>
                <a:cxnLst/>
                <a:rect r="r" b="b" t="t" l="l"/>
                <a:pathLst>
                  <a:path h="3298190" w="600287">
                    <a:moveTo>
                      <a:pt x="1" y="3298190"/>
                    </a:moveTo>
                    <a:lnTo>
                      <a:pt x="1" y="48023"/>
                    </a:lnTo>
                    <a:cubicBezTo>
                      <a:pt x="0" y="35287"/>
                      <a:pt x="5060" y="23072"/>
                      <a:pt x="14066" y="14066"/>
                    </a:cubicBezTo>
                    <a:cubicBezTo>
                      <a:pt x="23072" y="5059"/>
                      <a:pt x="35287" y="0"/>
                      <a:pt x="48024" y="0"/>
                    </a:cubicBezTo>
                    <a:lnTo>
                      <a:pt x="552264" y="0"/>
                    </a:lnTo>
                    <a:cubicBezTo>
                      <a:pt x="565001" y="0"/>
                      <a:pt x="577216" y="5059"/>
                      <a:pt x="586222" y="14066"/>
                    </a:cubicBezTo>
                    <a:cubicBezTo>
                      <a:pt x="595228" y="23072"/>
                      <a:pt x="600287" y="35287"/>
                      <a:pt x="600287" y="48023"/>
                    </a:cubicBezTo>
                    <a:lnTo>
                      <a:pt x="600287" y="3298190"/>
                    </a:lnTo>
                    <a:close/>
                  </a:path>
                </a:pathLst>
              </a:custGeom>
              <a:solidFill>
                <a:srgbClr val="CD322A"/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4843357" y="6167967"/>
                <a:ext cx="600287" cy="4119033"/>
              </a:xfrm>
              <a:custGeom>
                <a:avLst/>
                <a:gdLst/>
                <a:ahLst/>
                <a:cxnLst/>
                <a:rect r="r" b="b" t="t" l="l"/>
                <a:pathLst>
                  <a:path h="4119033" w="600287">
                    <a:moveTo>
                      <a:pt x="0" y="4119033"/>
                    </a:moveTo>
                    <a:lnTo>
                      <a:pt x="0" y="48023"/>
                    </a:lnTo>
                    <a:cubicBezTo>
                      <a:pt x="0" y="35286"/>
                      <a:pt x="5059" y="23071"/>
                      <a:pt x="14065" y="14065"/>
                    </a:cubicBezTo>
                    <a:cubicBezTo>
                      <a:pt x="23072" y="5059"/>
                      <a:pt x="35286" y="0"/>
                      <a:pt x="48023" y="0"/>
                    </a:cubicBezTo>
                    <a:lnTo>
                      <a:pt x="552263" y="0"/>
                    </a:lnTo>
                    <a:cubicBezTo>
                      <a:pt x="565000" y="0"/>
                      <a:pt x="577214" y="5059"/>
                      <a:pt x="586221" y="14065"/>
                    </a:cubicBezTo>
                    <a:cubicBezTo>
                      <a:pt x="595227" y="23071"/>
                      <a:pt x="600286" y="35286"/>
                      <a:pt x="600286" y="48023"/>
                    </a:cubicBezTo>
                    <a:lnTo>
                      <a:pt x="600286" y="4119033"/>
                    </a:lnTo>
                    <a:close/>
                  </a:path>
                </a:pathLst>
              </a:custGeom>
              <a:solidFill>
                <a:srgbClr val="CD322A"/>
              </a:solidFill>
            </p:spPr>
          </p:sp>
          <p:sp>
            <p:nvSpPr>
              <p:cNvPr name="Freeform 16" id="16"/>
              <p:cNvSpPr/>
              <p:nvPr/>
            </p:nvSpPr>
            <p:spPr>
              <a:xfrm flipH="false" flipV="false" rot="0">
                <a:off x="6952192" y="4521341"/>
                <a:ext cx="600287" cy="5765659"/>
              </a:xfrm>
              <a:custGeom>
                <a:avLst/>
                <a:gdLst/>
                <a:ahLst/>
                <a:cxnLst/>
                <a:rect r="r" b="b" t="t" l="l"/>
                <a:pathLst>
                  <a:path h="5765659" w="600287">
                    <a:moveTo>
                      <a:pt x="0" y="5765659"/>
                    </a:moveTo>
                    <a:lnTo>
                      <a:pt x="0" y="48023"/>
                    </a:lnTo>
                    <a:cubicBezTo>
                      <a:pt x="0" y="21501"/>
                      <a:pt x="21500" y="0"/>
                      <a:pt x="48023" y="0"/>
                    </a:cubicBezTo>
                    <a:lnTo>
                      <a:pt x="552263" y="0"/>
                    </a:lnTo>
                    <a:cubicBezTo>
                      <a:pt x="565000" y="0"/>
                      <a:pt x="577214" y="5059"/>
                      <a:pt x="586221" y="14065"/>
                    </a:cubicBezTo>
                    <a:cubicBezTo>
                      <a:pt x="595227" y="23072"/>
                      <a:pt x="600287" y="35287"/>
                      <a:pt x="600287" y="48023"/>
                    </a:cubicBezTo>
                    <a:lnTo>
                      <a:pt x="600287" y="5765659"/>
                    </a:lnTo>
                    <a:close/>
                  </a:path>
                </a:pathLst>
              </a:custGeom>
              <a:solidFill>
                <a:srgbClr val="CD322A"/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9061027" y="2051627"/>
                <a:ext cx="600287" cy="8235373"/>
              </a:xfrm>
              <a:custGeom>
                <a:avLst/>
                <a:gdLst/>
                <a:ahLst/>
                <a:cxnLst/>
                <a:rect r="r" b="b" t="t" l="l"/>
                <a:pathLst>
                  <a:path h="8235373" w="600287">
                    <a:moveTo>
                      <a:pt x="0" y="8235373"/>
                    </a:moveTo>
                    <a:lnTo>
                      <a:pt x="0" y="48023"/>
                    </a:lnTo>
                    <a:cubicBezTo>
                      <a:pt x="0" y="21501"/>
                      <a:pt x="21500" y="0"/>
                      <a:pt x="48022" y="0"/>
                    </a:cubicBezTo>
                    <a:lnTo>
                      <a:pt x="552264" y="0"/>
                    </a:lnTo>
                    <a:cubicBezTo>
                      <a:pt x="578786" y="0"/>
                      <a:pt x="600286" y="21501"/>
                      <a:pt x="600286" y="48023"/>
                    </a:cubicBezTo>
                    <a:lnTo>
                      <a:pt x="600286" y="8235373"/>
                    </a:lnTo>
                    <a:close/>
                  </a:path>
                </a:pathLst>
              </a:custGeom>
              <a:solidFill>
                <a:srgbClr val="CD322A"/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1251373" y="8216900"/>
                <a:ext cx="600287" cy="2070100"/>
              </a:xfrm>
              <a:custGeom>
                <a:avLst/>
                <a:gdLst/>
                <a:ahLst/>
                <a:cxnLst/>
                <a:rect r="r" b="b" t="t" l="l"/>
                <a:pathLst>
                  <a:path h="2070100" w="600287">
                    <a:moveTo>
                      <a:pt x="0" y="2070100"/>
                    </a:moveTo>
                    <a:lnTo>
                      <a:pt x="0" y="48023"/>
                    </a:lnTo>
                    <a:cubicBezTo>
                      <a:pt x="1" y="21500"/>
                      <a:pt x="21501" y="0"/>
                      <a:pt x="48023" y="0"/>
                    </a:cubicBezTo>
                    <a:lnTo>
                      <a:pt x="552264" y="0"/>
                    </a:lnTo>
                    <a:cubicBezTo>
                      <a:pt x="578786" y="0"/>
                      <a:pt x="600287" y="21500"/>
                      <a:pt x="600287" y="48023"/>
                    </a:cubicBezTo>
                    <a:lnTo>
                      <a:pt x="600287" y="2070100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3360208" y="8637905"/>
                <a:ext cx="600287" cy="1649095"/>
              </a:xfrm>
              <a:custGeom>
                <a:avLst/>
                <a:gdLst/>
                <a:ahLst/>
                <a:cxnLst/>
                <a:rect r="r" b="b" t="t" l="l"/>
                <a:pathLst>
                  <a:path h="1649095" w="600287">
                    <a:moveTo>
                      <a:pt x="0" y="1649095"/>
                    </a:moveTo>
                    <a:lnTo>
                      <a:pt x="0" y="48023"/>
                    </a:lnTo>
                    <a:cubicBezTo>
                      <a:pt x="0" y="21501"/>
                      <a:pt x="21501" y="0"/>
                      <a:pt x="48023" y="0"/>
                    </a:cubicBezTo>
                    <a:lnTo>
                      <a:pt x="552264" y="0"/>
                    </a:lnTo>
                    <a:cubicBezTo>
                      <a:pt x="578786" y="0"/>
                      <a:pt x="600287" y="21501"/>
                      <a:pt x="600287" y="48023"/>
                    </a:cubicBezTo>
                    <a:lnTo>
                      <a:pt x="600287" y="1649095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20" id="20"/>
              <p:cNvSpPr/>
              <p:nvPr/>
            </p:nvSpPr>
            <p:spPr>
              <a:xfrm flipH="false" flipV="false" rot="0">
                <a:off x="5469043" y="8227483"/>
                <a:ext cx="600287" cy="2059517"/>
              </a:xfrm>
              <a:custGeom>
                <a:avLst/>
                <a:gdLst/>
                <a:ahLst/>
                <a:cxnLst/>
                <a:rect r="r" b="b" t="t" l="l"/>
                <a:pathLst>
                  <a:path h="2059517" w="600287">
                    <a:moveTo>
                      <a:pt x="0" y="2059517"/>
                    </a:moveTo>
                    <a:lnTo>
                      <a:pt x="0" y="48024"/>
                    </a:lnTo>
                    <a:cubicBezTo>
                      <a:pt x="0" y="35287"/>
                      <a:pt x="5060" y="23072"/>
                      <a:pt x="14066" y="14066"/>
                    </a:cubicBezTo>
                    <a:cubicBezTo>
                      <a:pt x="23072" y="5059"/>
                      <a:pt x="35287" y="0"/>
                      <a:pt x="48023" y="0"/>
                    </a:cubicBezTo>
                    <a:lnTo>
                      <a:pt x="552264" y="0"/>
                    </a:lnTo>
                    <a:cubicBezTo>
                      <a:pt x="565000" y="0"/>
                      <a:pt x="577215" y="5059"/>
                      <a:pt x="586222" y="14066"/>
                    </a:cubicBezTo>
                    <a:cubicBezTo>
                      <a:pt x="595228" y="23072"/>
                      <a:pt x="600287" y="35287"/>
                      <a:pt x="600287" y="48024"/>
                    </a:cubicBezTo>
                    <a:lnTo>
                      <a:pt x="600287" y="2059517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7577879" y="6992338"/>
                <a:ext cx="600287" cy="3294662"/>
              </a:xfrm>
              <a:custGeom>
                <a:avLst/>
                <a:gdLst/>
                <a:ahLst/>
                <a:cxnLst/>
                <a:rect r="r" b="b" t="t" l="l"/>
                <a:pathLst>
                  <a:path h="3294662" w="600287">
                    <a:moveTo>
                      <a:pt x="0" y="3294662"/>
                    </a:moveTo>
                    <a:lnTo>
                      <a:pt x="0" y="48023"/>
                    </a:lnTo>
                    <a:cubicBezTo>
                      <a:pt x="0" y="35287"/>
                      <a:pt x="5059" y="23072"/>
                      <a:pt x="14065" y="14065"/>
                    </a:cubicBezTo>
                    <a:cubicBezTo>
                      <a:pt x="23071" y="5059"/>
                      <a:pt x="35286" y="0"/>
                      <a:pt x="48022" y="0"/>
                    </a:cubicBezTo>
                    <a:lnTo>
                      <a:pt x="552263" y="0"/>
                    </a:lnTo>
                    <a:cubicBezTo>
                      <a:pt x="564999" y="0"/>
                      <a:pt x="577215" y="5059"/>
                      <a:pt x="586220" y="14065"/>
                    </a:cubicBezTo>
                    <a:cubicBezTo>
                      <a:pt x="595227" y="23071"/>
                      <a:pt x="600286" y="35287"/>
                      <a:pt x="600286" y="48023"/>
                    </a:cubicBezTo>
                    <a:lnTo>
                      <a:pt x="600286" y="3294662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9686713" y="6992851"/>
                <a:ext cx="600287" cy="3294149"/>
              </a:xfrm>
              <a:custGeom>
                <a:avLst/>
                <a:gdLst/>
                <a:ahLst/>
                <a:cxnLst/>
                <a:rect r="r" b="b" t="t" l="l"/>
                <a:pathLst>
                  <a:path h="3294149" w="600287">
                    <a:moveTo>
                      <a:pt x="0" y="3294149"/>
                    </a:moveTo>
                    <a:lnTo>
                      <a:pt x="0" y="48023"/>
                    </a:lnTo>
                    <a:cubicBezTo>
                      <a:pt x="0" y="35287"/>
                      <a:pt x="5060" y="23072"/>
                      <a:pt x="14065" y="14065"/>
                    </a:cubicBezTo>
                    <a:cubicBezTo>
                      <a:pt x="23072" y="5059"/>
                      <a:pt x="35287" y="0"/>
                      <a:pt x="48023" y="0"/>
                    </a:cubicBezTo>
                    <a:lnTo>
                      <a:pt x="552264" y="0"/>
                    </a:lnTo>
                    <a:cubicBezTo>
                      <a:pt x="565001" y="0"/>
                      <a:pt x="577216" y="5059"/>
                      <a:pt x="586222" y="14065"/>
                    </a:cubicBezTo>
                    <a:cubicBezTo>
                      <a:pt x="595228" y="23072"/>
                      <a:pt x="600287" y="35287"/>
                      <a:pt x="600287" y="48023"/>
                    </a:cubicBezTo>
                    <a:lnTo>
                      <a:pt x="600287" y="3294149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</p:grpSp>
      </p:grpSp>
      <p:grpSp>
        <p:nvGrpSpPr>
          <p:cNvPr name="Group 23" id="23"/>
          <p:cNvGrpSpPr/>
          <p:nvPr/>
        </p:nvGrpSpPr>
        <p:grpSpPr>
          <a:xfrm rot="0">
            <a:off x="8051298" y="7207500"/>
            <a:ext cx="2187175" cy="2050800"/>
            <a:chOff x="0" y="0"/>
            <a:chExt cx="2916233" cy="2734400"/>
          </a:xfrm>
        </p:grpSpPr>
        <p:grpSp>
          <p:nvGrpSpPr>
            <p:cNvPr name="Group 24" id="24"/>
            <p:cNvGrpSpPr>
              <a:grpSpLocks noChangeAspect="true"/>
            </p:cNvGrpSpPr>
            <p:nvPr/>
          </p:nvGrpSpPr>
          <p:grpSpPr>
            <a:xfrm rot="0">
              <a:off x="0" y="0"/>
              <a:ext cx="2916233" cy="2734400"/>
              <a:chOff x="625687" y="1228090"/>
              <a:chExt cx="9661313" cy="905891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10287000"/>
                <a:ext cx="600287" cy="0"/>
              </a:xfrm>
              <a:custGeom>
                <a:avLst/>
                <a:gdLst/>
                <a:ahLst/>
                <a:cxnLst/>
                <a:rect r="r" b="b" t="t" l="l"/>
                <a:pathLst>
                  <a:path h="0" w="600287">
                    <a:moveTo>
                      <a:pt x="0" y="0"/>
                    </a:moveTo>
                    <a:lnTo>
                      <a:pt x="0" y="0"/>
                    </a:lnTo>
                    <a:lnTo>
                      <a:pt x="600287" y="0"/>
                    </a:lnTo>
                    <a:lnTo>
                      <a:pt x="600287" y="0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26" id="26"/>
              <p:cNvSpPr/>
              <p:nvPr/>
            </p:nvSpPr>
            <p:spPr>
              <a:xfrm flipH="false" flipV="false" rot="0">
                <a:off x="2108835" y="6988810"/>
                <a:ext cx="600287" cy="3298190"/>
              </a:xfrm>
              <a:custGeom>
                <a:avLst/>
                <a:gdLst/>
                <a:ahLst/>
                <a:cxnLst/>
                <a:rect r="r" b="b" t="t" l="l"/>
                <a:pathLst>
                  <a:path h="3298190" w="600287">
                    <a:moveTo>
                      <a:pt x="0" y="3298190"/>
                    </a:moveTo>
                    <a:lnTo>
                      <a:pt x="0" y="48023"/>
                    </a:lnTo>
                    <a:cubicBezTo>
                      <a:pt x="0" y="35287"/>
                      <a:pt x="5059" y="23072"/>
                      <a:pt x="14065" y="14066"/>
                    </a:cubicBezTo>
                    <a:cubicBezTo>
                      <a:pt x="23071" y="5059"/>
                      <a:pt x="35286" y="0"/>
                      <a:pt x="48023" y="0"/>
                    </a:cubicBezTo>
                    <a:lnTo>
                      <a:pt x="552264" y="0"/>
                    </a:lnTo>
                    <a:cubicBezTo>
                      <a:pt x="565000" y="0"/>
                      <a:pt x="577215" y="5059"/>
                      <a:pt x="586221" y="14066"/>
                    </a:cubicBezTo>
                    <a:cubicBezTo>
                      <a:pt x="595227" y="23072"/>
                      <a:pt x="600287" y="35287"/>
                      <a:pt x="600287" y="48023"/>
                    </a:cubicBezTo>
                    <a:lnTo>
                      <a:pt x="600287" y="3298190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27" id="27"/>
              <p:cNvSpPr/>
              <p:nvPr/>
            </p:nvSpPr>
            <p:spPr>
              <a:xfrm flipH="false" flipV="false" rot="0">
                <a:off x="4217670" y="4108450"/>
                <a:ext cx="600287" cy="6178550"/>
              </a:xfrm>
              <a:custGeom>
                <a:avLst/>
                <a:gdLst/>
                <a:ahLst/>
                <a:cxnLst/>
                <a:rect r="r" b="b" t="t" l="l"/>
                <a:pathLst>
                  <a:path h="6178550" w="600287">
                    <a:moveTo>
                      <a:pt x="0" y="6178550"/>
                    </a:moveTo>
                    <a:lnTo>
                      <a:pt x="0" y="48023"/>
                    </a:lnTo>
                    <a:cubicBezTo>
                      <a:pt x="0" y="35287"/>
                      <a:pt x="5059" y="23072"/>
                      <a:pt x="14065" y="14065"/>
                    </a:cubicBezTo>
                    <a:cubicBezTo>
                      <a:pt x="23072" y="5059"/>
                      <a:pt x="35287" y="0"/>
                      <a:pt x="48023" y="0"/>
                    </a:cubicBezTo>
                    <a:lnTo>
                      <a:pt x="552264" y="0"/>
                    </a:lnTo>
                    <a:cubicBezTo>
                      <a:pt x="565000" y="0"/>
                      <a:pt x="577215" y="5059"/>
                      <a:pt x="586221" y="14065"/>
                    </a:cubicBezTo>
                    <a:cubicBezTo>
                      <a:pt x="595227" y="23072"/>
                      <a:pt x="600287" y="35287"/>
                      <a:pt x="600287" y="48023"/>
                    </a:cubicBezTo>
                    <a:lnTo>
                      <a:pt x="600287" y="6178550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28" id="28"/>
              <p:cNvSpPr/>
              <p:nvPr/>
            </p:nvSpPr>
            <p:spPr>
              <a:xfrm flipH="false" flipV="false" rot="0">
                <a:off x="6326505" y="2874010"/>
                <a:ext cx="600287" cy="7412990"/>
              </a:xfrm>
              <a:custGeom>
                <a:avLst/>
                <a:gdLst/>
                <a:ahLst/>
                <a:cxnLst/>
                <a:rect r="r" b="b" t="t" l="l"/>
                <a:pathLst>
                  <a:path h="7412990" w="600287">
                    <a:moveTo>
                      <a:pt x="0" y="7412990"/>
                    </a:moveTo>
                    <a:lnTo>
                      <a:pt x="0" y="48023"/>
                    </a:lnTo>
                    <a:cubicBezTo>
                      <a:pt x="0" y="35286"/>
                      <a:pt x="5060" y="23071"/>
                      <a:pt x="14066" y="14066"/>
                    </a:cubicBezTo>
                    <a:cubicBezTo>
                      <a:pt x="23072" y="5060"/>
                      <a:pt x="35287" y="0"/>
                      <a:pt x="48023" y="0"/>
                    </a:cubicBezTo>
                    <a:lnTo>
                      <a:pt x="552263" y="0"/>
                    </a:lnTo>
                    <a:cubicBezTo>
                      <a:pt x="565000" y="0"/>
                      <a:pt x="577215" y="5059"/>
                      <a:pt x="586221" y="14065"/>
                    </a:cubicBezTo>
                    <a:cubicBezTo>
                      <a:pt x="595228" y="23071"/>
                      <a:pt x="600287" y="35286"/>
                      <a:pt x="600287" y="48023"/>
                    </a:cubicBezTo>
                    <a:lnTo>
                      <a:pt x="600287" y="7412990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29" id="29"/>
              <p:cNvSpPr/>
              <p:nvPr/>
            </p:nvSpPr>
            <p:spPr>
              <a:xfrm flipH="false" flipV="false" rot="0">
                <a:off x="8435340" y="1228090"/>
                <a:ext cx="600287" cy="9058910"/>
              </a:xfrm>
              <a:custGeom>
                <a:avLst/>
                <a:gdLst/>
                <a:ahLst/>
                <a:cxnLst/>
                <a:rect r="r" b="b" t="t" l="l"/>
                <a:pathLst>
                  <a:path h="9058910" w="600287">
                    <a:moveTo>
                      <a:pt x="0" y="9058910"/>
                    </a:moveTo>
                    <a:lnTo>
                      <a:pt x="0" y="48023"/>
                    </a:lnTo>
                    <a:cubicBezTo>
                      <a:pt x="0" y="21501"/>
                      <a:pt x="21500" y="0"/>
                      <a:pt x="48023" y="0"/>
                    </a:cubicBezTo>
                    <a:lnTo>
                      <a:pt x="552264" y="0"/>
                    </a:lnTo>
                    <a:cubicBezTo>
                      <a:pt x="578787" y="0"/>
                      <a:pt x="600287" y="21501"/>
                      <a:pt x="600287" y="48023"/>
                    </a:cubicBezTo>
                    <a:lnTo>
                      <a:pt x="600287" y="9058910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30" id="30"/>
              <p:cNvSpPr/>
              <p:nvPr/>
            </p:nvSpPr>
            <p:spPr>
              <a:xfrm flipH="false" flipV="false" rot="0">
                <a:off x="625687" y="8216900"/>
                <a:ext cx="600287" cy="2070100"/>
              </a:xfrm>
              <a:custGeom>
                <a:avLst/>
                <a:gdLst/>
                <a:ahLst/>
                <a:cxnLst/>
                <a:rect r="r" b="b" t="t" l="l"/>
                <a:pathLst>
                  <a:path h="2070100" w="600287">
                    <a:moveTo>
                      <a:pt x="0" y="2070100"/>
                    </a:moveTo>
                    <a:lnTo>
                      <a:pt x="0" y="48023"/>
                    </a:lnTo>
                    <a:cubicBezTo>
                      <a:pt x="0" y="21500"/>
                      <a:pt x="21500" y="0"/>
                      <a:pt x="48023" y="0"/>
                    </a:cubicBezTo>
                    <a:lnTo>
                      <a:pt x="552263" y="0"/>
                    </a:lnTo>
                    <a:cubicBezTo>
                      <a:pt x="578786" y="0"/>
                      <a:pt x="600286" y="21500"/>
                      <a:pt x="600286" y="48023"/>
                    </a:cubicBezTo>
                    <a:lnTo>
                      <a:pt x="600286" y="2070100"/>
                    </a:lnTo>
                    <a:close/>
                  </a:path>
                </a:pathLst>
              </a:custGeom>
              <a:solidFill>
                <a:srgbClr val="CD322A"/>
              </a:solidFill>
            </p:spPr>
          </p:sp>
          <p:sp>
            <p:nvSpPr>
              <p:cNvPr name="Freeform 31" id="31"/>
              <p:cNvSpPr/>
              <p:nvPr/>
            </p:nvSpPr>
            <p:spPr>
              <a:xfrm flipH="false" flipV="false" rot="0">
                <a:off x="2734521" y="6988810"/>
                <a:ext cx="600287" cy="3298190"/>
              </a:xfrm>
              <a:custGeom>
                <a:avLst/>
                <a:gdLst/>
                <a:ahLst/>
                <a:cxnLst/>
                <a:rect r="r" b="b" t="t" l="l"/>
                <a:pathLst>
                  <a:path h="3298190" w="600287">
                    <a:moveTo>
                      <a:pt x="1" y="3298190"/>
                    </a:moveTo>
                    <a:lnTo>
                      <a:pt x="1" y="48023"/>
                    </a:lnTo>
                    <a:cubicBezTo>
                      <a:pt x="0" y="35287"/>
                      <a:pt x="5060" y="23072"/>
                      <a:pt x="14066" y="14066"/>
                    </a:cubicBezTo>
                    <a:cubicBezTo>
                      <a:pt x="23072" y="5059"/>
                      <a:pt x="35287" y="0"/>
                      <a:pt x="48024" y="0"/>
                    </a:cubicBezTo>
                    <a:lnTo>
                      <a:pt x="552264" y="0"/>
                    </a:lnTo>
                    <a:cubicBezTo>
                      <a:pt x="565001" y="0"/>
                      <a:pt x="577216" y="5059"/>
                      <a:pt x="586222" y="14066"/>
                    </a:cubicBezTo>
                    <a:cubicBezTo>
                      <a:pt x="595228" y="23072"/>
                      <a:pt x="600287" y="35287"/>
                      <a:pt x="600287" y="48023"/>
                    </a:cubicBezTo>
                    <a:lnTo>
                      <a:pt x="600287" y="3298190"/>
                    </a:lnTo>
                    <a:close/>
                  </a:path>
                </a:pathLst>
              </a:custGeom>
              <a:solidFill>
                <a:srgbClr val="CD322A"/>
              </a:solidFill>
            </p:spPr>
          </p:sp>
          <p:sp>
            <p:nvSpPr>
              <p:cNvPr name="Freeform 32" id="32"/>
              <p:cNvSpPr/>
              <p:nvPr/>
            </p:nvSpPr>
            <p:spPr>
              <a:xfrm flipH="false" flipV="false" rot="0">
                <a:off x="4843357" y="6167967"/>
                <a:ext cx="600287" cy="4119033"/>
              </a:xfrm>
              <a:custGeom>
                <a:avLst/>
                <a:gdLst/>
                <a:ahLst/>
                <a:cxnLst/>
                <a:rect r="r" b="b" t="t" l="l"/>
                <a:pathLst>
                  <a:path h="4119033" w="600287">
                    <a:moveTo>
                      <a:pt x="0" y="4119033"/>
                    </a:moveTo>
                    <a:lnTo>
                      <a:pt x="0" y="48023"/>
                    </a:lnTo>
                    <a:cubicBezTo>
                      <a:pt x="0" y="35286"/>
                      <a:pt x="5059" y="23071"/>
                      <a:pt x="14065" y="14065"/>
                    </a:cubicBezTo>
                    <a:cubicBezTo>
                      <a:pt x="23072" y="5059"/>
                      <a:pt x="35286" y="0"/>
                      <a:pt x="48023" y="0"/>
                    </a:cubicBezTo>
                    <a:lnTo>
                      <a:pt x="552263" y="0"/>
                    </a:lnTo>
                    <a:cubicBezTo>
                      <a:pt x="565000" y="0"/>
                      <a:pt x="577214" y="5059"/>
                      <a:pt x="586221" y="14065"/>
                    </a:cubicBezTo>
                    <a:cubicBezTo>
                      <a:pt x="595227" y="23071"/>
                      <a:pt x="600286" y="35286"/>
                      <a:pt x="600286" y="48023"/>
                    </a:cubicBezTo>
                    <a:lnTo>
                      <a:pt x="600286" y="4119033"/>
                    </a:lnTo>
                    <a:close/>
                  </a:path>
                </a:pathLst>
              </a:custGeom>
              <a:solidFill>
                <a:srgbClr val="CD322A"/>
              </a:solidFill>
            </p:spPr>
          </p:sp>
          <p:sp>
            <p:nvSpPr>
              <p:cNvPr name="Freeform 33" id="33"/>
              <p:cNvSpPr/>
              <p:nvPr/>
            </p:nvSpPr>
            <p:spPr>
              <a:xfrm flipH="false" flipV="false" rot="0">
                <a:off x="6952192" y="4521341"/>
                <a:ext cx="600287" cy="5765659"/>
              </a:xfrm>
              <a:custGeom>
                <a:avLst/>
                <a:gdLst/>
                <a:ahLst/>
                <a:cxnLst/>
                <a:rect r="r" b="b" t="t" l="l"/>
                <a:pathLst>
                  <a:path h="5765659" w="600287">
                    <a:moveTo>
                      <a:pt x="0" y="5765659"/>
                    </a:moveTo>
                    <a:lnTo>
                      <a:pt x="0" y="48023"/>
                    </a:lnTo>
                    <a:cubicBezTo>
                      <a:pt x="0" y="21501"/>
                      <a:pt x="21500" y="0"/>
                      <a:pt x="48023" y="0"/>
                    </a:cubicBezTo>
                    <a:lnTo>
                      <a:pt x="552263" y="0"/>
                    </a:lnTo>
                    <a:cubicBezTo>
                      <a:pt x="565000" y="0"/>
                      <a:pt x="577214" y="5059"/>
                      <a:pt x="586221" y="14065"/>
                    </a:cubicBezTo>
                    <a:cubicBezTo>
                      <a:pt x="595227" y="23072"/>
                      <a:pt x="600287" y="35287"/>
                      <a:pt x="600287" y="48023"/>
                    </a:cubicBezTo>
                    <a:lnTo>
                      <a:pt x="600287" y="5765659"/>
                    </a:lnTo>
                    <a:close/>
                  </a:path>
                </a:pathLst>
              </a:custGeom>
              <a:solidFill>
                <a:srgbClr val="CD322A"/>
              </a:solidFill>
            </p:spPr>
          </p:sp>
          <p:sp>
            <p:nvSpPr>
              <p:cNvPr name="Freeform 34" id="34"/>
              <p:cNvSpPr/>
              <p:nvPr/>
            </p:nvSpPr>
            <p:spPr>
              <a:xfrm flipH="false" flipV="false" rot="0">
                <a:off x="9061027" y="2051627"/>
                <a:ext cx="600287" cy="8235373"/>
              </a:xfrm>
              <a:custGeom>
                <a:avLst/>
                <a:gdLst/>
                <a:ahLst/>
                <a:cxnLst/>
                <a:rect r="r" b="b" t="t" l="l"/>
                <a:pathLst>
                  <a:path h="8235373" w="600287">
                    <a:moveTo>
                      <a:pt x="0" y="8235373"/>
                    </a:moveTo>
                    <a:lnTo>
                      <a:pt x="0" y="48023"/>
                    </a:lnTo>
                    <a:cubicBezTo>
                      <a:pt x="0" y="21501"/>
                      <a:pt x="21500" y="0"/>
                      <a:pt x="48022" y="0"/>
                    </a:cubicBezTo>
                    <a:lnTo>
                      <a:pt x="552264" y="0"/>
                    </a:lnTo>
                    <a:cubicBezTo>
                      <a:pt x="578786" y="0"/>
                      <a:pt x="600286" y="21501"/>
                      <a:pt x="600286" y="48023"/>
                    </a:cubicBezTo>
                    <a:lnTo>
                      <a:pt x="600286" y="8235373"/>
                    </a:lnTo>
                    <a:close/>
                  </a:path>
                </a:pathLst>
              </a:custGeom>
              <a:solidFill>
                <a:srgbClr val="CD322A"/>
              </a:solidFill>
            </p:spPr>
          </p:sp>
          <p:sp>
            <p:nvSpPr>
              <p:cNvPr name="Freeform 35" id="35"/>
              <p:cNvSpPr/>
              <p:nvPr/>
            </p:nvSpPr>
            <p:spPr>
              <a:xfrm flipH="false" flipV="false" rot="0">
                <a:off x="1251373" y="8216900"/>
                <a:ext cx="600287" cy="2070100"/>
              </a:xfrm>
              <a:custGeom>
                <a:avLst/>
                <a:gdLst/>
                <a:ahLst/>
                <a:cxnLst/>
                <a:rect r="r" b="b" t="t" l="l"/>
                <a:pathLst>
                  <a:path h="2070100" w="600287">
                    <a:moveTo>
                      <a:pt x="0" y="2070100"/>
                    </a:moveTo>
                    <a:lnTo>
                      <a:pt x="0" y="48023"/>
                    </a:lnTo>
                    <a:cubicBezTo>
                      <a:pt x="1" y="21500"/>
                      <a:pt x="21501" y="0"/>
                      <a:pt x="48023" y="0"/>
                    </a:cubicBezTo>
                    <a:lnTo>
                      <a:pt x="552264" y="0"/>
                    </a:lnTo>
                    <a:cubicBezTo>
                      <a:pt x="578786" y="0"/>
                      <a:pt x="600287" y="21500"/>
                      <a:pt x="600287" y="48023"/>
                    </a:cubicBezTo>
                    <a:lnTo>
                      <a:pt x="600287" y="2070100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36" id="36"/>
              <p:cNvSpPr/>
              <p:nvPr/>
            </p:nvSpPr>
            <p:spPr>
              <a:xfrm flipH="false" flipV="false" rot="0">
                <a:off x="3360208" y="8637905"/>
                <a:ext cx="600287" cy="1649095"/>
              </a:xfrm>
              <a:custGeom>
                <a:avLst/>
                <a:gdLst/>
                <a:ahLst/>
                <a:cxnLst/>
                <a:rect r="r" b="b" t="t" l="l"/>
                <a:pathLst>
                  <a:path h="1649095" w="600287">
                    <a:moveTo>
                      <a:pt x="0" y="1649095"/>
                    </a:moveTo>
                    <a:lnTo>
                      <a:pt x="0" y="48023"/>
                    </a:lnTo>
                    <a:cubicBezTo>
                      <a:pt x="0" y="21501"/>
                      <a:pt x="21501" y="0"/>
                      <a:pt x="48023" y="0"/>
                    </a:cubicBezTo>
                    <a:lnTo>
                      <a:pt x="552264" y="0"/>
                    </a:lnTo>
                    <a:cubicBezTo>
                      <a:pt x="578786" y="0"/>
                      <a:pt x="600287" y="21501"/>
                      <a:pt x="600287" y="48023"/>
                    </a:cubicBezTo>
                    <a:lnTo>
                      <a:pt x="600287" y="1649095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37" id="37"/>
              <p:cNvSpPr/>
              <p:nvPr/>
            </p:nvSpPr>
            <p:spPr>
              <a:xfrm flipH="false" flipV="false" rot="0">
                <a:off x="5469043" y="8227483"/>
                <a:ext cx="600287" cy="2059517"/>
              </a:xfrm>
              <a:custGeom>
                <a:avLst/>
                <a:gdLst/>
                <a:ahLst/>
                <a:cxnLst/>
                <a:rect r="r" b="b" t="t" l="l"/>
                <a:pathLst>
                  <a:path h="2059517" w="600287">
                    <a:moveTo>
                      <a:pt x="0" y="2059517"/>
                    </a:moveTo>
                    <a:lnTo>
                      <a:pt x="0" y="48024"/>
                    </a:lnTo>
                    <a:cubicBezTo>
                      <a:pt x="0" y="35287"/>
                      <a:pt x="5060" y="23072"/>
                      <a:pt x="14066" y="14066"/>
                    </a:cubicBezTo>
                    <a:cubicBezTo>
                      <a:pt x="23072" y="5059"/>
                      <a:pt x="35287" y="0"/>
                      <a:pt x="48023" y="0"/>
                    </a:cubicBezTo>
                    <a:lnTo>
                      <a:pt x="552264" y="0"/>
                    </a:lnTo>
                    <a:cubicBezTo>
                      <a:pt x="565000" y="0"/>
                      <a:pt x="577215" y="5059"/>
                      <a:pt x="586222" y="14066"/>
                    </a:cubicBezTo>
                    <a:cubicBezTo>
                      <a:pt x="595228" y="23072"/>
                      <a:pt x="600287" y="35287"/>
                      <a:pt x="600287" y="48024"/>
                    </a:cubicBezTo>
                    <a:lnTo>
                      <a:pt x="600287" y="2059517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38" id="38"/>
              <p:cNvSpPr/>
              <p:nvPr/>
            </p:nvSpPr>
            <p:spPr>
              <a:xfrm flipH="false" flipV="false" rot="0">
                <a:off x="7577879" y="6992338"/>
                <a:ext cx="600287" cy="3294662"/>
              </a:xfrm>
              <a:custGeom>
                <a:avLst/>
                <a:gdLst/>
                <a:ahLst/>
                <a:cxnLst/>
                <a:rect r="r" b="b" t="t" l="l"/>
                <a:pathLst>
                  <a:path h="3294662" w="600287">
                    <a:moveTo>
                      <a:pt x="0" y="3294662"/>
                    </a:moveTo>
                    <a:lnTo>
                      <a:pt x="0" y="48023"/>
                    </a:lnTo>
                    <a:cubicBezTo>
                      <a:pt x="0" y="35287"/>
                      <a:pt x="5059" y="23072"/>
                      <a:pt x="14065" y="14065"/>
                    </a:cubicBezTo>
                    <a:cubicBezTo>
                      <a:pt x="23071" y="5059"/>
                      <a:pt x="35286" y="0"/>
                      <a:pt x="48022" y="0"/>
                    </a:cubicBezTo>
                    <a:lnTo>
                      <a:pt x="552263" y="0"/>
                    </a:lnTo>
                    <a:cubicBezTo>
                      <a:pt x="564999" y="0"/>
                      <a:pt x="577215" y="5059"/>
                      <a:pt x="586220" y="14065"/>
                    </a:cubicBezTo>
                    <a:cubicBezTo>
                      <a:pt x="595227" y="23071"/>
                      <a:pt x="600286" y="35287"/>
                      <a:pt x="600286" y="48023"/>
                    </a:cubicBezTo>
                    <a:lnTo>
                      <a:pt x="600286" y="3294662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39" id="39"/>
              <p:cNvSpPr/>
              <p:nvPr/>
            </p:nvSpPr>
            <p:spPr>
              <a:xfrm flipH="false" flipV="false" rot="0">
                <a:off x="9686713" y="6992851"/>
                <a:ext cx="600287" cy="3294149"/>
              </a:xfrm>
              <a:custGeom>
                <a:avLst/>
                <a:gdLst/>
                <a:ahLst/>
                <a:cxnLst/>
                <a:rect r="r" b="b" t="t" l="l"/>
                <a:pathLst>
                  <a:path h="3294149" w="600287">
                    <a:moveTo>
                      <a:pt x="0" y="3294149"/>
                    </a:moveTo>
                    <a:lnTo>
                      <a:pt x="0" y="48023"/>
                    </a:lnTo>
                    <a:cubicBezTo>
                      <a:pt x="0" y="35287"/>
                      <a:pt x="5060" y="23072"/>
                      <a:pt x="14065" y="14065"/>
                    </a:cubicBezTo>
                    <a:cubicBezTo>
                      <a:pt x="23072" y="5059"/>
                      <a:pt x="35287" y="0"/>
                      <a:pt x="48023" y="0"/>
                    </a:cubicBezTo>
                    <a:lnTo>
                      <a:pt x="552264" y="0"/>
                    </a:lnTo>
                    <a:cubicBezTo>
                      <a:pt x="565001" y="0"/>
                      <a:pt x="577216" y="5059"/>
                      <a:pt x="586222" y="14065"/>
                    </a:cubicBezTo>
                    <a:cubicBezTo>
                      <a:pt x="595228" y="23072"/>
                      <a:pt x="600287" y="35287"/>
                      <a:pt x="600287" y="48023"/>
                    </a:cubicBezTo>
                    <a:lnTo>
                      <a:pt x="600287" y="3294149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</p:grpSp>
      </p:grpSp>
      <p:sp>
        <p:nvSpPr>
          <p:cNvPr name="Freeform 40" id="40"/>
          <p:cNvSpPr/>
          <p:nvPr/>
        </p:nvSpPr>
        <p:spPr>
          <a:xfrm flipH="false" flipV="false" rot="0">
            <a:off x="1449505" y="3687232"/>
            <a:ext cx="565963" cy="545447"/>
          </a:xfrm>
          <a:custGeom>
            <a:avLst/>
            <a:gdLst/>
            <a:ahLst/>
            <a:cxnLst/>
            <a:rect r="r" b="b" t="t" l="l"/>
            <a:pathLst>
              <a:path h="545447" w="565963">
                <a:moveTo>
                  <a:pt x="0" y="0"/>
                </a:moveTo>
                <a:lnTo>
                  <a:pt x="565963" y="0"/>
                </a:lnTo>
                <a:lnTo>
                  <a:pt x="565963" y="545447"/>
                </a:lnTo>
                <a:lnTo>
                  <a:pt x="0" y="545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1028700" y="7204035"/>
            <a:ext cx="1407573" cy="1407573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D322A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15851727" y="3256169"/>
            <a:ext cx="1407573" cy="1407573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D322A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15851727" y="7204035"/>
            <a:ext cx="1407573" cy="1407573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50" id="50"/>
          <p:cNvSpPr/>
          <p:nvPr/>
        </p:nvSpPr>
        <p:spPr>
          <a:xfrm flipH="false" flipV="false" rot="0">
            <a:off x="16282790" y="3687232"/>
            <a:ext cx="545447" cy="545447"/>
          </a:xfrm>
          <a:custGeom>
            <a:avLst/>
            <a:gdLst/>
            <a:ahLst/>
            <a:cxnLst/>
            <a:rect r="r" b="b" t="t" l="l"/>
            <a:pathLst>
              <a:path h="545447" w="545447">
                <a:moveTo>
                  <a:pt x="0" y="0"/>
                </a:moveTo>
                <a:lnTo>
                  <a:pt x="545447" y="0"/>
                </a:lnTo>
                <a:lnTo>
                  <a:pt x="545447" y="545447"/>
                </a:lnTo>
                <a:lnTo>
                  <a:pt x="0" y="5454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449505" y="7547908"/>
            <a:ext cx="565963" cy="719826"/>
          </a:xfrm>
          <a:custGeom>
            <a:avLst/>
            <a:gdLst/>
            <a:ahLst/>
            <a:cxnLst/>
            <a:rect r="r" b="b" t="t" l="l"/>
            <a:pathLst>
              <a:path h="719826" w="565963">
                <a:moveTo>
                  <a:pt x="0" y="0"/>
                </a:moveTo>
                <a:lnTo>
                  <a:pt x="565963" y="0"/>
                </a:lnTo>
                <a:lnTo>
                  <a:pt x="565963" y="719826"/>
                </a:lnTo>
                <a:lnTo>
                  <a:pt x="0" y="719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6282790" y="7635098"/>
            <a:ext cx="545447" cy="545447"/>
          </a:xfrm>
          <a:custGeom>
            <a:avLst/>
            <a:gdLst/>
            <a:ahLst/>
            <a:cxnLst/>
            <a:rect r="r" b="b" t="t" l="l"/>
            <a:pathLst>
              <a:path h="545447" w="545447">
                <a:moveTo>
                  <a:pt x="0" y="0"/>
                </a:moveTo>
                <a:lnTo>
                  <a:pt x="545447" y="0"/>
                </a:lnTo>
                <a:lnTo>
                  <a:pt x="545447" y="545447"/>
                </a:lnTo>
                <a:lnTo>
                  <a:pt x="0" y="5454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3" id="53"/>
          <p:cNvSpPr txBox="true"/>
          <p:nvPr/>
        </p:nvSpPr>
        <p:spPr>
          <a:xfrm rot="0">
            <a:off x="2838093" y="3199019"/>
            <a:ext cx="3517311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"/>
              </a:rPr>
              <a:t>Подготовка к экзаменам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2838093" y="3838365"/>
            <a:ext cx="3085077" cy="1177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Ученик проходит разработанную программу обучения для прохождения экзамена к конкретной дате.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4332468" y="637757"/>
            <a:ext cx="962306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spc="235">
                <a:solidFill>
                  <a:srgbClr val="000000"/>
                </a:solidFill>
                <a:latin typeface="Anton"/>
              </a:rPr>
              <a:t>СЕГМЕНТАЦИЯ ВЫРУЧКИ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5317397" y="1456999"/>
            <a:ext cx="7653205" cy="291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Компания диверсифицирует свои направления для снижения уровня рисков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2838093" y="7146885"/>
            <a:ext cx="4007176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"/>
              </a:rPr>
              <a:t>Повышение успеваемости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2838093" y="7786231"/>
            <a:ext cx="3517311" cy="88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Прорабатываются проблемные участки ученика в процессе обучения в школе/ВУЗе.  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1958444" y="3199019"/>
            <a:ext cx="3489180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"/>
              </a:rPr>
              <a:t>Разговорный английский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2362548" y="3838365"/>
            <a:ext cx="3085077" cy="1177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Ученик занимается с репетитором без установленных сроков для повышения уровня языка.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1958444" y="7146885"/>
            <a:ext cx="3489180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"/>
              </a:rPr>
              <a:t>Подготовка к интервью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2362548" y="7786231"/>
            <a:ext cx="3085077" cy="88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Ученик подготавливается к определенной дате проведения интервью.</a:t>
            </a:r>
          </a:p>
        </p:txBody>
      </p:sp>
      <p:sp>
        <p:nvSpPr>
          <p:cNvPr name="Freeform 63" id="63"/>
          <p:cNvSpPr/>
          <p:nvPr/>
        </p:nvSpPr>
        <p:spPr>
          <a:xfrm flipH="false" flipV="false" rot="0">
            <a:off x="-685843" y="2530917"/>
            <a:ext cx="1532843" cy="613137"/>
          </a:xfrm>
          <a:custGeom>
            <a:avLst/>
            <a:gdLst/>
            <a:ahLst/>
            <a:cxnLst/>
            <a:rect r="r" b="b" t="t" l="l"/>
            <a:pathLst>
              <a:path h="613137" w="1532843">
                <a:moveTo>
                  <a:pt x="0" y="0"/>
                </a:moveTo>
                <a:lnTo>
                  <a:pt x="1532843" y="0"/>
                </a:lnTo>
                <a:lnTo>
                  <a:pt x="1532843" y="613137"/>
                </a:lnTo>
                <a:lnTo>
                  <a:pt x="0" y="613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1028700" y="-209074"/>
            <a:ext cx="1532843" cy="613137"/>
          </a:xfrm>
          <a:custGeom>
            <a:avLst/>
            <a:gdLst/>
            <a:ahLst/>
            <a:cxnLst/>
            <a:rect r="r" b="b" t="t" l="l"/>
            <a:pathLst>
              <a:path h="613137" w="1532843">
                <a:moveTo>
                  <a:pt x="0" y="0"/>
                </a:moveTo>
                <a:lnTo>
                  <a:pt x="1532843" y="0"/>
                </a:lnTo>
                <a:lnTo>
                  <a:pt x="1532843" y="613137"/>
                </a:lnTo>
                <a:lnTo>
                  <a:pt x="0" y="613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17390918" y="404063"/>
            <a:ext cx="1532843" cy="613137"/>
          </a:xfrm>
          <a:custGeom>
            <a:avLst/>
            <a:gdLst/>
            <a:ahLst/>
            <a:cxnLst/>
            <a:rect r="r" b="b" t="t" l="l"/>
            <a:pathLst>
              <a:path h="613137" w="1532843">
                <a:moveTo>
                  <a:pt x="0" y="0"/>
                </a:moveTo>
                <a:lnTo>
                  <a:pt x="1532843" y="0"/>
                </a:lnTo>
                <a:lnTo>
                  <a:pt x="1532843" y="613137"/>
                </a:lnTo>
                <a:lnTo>
                  <a:pt x="0" y="613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-373418" y="8897006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8"/>
                </a:lnTo>
                <a:lnTo>
                  <a:pt x="0" y="722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16139356" y="8897006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8"/>
                </a:lnTo>
                <a:lnTo>
                  <a:pt x="0" y="722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14950083" y="-318526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7" y="0"/>
                </a:lnTo>
                <a:lnTo>
                  <a:pt x="1220417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0">
            <a:off x="909289" y="9619594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7" y="0"/>
                </a:lnTo>
                <a:lnTo>
                  <a:pt x="1220417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17422062" y="9619594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16170500" y="1017200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2597705" y="9313483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8311187" cy="10287000"/>
            <a:chOff x="0" y="0"/>
            <a:chExt cx="2188955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88955" cy="2709333"/>
            </a:xfrm>
            <a:custGeom>
              <a:avLst/>
              <a:gdLst/>
              <a:ahLst/>
              <a:cxnLst/>
              <a:rect r="r" b="b" t="t" l="l"/>
              <a:pathLst>
                <a:path h="2709333" w="2188955">
                  <a:moveTo>
                    <a:pt x="0" y="0"/>
                  </a:moveTo>
                  <a:lnTo>
                    <a:pt x="2188955" y="0"/>
                  </a:lnTo>
                  <a:lnTo>
                    <a:pt x="21889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8311187" cy="4603171"/>
            <a:chOff x="0" y="0"/>
            <a:chExt cx="2188955" cy="1212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88955" cy="1212358"/>
            </a:xfrm>
            <a:custGeom>
              <a:avLst/>
              <a:gdLst/>
              <a:ahLst/>
              <a:cxnLst/>
              <a:rect r="r" b="b" t="t" l="l"/>
              <a:pathLst>
                <a:path h="1212358" w="2188955">
                  <a:moveTo>
                    <a:pt x="0" y="0"/>
                  </a:moveTo>
                  <a:lnTo>
                    <a:pt x="2188955" y="0"/>
                  </a:lnTo>
                  <a:lnTo>
                    <a:pt x="2188955" y="1212358"/>
                  </a:lnTo>
                  <a:lnTo>
                    <a:pt x="0" y="12123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829426" y="0"/>
            <a:ext cx="1458574" cy="10287000"/>
            <a:chOff x="0" y="0"/>
            <a:chExt cx="384151" cy="27093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84151" cy="2709333"/>
            </a:xfrm>
            <a:custGeom>
              <a:avLst/>
              <a:gdLst/>
              <a:ahLst/>
              <a:cxnLst/>
              <a:rect r="r" b="b" t="t" l="l"/>
              <a:pathLst>
                <a:path h="2709333" w="384151">
                  <a:moveTo>
                    <a:pt x="0" y="0"/>
                  </a:moveTo>
                  <a:lnTo>
                    <a:pt x="384151" y="0"/>
                  </a:lnTo>
                  <a:lnTo>
                    <a:pt x="3841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477899" y="5191125"/>
            <a:ext cx="5315765" cy="1657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17"/>
              </a:lnSpc>
            </a:pPr>
            <a:r>
              <a:rPr lang="en-US" sz="5871" spc="328">
                <a:solidFill>
                  <a:srgbClr val="FFFFFF"/>
                </a:solidFill>
                <a:latin typeface="Anton"/>
              </a:rPr>
              <a:t>СТРАТЕГИЯ МАРКЕТИНГА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77899" y="7137051"/>
            <a:ext cx="6373433" cy="1692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FFFFFF"/>
                </a:solidFill>
                <a:latin typeface="Poppins"/>
              </a:rPr>
              <a:t>Компания продемонстрировала устойчивость своей бизнес модели и готова к дальнейшему масштабированию на российском рынке.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58944" y="1577869"/>
            <a:ext cx="6422712" cy="1692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000000"/>
                </a:solidFill>
                <a:latin typeface="Poppins"/>
              </a:rPr>
              <a:t>Основная часть российской аудитории располагается в социальных сетях, которые позволяют подписчикам мгновенно потреблять информацию.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358957" y="4433254"/>
            <a:ext cx="6422712" cy="2111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000000"/>
                </a:solidFill>
                <a:latin typeface="Poppins"/>
              </a:rPr>
              <a:t>Платформы для размещения видео способствуют более детальной проработке образовательного материала, а также позволяет рассказать больше о компании и процессах образования.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358944" y="942975"/>
            <a:ext cx="5852944" cy="557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24"/>
              </a:lnSpc>
              <a:spcBef>
                <a:spcPct val="0"/>
              </a:spcBef>
            </a:pPr>
            <a:r>
              <a:rPr lang="en-US" sz="3160">
                <a:solidFill>
                  <a:srgbClr val="000000"/>
                </a:solidFill>
                <a:latin typeface="Poppins Bold"/>
              </a:rPr>
              <a:t>ВК/Инстаграм/Телеграм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358957" y="3800159"/>
            <a:ext cx="4037561" cy="557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24"/>
              </a:lnSpc>
              <a:spcBef>
                <a:spcPct val="0"/>
              </a:spcBef>
            </a:pPr>
            <a:r>
              <a:rPr lang="en-US" sz="3160">
                <a:solidFill>
                  <a:srgbClr val="000000"/>
                </a:solidFill>
                <a:latin typeface="Poppins Bold"/>
              </a:rPr>
              <a:t>Youtube/RuTube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358944" y="7711251"/>
            <a:ext cx="6422712" cy="2111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000000"/>
                </a:solidFill>
                <a:latin typeface="Poppins"/>
              </a:rPr>
              <a:t>В рамках стратегии расширения клиентской базы в сторону взрослой аудитории, необходимо участвовать в мероприятиях профессионального уровня.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358944" y="7078156"/>
            <a:ext cx="4469795" cy="557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24"/>
              </a:lnSpc>
              <a:spcBef>
                <a:spcPct val="0"/>
              </a:spcBef>
            </a:pPr>
            <a:r>
              <a:rPr lang="en-US" sz="3160">
                <a:solidFill>
                  <a:srgbClr val="000000"/>
                </a:solidFill>
                <a:latin typeface="Poppins Bold"/>
              </a:rPr>
              <a:t>Мероприятия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58574" y="1091437"/>
            <a:ext cx="3739122" cy="3219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267"/>
              </a:lnSpc>
              <a:spcBef>
                <a:spcPct val="0"/>
              </a:spcBef>
            </a:pPr>
            <a:r>
              <a:rPr lang="en-US" sz="18762" spc="1050">
                <a:solidFill>
                  <a:srgbClr val="000000"/>
                </a:solidFill>
                <a:latin typeface="Anton"/>
              </a:rPr>
              <a:t>06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0" y="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5544818" cy="10287000"/>
            <a:chOff x="0" y="0"/>
            <a:chExt cx="1460363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60363" cy="2709333"/>
            </a:xfrm>
            <a:custGeom>
              <a:avLst/>
              <a:gdLst/>
              <a:ahLst/>
              <a:cxnLst/>
              <a:rect r="r" b="b" t="t" l="l"/>
              <a:pathLst>
                <a:path h="2709333" w="1460363">
                  <a:moveTo>
                    <a:pt x="0" y="0"/>
                  </a:moveTo>
                  <a:lnTo>
                    <a:pt x="1460363" y="0"/>
                  </a:lnTo>
                  <a:lnTo>
                    <a:pt x="14603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570969" y="3393093"/>
            <a:ext cx="3726378" cy="372637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2"/>
                </a:lnSpc>
              </a:pPr>
              <a:r>
                <a:rPr lang="en-US" sz="3094">
                  <a:solidFill>
                    <a:srgbClr val="FFFFFF"/>
                  </a:solidFill>
                  <a:latin typeface="Poppins"/>
                </a:rPr>
                <a:t>ИГ/ТГ/ВК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371231" y="1211127"/>
            <a:ext cx="3573978" cy="1078257"/>
            <a:chOff x="0" y="0"/>
            <a:chExt cx="1347049" cy="406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47049" cy="406400"/>
            </a:xfrm>
            <a:custGeom>
              <a:avLst/>
              <a:gdLst/>
              <a:ahLst/>
              <a:cxnLst/>
              <a:rect r="r" b="b" t="t" l="l"/>
              <a:pathLst>
                <a:path h="406400" w="1347049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8070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2"/>
                </a:lnSpc>
              </a:pPr>
              <a:r>
                <a:rPr lang="en-US" sz="1694">
                  <a:solidFill>
                    <a:srgbClr val="FFFFFF"/>
                  </a:solidFill>
                  <a:latin typeface="Poppins"/>
                </a:rPr>
                <a:t>Результаты учеников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564443" y="2853964"/>
            <a:ext cx="3573978" cy="1078257"/>
            <a:chOff x="0" y="0"/>
            <a:chExt cx="1347049" cy="4064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47049" cy="406400"/>
            </a:xfrm>
            <a:custGeom>
              <a:avLst/>
              <a:gdLst/>
              <a:ahLst/>
              <a:cxnLst/>
              <a:rect r="r" b="b" t="t" l="l"/>
              <a:pathLst>
                <a:path h="406400" w="1347049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8070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2"/>
                </a:lnSpc>
              </a:pPr>
              <a:r>
                <a:rPr lang="en-US" sz="1694">
                  <a:solidFill>
                    <a:srgbClr val="FFFFFF"/>
                  </a:solidFill>
                  <a:latin typeface="Poppins"/>
                </a:rPr>
                <a:t>Проведение интервью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154722" y="4717153"/>
            <a:ext cx="3573978" cy="1078257"/>
            <a:chOff x="0" y="0"/>
            <a:chExt cx="1347049" cy="4064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47049" cy="406400"/>
            </a:xfrm>
            <a:custGeom>
              <a:avLst/>
              <a:gdLst/>
              <a:ahLst/>
              <a:cxnLst/>
              <a:rect r="r" b="b" t="t" l="l"/>
              <a:pathLst>
                <a:path h="406400" w="1347049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8070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2"/>
                </a:lnSpc>
              </a:pPr>
              <a:r>
                <a:rPr lang="en-US" sz="1694">
                  <a:solidFill>
                    <a:srgbClr val="FFFFFF"/>
                  </a:solidFill>
                  <a:latin typeface="Poppins"/>
                </a:rPr>
                <a:t>Групповые обсуждения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574187" y="6357385"/>
            <a:ext cx="3573978" cy="1078257"/>
            <a:chOff x="0" y="0"/>
            <a:chExt cx="1347049" cy="4064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47049" cy="406400"/>
            </a:xfrm>
            <a:custGeom>
              <a:avLst/>
              <a:gdLst/>
              <a:ahLst/>
              <a:cxnLst/>
              <a:rect r="r" b="b" t="t" l="l"/>
              <a:pathLst>
                <a:path h="406400" w="1347049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8070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2"/>
                </a:lnSpc>
              </a:pPr>
              <a:r>
                <a:rPr lang="en-US" sz="1694">
                  <a:solidFill>
                    <a:srgbClr val="FFFFFF"/>
                  </a:solidFill>
                  <a:latin typeface="Poppins"/>
                </a:rPr>
                <a:t>Демонстрация процессов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367733" y="7997617"/>
            <a:ext cx="3573978" cy="1078257"/>
            <a:chOff x="0" y="0"/>
            <a:chExt cx="1347049" cy="4064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47049" cy="406400"/>
            </a:xfrm>
            <a:custGeom>
              <a:avLst/>
              <a:gdLst/>
              <a:ahLst/>
              <a:cxnLst/>
              <a:rect r="r" b="b" t="t" l="l"/>
              <a:pathLst>
                <a:path h="406400" w="1347049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8070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2"/>
                </a:lnSpc>
              </a:pPr>
              <a:r>
                <a:rPr lang="en-US" sz="1694">
                  <a:solidFill>
                    <a:srgbClr val="FFFFFF"/>
                  </a:solidFill>
                  <a:latin typeface="Poppins"/>
                </a:rPr>
                <a:t>Разборы кейсов</a:t>
              </a: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1605981">
            <a:off x="8151410" y="7740217"/>
            <a:ext cx="1985179" cy="560813"/>
          </a:xfrm>
          <a:custGeom>
            <a:avLst/>
            <a:gdLst/>
            <a:ahLst/>
            <a:cxnLst/>
            <a:rect r="r" b="b" t="t" l="l"/>
            <a:pathLst>
              <a:path h="560813" w="1985179">
                <a:moveTo>
                  <a:pt x="0" y="0"/>
                </a:moveTo>
                <a:lnTo>
                  <a:pt x="1985180" y="0"/>
                </a:lnTo>
                <a:lnTo>
                  <a:pt x="1985180" y="560813"/>
                </a:lnTo>
                <a:lnTo>
                  <a:pt x="0" y="560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7851052">
            <a:off x="8443408" y="2172271"/>
            <a:ext cx="1985179" cy="560813"/>
          </a:xfrm>
          <a:custGeom>
            <a:avLst/>
            <a:gdLst/>
            <a:ahLst/>
            <a:cxnLst/>
            <a:rect r="r" b="b" t="t" l="l"/>
            <a:pathLst>
              <a:path h="560813" w="1985179">
                <a:moveTo>
                  <a:pt x="1985180" y="0"/>
                </a:moveTo>
                <a:lnTo>
                  <a:pt x="0" y="0"/>
                </a:lnTo>
                <a:lnTo>
                  <a:pt x="0" y="560813"/>
                </a:lnTo>
                <a:lnTo>
                  <a:pt x="1985180" y="560813"/>
                </a:lnTo>
                <a:lnTo>
                  <a:pt x="19851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587605" y="5041782"/>
            <a:ext cx="1567117" cy="428998"/>
          </a:xfrm>
          <a:custGeom>
            <a:avLst/>
            <a:gdLst/>
            <a:ahLst/>
            <a:cxnLst/>
            <a:rect r="r" b="b" t="t" l="l"/>
            <a:pathLst>
              <a:path h="428998" w="1567117">
                <a:moveTo>
                  <a:pt x="0" y="0"/>
                </a:moveTo>
                <a:lnTo>
                  <a:pt x="1567117" y="0"/>
                </a:lnTo>
                <a:lnTo>
                  <a:pt x="1567117" y="428999"/>
                </a:lnTo>
                <a:lnTo>
                  <a:pt x="0" y="428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028700" y="3763780"/>
            <a:ext cx="3622065" cy="2353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04"/>
              </a:lnSpc>
            </a:pPr>
            <a:r>
              <a:rPr lang="en-US" sz="2217">
                <a:solidFill>
                  <a:srgbClr val="FFFFFF"/>
                </a:solidFill>
                <a:latin typeface="Poppins"/>
              </a:rPr>
              <a:t>Клиенты должны постоянно наблюдать за деятельностью нашей компании, а также понимать, что  работать с нами будет комфортно.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35551" y="1583994"/>
            <a:ext cx="4873715" cy="1651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69"/>
              </a:lnSpc>
              <a:spcBef>
                <a:spcPct val="0"/>
              </a:spcBef>
            </a:pPr>
            <a:r>
              <a:rPr lang="en-US" sz="4833" spc="270">
                <a:solidFill>
                  <a:srgbClr val="FFFFFF"/>
                </a:solidFill>
                <a:latin typeface="Anton"/>
              </a:rPr>
              <a:t>СОЦИАЛЬНЫЕ СЕТИ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-1482789">
            <a:off x="9979414" y="3451084"/>
            <a:ext cx="1567117" cy="428998"/>
          </a:xfrm>
          <a:custGeom>
            <a:avLst/>
            <a:gdLst/>
            <a:ahLst/>
            <a:cxnLst/>
            <a:rect r="r" b="b" t="t" l="l"/>
            <a:pathLst>
              <a:path h="428998" w="1567117">
                <a:moveTo>
                  <a:pt x="0" y="0"/>
                </a:moveTo>
                <a:lnTo>
                  <a:pt x="1567117" y="0"/>
                </a:lnTo>
                <a:lnTo>
                  <a:pt x="1567117" y="428998"/>
                </a:lnTo>
                <a:lnTo>
                  <a:pt x="0" y="42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963931">
            <a:off x="9883676" y="6515409"/>
            <a:ext cx="1567117" cy="428998"/>
          </a:xfrm>
          <a:custGeom>
            <a:avLst/>
            <a:gdLst/>
            <a:ahLst/>
            <a:cxnLst/>
            <a:rect r="r" b="b" t="t" l="l"/>
            <a:pathLst>
              <a:path h="428998" w="1567117">
                <a:moveTo>
                  <a:pt x="0" y="0"/>
                </a:moveTo>
                <a:lnTo>
                  <a:pt x="1567117" y="0"/>
                </a:lnTo>
                <a:lnTo>
                  <a:pt x="1567117" y="428998"/>
                </a:lnTo>
                <a:lnTo>
                  <a:pt x="0" y="42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505074" y="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249421" y="0"/>
            <a:ext cx="9510482" cy="10287000"/>
            <a:chOff x="0" y="0"/>
            <a:chExt cx="2504818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04818" cy="2709333"/>
            </a:xfrm>
            <a:custGeom>
              <a:avLst/>
              <a:gdLst/>
              <a:ahLst/>
              <a:cxnLst/>
              <a:rect r="r" b="b" t="t" l="l"/>
              <a:pathLst>
                <a:path h="2709333" w="2504818">
                  <a:moveTo>
                    <a:pt x="0" y="0"/>
                  </a:moveTo>
                  <a:lnTo>
                    <a:pt x="2504818" y="0"/>
                  </a:lnTo>
                  <a:lnTo>
                    <a:pt x="25048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249421" y="0"/>
            <a:ext cx="9510482" cy="4603171"/>
            <a:chOff x="0" y="0"/>
            <a:chExt cx="2504818" cy="1212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04818" cy="1212358"/>
            </a:xfrm>
            <a:custGeom>
              <a:avLst/>
              <a:gdLst/>
              <a:ahLst/>
              <a:cxnLst/>
              <a:rect r="r" b="b" t="t" l="l"/>
              <a:pathLst>
                <a:path h="1212358" w="2504818">
                  <a:moveTo>
                    <a:pt x="0" y="0"/>
                  </a:moveTo>
                  <a:lnTo>
                    <a:pt x="2504818" y="0"/>
                  </a:lnTo>
                  <a:lnTo>
                    <a:pt x="2504818" y="1212358"/>
                  </a:lnTo>
                  <a:lnTo>
                    <a:pt x="0" y="1212358"/>
                  </a:lnTo>
                  <a:close/>
                </a:path>
              </a:pathLst>
            </a:custGeom>
            <a:solidFill>
              <a:srgbClr val="AE041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 rot="5400000">
            <a:off x="1458574" y="5195889"/>
            <a:ext cx="5836233" cy="0"/>
          </a:xfrm>
          <a:prstGeom prst="line">
            <a:avLst/>
          </a:prstGeom>
          <a:ln cap="flat" w="47625">
            <a:solidFill>
              <a:srgbClr val="16193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0">
            <a:off x="1458574" y="5095875"/>
            <a:ext cx="5836233" cy="0"/>
          </a:xfrm>
          <a:prstGeom prst="line">
            <a:avLst/>
          </a:prstGeom>
          <a:ln cap="flat" w="47625">
            <a:solidFill>
              <a:srgbClr val="16193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2031068" y="3082871"/>
            <a:ext cx="1639167" cy="1372803"/>
          </a:xfrm>
          <a:custGeom>
            <a:avLst/>
            <a:gdLst/>
            <a:ahLst/>
            <a:cxnLst/>
            <a:rect r="r" b="b" t="t" l="l"/>
            <a:pathLst>
              <a:path h="1372803" w="1639167">
                <a:moveTo>
                  <a:pt x="0" y="0"/>
                </a:moveTo>
                <a:lnTo>
                  <a:pt x="1639167" y="0"/>
                </a:lnTo>
                <a:lnTo>
                  <a:pt x="1639167" y="1372803"/>
                </a:lnTo>
                <a:lnTo>
                  <a:pt x="0" y="1372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292820" y="3082871"/>
            <a:ext cx="1350495" cy="1372803"/>
          </a:xfrm>
          <a:custGeom>
            <a:avLst/>
            <a:gdLst/>
            <a:ahLst/>
            <a:cxnLst/>
            <a:rect r="r" b="b" t="t" l="l"/>
            <a:pathLst>
              <a:path h="1372803" w="1350495">
                <a:moveTo>
                  <a:pt x="0" y="0"/>
                </a:moveTo>
                <a:lnTo>
                  <a:pt x="1350495" y="0"/>
                </a:lnTo>
                <a:lnTo>
                  <a:pt x="1350495" y="1372803"/>
                </a:lnTo>
                <a:lnTo>
                  <a:pt x="0" y="1372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031068" y="6142223"/>
            <a:ext cx="1639167" cy="1317481"/>
          </a:xfrm>
          <a:custGeom>
            <a:avLst/>
            <a:gdLst/>
            <a:ahLst/>
            <a:cxnLst/>
            <a:rect r="r" b="b" t="t" l="l"/>
            <a:pathLst>
              <a:path h="1317481" w="1639167">
                <a:moveTo>
                  <a:pt x="0" y="0"/>
                </a:moveTo>
                <a:lnTo>
                  <a:pt x="1639167" y="0"/>
                </a:lnTo>
                <a:lnTo>
                  <a:pt x="1639167" y="1317481"/>
                </a:lnTo>
                <a:lnTo>
                  <a:pt x="0" y="13174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292820" y="6189253"/>
            <a:ext cx="1350495" cy="1350495"/>
          </a:xfrm>
          <a:custGeom>
            <a:avLst/>
            <a:gdLst/>
            <a:ahLst/>
            <a:cxnLst/>
            <a:rect r="r" b="b" t="t" l="l"/>
            <a:pathLst>
              <a:path h="1350495" w="1350495">
                <a:moveTo>
                  <a:pt x="0" y="0"/>
                </a:moveTo>
                <a:lnTo>
                  <a:pt x="1350495" y="0"/>
                </a:lnTo>
                <a:lnTo>
                  <a:pt x="1350495" y="1350494"/>
                </a:lnTo>
                <a:lnTo>
                  <a:pt x="0" y="13504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358937" y="5029200"/>
            <a:ext cx="6313456" cy="2112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39"/>
              </a:lnSpc>
              <a:spcBef>
                <a:spcPct val="0"/>
              </a:spcBef>
            </a:pPr>
            <a:r>
              <a:rPr lang="en-US" sz="6099" spc="341">
                <a:solidFill>
                  <a:srgbClr val="FFFFFF"/>
                </a:solidFill>
                <a:latin typeface="Anton"/>
              </a:rPr>
              <a:t>АНАЛИЗ КОНКУРЕНТОВ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358937" y="7463547"/>
            <a:ext cx="7470489" cy="1692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FFFFFF"/>
                </a:solidFill>
                <a:latin typeface="Poppins"/>
              </a:rPr>
              <a:t>На момент 2023 года, на рынке присутствует довольно большое количество конкурентов, которые в дальнейшем способны забрать под себя значительную долю рынка.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358937" y="1091437"/>
            <a:ext cx="4143942" cy="3219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267"/>
              </a:lnSpc>
              <a:spcBef>
                <a:spcPct val="0"/>
              </a:spcBef>
            </a:pPr>
            <a:r>
              <a:rPr lang="en-US" sz="18762" spc="1050">
                <a:solidFill>
                  <a:srgbClr val="FFFFFF"/>
                </a:solidFill>
                <a:latin typeface="Anton"/>
              </a:rPr>
              <a:t>07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0" y="0"/>
            <a:ext cx="1028700" cy="10287000"/>
            <a:chOff x="0" y="0"/>
            <a:chExt cx="270933" cy="270933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70933" cy="2709333"/>
            </a:xfrm>
            <a:custGeom>
              <a:avLst/>
              <a:gdLst/>
              <a:ahLst/>
              <a:cxnLst/>
              <a:rect r="r" b="b" t="t" l="l"/>
              <a:pathLst>
                <a:path h="270933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E0414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028700" y="925830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332468" y="942975"/>
            <a:ext cx="962306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spc="235">
                <a:solidFill>
                  <a:srgbClr val="000000"/>
                </a:solidFill>
                <a:latin typeface="Anton"/>
              </a:rPr>
              <a:t>КОНКУРЕНТЫ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3086225" y="2834016"/>
            <a:ext cx="4532864" cy="6424284"/>
            <a:chOff x="0" y="0"/>
            <a:chExt cx="6583680" cy="93308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583680" cy="9330841"/>
            </a:xfrm>
            <a:custGeom>
              <a:avLst/>
              <a:gdLst/>
              <a:ahLst/>
              <a:cxnLst/>
              <a:rect r="r" b="b" t="t" l="l"/>
              <a:pathLst>
                <a:path h="9330841" w="6583680">
                  <a:moveTo>
                    <a:pt x="5877560" y="1894840"/>
                  </a:moveTo>
                  <a:lnTo>
                    <a:pt x="5877560" y="0"/>
                  </a:lnTo>
                  <a:lnTo>
                    <a:pt x="5507990" y="0"/>
                  </a:lnTo>
                  <a:lnTo>
                    <a:pt x="0" y="0"/>
                  </a:lnTo>
                  <a:lnTo>
                    <a:pt x="0" y="9330841"/>
                  </a:lnTo>
                  <a:lnTo>
                    <a:pt x="5507990" y="9330841"/>
                  </a:lnTo>
                  <a:lnTo>
                    <a:pt x="5877560" y="9330841"/>
                  </a:lnTo>
                  <a:lnTo>
                    <a:pt x="5877560" y="2476500"/>
                  </a:lnTo>
                  <a:lnTo>
                    <a:pt x="6583680" y="2185670"/>
                  </a:lnTo>
                  <a:lnTo>
                    <a:pt x="5877560" y="1894840"/>
                  </a:lnTo>
                  <a:close/>
                </a:path>
              </a:pathLst>
            </a:custGeom>
            <a:solidFill>
              <a:srgbClr val="AE0414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055070" y="2834016"/>
            <a:ext cx="4532864" cy="6424284"/>
            <a:chOff x="0" y="0"/>
            <a:chExt cx="6583680" cy="933084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583680" cy="9330841"/>
            </a:xfrm>
            <a:custGeom>
              <a:avLst/>
              <a:gdLst/>
              <a:ahLst/>
              <a:cxnLst/>
              <a:rect r="r" b="b" t="t" l="l"/>
              <a:pathLst>
                <a:path h="9330841" w="6583680">
                  <a:moveTo>
                    <a:pt x="5877560" y="1894840"/>
                  </a:moveTo>
                  <a:lnTo>
                    <a:pt x="5877560" y="0"/>
                  </a:lnTo>
                  <a:lnTo>
                    <a:pt x="5507990" y="0"/>
                  </a:lnTo>
                  <a:lnTo>
                    <a:pt x="0" y="0"/>
                  </a:lnTo>
                  <a:lnTo>
                    <a:pt x="0" y="9330841"/>
                  </a:lnTo>
                  <a:lnTo>
                    <a:pt x="5507990" y="9330841"/>
                  </a:lnTo>
                  <a:lnTo>
                    <a:pt x="5877560" y="9330841"/>
                  </a:lnTo>
                  <a:lnTo>
                    <a:pt x="5877560" y="2476500"/>
                  </a:lnTo>
                  <a:lnTo>
                    <a:pt x="6583680" y="2185670"/>
                  </a:lnTo>
                  <a:lnTo>
                    <a:pt x="5877560" y="1894840"/>
                  </a:lnTo>
                  <a:close/>
                </a:path>
              </a:pathLst>
            </a:custGeom>
            <a:solidFill>
              <a:srgbClr val="161939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5023916" y="2834016"/>
            <a:ext cx="4532864" cy="6424284"/>
            <a:chOff x="0" y="0"/>
            <a:chExt cx="6583680" cy="93308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83680" cy="9330841"/>
            </a:xfrm>
            <a:custGeom>
              <a:avLst/>
              <a:gdLst/>
              <a:ahLst/>
              <a:cxnLst/>
              <a:rect r="r" b="b" t="t" l="l"/>
              <a:pathLst>
                <a:path h="9330841" w="6583680">
                  <a:moveTo>
                    <a:pt x="5877560" y="1894840"/>
                  </a:moveTo>
                  <a:lnTo>
                    <a:pt x="5877560" y="0"/>
                  </a:lnTo>
                  <a:lnTo>
                    <a:pt x="5507990" y="0"/>
                  </a:lnTo>
                  <a:lnTo>
                    <a:pt x="0" y="0"/>
                  </a:lnTo>
                  <a:lnTo>
                    <a:pt x="0" y="9330841"/>
                  </a:lnTo>
                  <a:lnTo>
                    <a:pt x="5507990" y="9330841"/>
                  </a:lnTo>
                  <a:lnTo>
                    <a:pt x="5877560" y="9330841"/>
                  </a:lnTo>
                  <a:lnTo>
                    <a:pt x="5877560" y="2476500"/>
                  </a:lnTo>
                  <a:lnTo>
                    <a:pt x="6583680" y="2185670"/>
                  </a:lnTo>
                  <a:lnTo>
                    <a:pt x="5877560" y="1894840"/>
                  </a:lnTo>
                  <a:close/>
                </a:path>
              </a:pathLst>
            </a:custGeom>
            <a:solidFill>
              <a:srgbClr val="AE041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992761" y="2834016"/>
            <a:ext cx="4532864" cy="6424284"/>
            <a:chOff x="0" y="0"/>
            <a:chExt cx="6583680" cy="933084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583680" cy="9330841"/>
            </a:xfrm>
            <a:custGeom>
              <a:avLst/>
              <a:gdLst/>
              <a:ahLst/>
              <a:cxnLst/>
              <a:rect r="r" b="b" t="t" l="l"/>
              <a:pathLst>
                <a:path h="9330841" w="6583680">
                  <a:moveTo>
                    <a:pt x="5877560" y="1894840"/>
                  </a:moveTo>
                  <a:lnTo>
                    <a:pt x="5877560" y="0"/>
                  </a:lnTo>
                  <a:lnTo>
                    <a:pt x="5507990" y="0"/>
                  </a:lnTo>
                  <a:lnTo>
                    <a:pt x="0" y="0"/>
                  </a:lnTo>
                  <a:lnTo>
                    <a:pt x="0" y="9330841"/>
                  </a:lnTo>
                  <a:lnTo>
                    <a:pt x="5507990" y="9330841"/>
                  </a:lnTo>
                  <a:lnTo>
                    <a:pt x="5877560" y="9330841"/>
                  </a:lnTo>
                  <a:lnTo>
                    <a:pt x="5877560" y="2476500"/>
                  </a:lnTo>
                  <a:lnTo>
                    <a:pt x="6583680" y="2185670"/>
                  </a:lnTo>
                  <a:lnTo>
                    <a:pt x="5877560" y="1894840"/>
                  </a:lnTo>
                  <a:close/>
                </a:path>
              </a:pathLst>
            </a:custGeom>
            <a:solidFill>
              <a:srgbClr val="16193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736960" y="8062317"/>
            <a:ext cx="2507456" cy="1205508"/>
            <a:chOff x="0" y="0"/>
            <a:chExt cx="660400" cy="317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60400" cy="317500"/>
            </a:xfrm>
            <a:custGeom>
              <a:avLst/>
              <a:gdLst/>
              <a:ahLst/>
              <a:cxnLst/>
              <a:rect r="r" b="b" t="t" l="l"/>
              <a:pathLst>
                <a:path h="3175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769920" y="8062317"/>
            <a:ext cx="2507456" cy="1205508"/>
            <a:chOff x="0" y="0"/>
            <a:chExt cx="660400" cy="3175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60400" cy="317500"/>
            </a:xfrm>
            <a:custGeom>
              <a:avLst/>
              <a:gdLst/>
              <a:ahLst/>
              <a:cxnLst/>
              <a:rect r="r" b="b" t="t" l="l"/>
              <a:pathLst>
                <a:path h="3175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802879" y="8062317"/>
            <a:ext cx="2507456" cy="1205508"/>
            <a:chOff x="0" y="0"/>
            <a:chExt cx="660400" cy="3175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60400" cy="317500"/>
            </a:xfrm>
            <a:custGeom>
              <a:avLst/>
              <a:gdLst/>
              <a:ahLst/>
              <a:cxnLst/>
              <a:rect r="r" b="b" t="t" l="l"/>
              <a:pathLst>
                <a:path h="3175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902514" y="8062317"/>
            <a:ext cx="2507456" cy="1205508"/>
            <a:chOff x="0" y="0"/>
            <a:chExt cx="660400" cy="3175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60400" cy="317500"/>
            </a:xfrm>
            <a:custGeom>
              <a:avLst/>
              <a:gdLst/>
              <a:ahLst/>
              <a:cxnLst/>
              <a:rect r="r" b="b" t="t" l="l"/>
              <a:pathLst>
                <a:path h="3175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786514" y="5026884"/>
            <a:ext cx="245790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"/>
              </a:rPr>
              <a:t>Сильный бренд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786514" y="6056854"/>
            <a:ext cx="2457903" cy="1177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Компания сухествует на рынке с 2005 года, имеет хорошую репутацию.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642829" y="8579346"/>
            <a:ext cx="745273" cy="56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Poppins"/>
              </a:rPr>
              <a:t>01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794696" y="5026884"/>
            <a:ext cx="245790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"/>
              </a:rPr>
              <a:t>Доля на рынке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794696" y="6056854"/>
            <a:ext cx="2457903" cy="88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Компания занимает примерно 43% российского рынка.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651011" y="8579346"/>
            <a:ext cx="745273" cy="56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Poppins"/>
              </a:rPr>
              <a:t>02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802879" y="5026884"/>
            <a:ext cx="245790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"/>
              </a:rPr>
              <a:t>Низкие цены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802879" y="6056854"/>
            <a:ext cx="2457903" cy="88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Компания устанавливает цены на 35% ниже рынка.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659194" y="8579346"/>
            <a:ext cx="745273" cy="56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Poppins"/>
              </a:rPr>
              <a:t>03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877737" y="5026884"/>
            <a:ext cx="245790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"/>
              </a:rPr>
              <a:t>Быстрый рост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877737" y="6056854"/>
            <a:ext cx="2457903" cy="88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За последние 3 годакомпания открыла 15 новых офисов.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734052" y="8579346"/>
            <a:ext cx="745273" cy="56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Poppins"/>
              </a:rPr>
              <a:t>04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-685843" y="2530917"/>
            <a:ext cx="1532843" cy="613137"/>
          </a:xfrm>
          <a:custGeom>
            <a:avLst/>
            <a:gdLst/>
            <a:ahLst/>
            <a:cxnLst/>
            <a:rect r="r" b="b" t="t" l="l"/>
            <a:pathLst>
              <a:path h="613137" w="1532843">
                <a:moveTo>
                  <a:pt x="0" y="0"/>
                </a:moveTo>
                <a:lnTo>
                  <a:pt x="1532843" y="0"/>
                </a:lnTo>
                <a:lnTo>
                  <a:pt x="1532843" y="613137"/>
                </a:lnTo>
                <a:lnTo>
                  <a:pt x="0" y="613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028700" y="-209074"/>
            <a:ext cx="1532843" cy="613137"/>
          </a:xfrm>
          <a:custGeom>
            <a:avLst/>
            <a:gdLst/>
            <a:ahLst/>
            <a:cxnLst/>
            <a:rect r="r" b="b" t="t" l="l"/>
            <a:pathLst>
              <a:path h="613137" w="1532843">
                <a:moveTo>
                  <a:pt x="0" y="0"/>
                </a:moveTo>
                <a:lnTo>
                  <a:pt x="1532843" y="0"/>
                </a:lnTo>
                <a:lnTo>
                  <a:pt x="1532843" y="613137"/>
                </a:lnTo>
                <a:lnTo>
                  <a:pt x="0" y="613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7390918" y="404063"/>
            <a:ext cx="1532843" cy="613137"/>
          </a:xfrm>
          <a:custGeom>
            <a:avLst/>
            <a:gdLst/>
            <a:ahLst/>
            <a:cxnLst/>
            <a:rect r="r" b="b" t="t" l="l"/>
            <a:pathLst>
              <a:path h="613137" w="1532843">
                <a:moveTo>
                  <a:pt x="0" y="0"/>
                </a:moveTo>
                <a:lnTo>
                  <a:pt x="1532843" y="0"/>
                </a:lnTo>
                <a:lnTo>
                  <a:pt x="1532843" y="613137"/>
                </a:lnTo>
                <a:lnTo>
                  <a:pt x="0" y="613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-373418" y="8897006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8"/>
                </a:lnTo>
                <a:lnTo>
                  <a:pt x="0" y="722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6139356" y="8897006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8"/>
                </a:lnTo>
                <a:lnTo>
                  <a:pt x="0" y="722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4950083" y="-318526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7" y="0"/>
                </a:lnTo>
                <a:lnTo>
                  <a:pt x="1220417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909289" y="9619594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7" y="0"/>
                </a:lnTo>
                <a:lnTo>
                  <a:pt x="1220417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7422062" y="9619594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6170500" y="1017200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2440368" y="3564515"/>
            <a:ext cx="1150193" cy="963287"/>
          </a:xfrm>
          <a:custGeom>
            <a:avLst/>
            <a:gdLst/>
            <a:ahLst/>
            <a:cxnLst/>
            <a:rect r="r" b="b" t="t" l="l"/>
            <a:pathLst>
              <a:path h="963287" w="1150193">
                <a:moveTo>
                  <a:pt x="0" y="0"/>
                </a:moveTo>
                <a:lnTo>
                  <a:pt x="1150194" y="0"/>
                </a:lnTo>
                <a:lnTo>
                  <a:pt x="1150194" y="963287"/>
                </a:lnTo>
                <a:lnTo>
                  <a:pt x="0" y="96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6446930" y="3459914"/>
            <a:ext cx="1153435" cy="1172488"/>
          </a:xfrm>
          <a:custGeom>
            <a:avLst/>
            <a:gdLst/>
            <a:ahLst/>
            <a:cxnLst/>
            <a:rect r="r" b="b" t="t" l="l"/>
            <a:pathLst>
              <a:path h="1172488" w="1153435">
                <a:moveTo>
                  <a:pt x="0" y="0"/>
                </a:moveTo>
                <a:lnTo>
                  <a:pt x="1153435" y="0"/>
                </a:lnTo>
                <a:lnTo>
                  <a:pt x="1153435" y="1172488"/>
                </a:lnTo>
                <a:lnTo>
                  <a:pt x="0" y="11724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0432585" y="3564515"/>
            <a:ext cx="1198491" cy="963287"/>
          </a:xfrm>
          <a:custGeom>
            <a:avLst/>
            <a:gdLst/>
            <a:ahLst/>
            <a:cxnLst/>
            <a:rect r="r" b="b" t="t" l="l"/>
            <a:pathLst>
              <a:path h="963287" w="1198491">
                <a:moveTo>
                  <a:pt x="0" y="0"/>
                </a:moveTo>
                <a:lnTo>
                  <a:pt x="1198491" y="0"/>
                </a:lnTo>
                <a:lnTo>
                  <a:pt x="1198491" y="963287"/>
                </a:lnTo>
                <a:lnTo>
                  <a:pt x="0" y="963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4584243" y="3587511"/>
            <a:ext cx="1044891" cy="1044891"/>
          </a:xfrm>
          <a:custGeom>
            <a:avLst/>
            <a:gdLst/>
            <a:ahLst/>
            <a:cxnLst/>
            <a:rect r="r" b="b" t="t" l="l"/>
            <a:pathLst>
              <a:path h="1044891" w="1044891">
                <a:moveTo>
                  <a:pt x="0" y="0"/>
                </a:moveTo>
                <a:lnTo>
                  <a:pt x="1044891" y="0"/>
                </a:lnTo>
                <a:lnTo>
                  <a:pt x="1044891" y="1044891"/>
                </a:lnTo>
                <a:lnTo>
                  <a:pt x="0" y="10448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-44463" y="51435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063213"/>
            <a:ext cx="18288000" cy="4195087"/>
            <a:chOff x="0" y="0"/>
            <a:chExt cx="4816593" cy="11048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104879"/>
            </a:xfrm>
            <a:custGeom>
              <a:avLst/>
              <a:gdLst/>
              <a:ahLst/>
              <a:cxnLst/>
              <a:rect r="r" b="b" t="t" l="l"/>
              <a:pathLst>
                <a:path h="110487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04879"/>
                  </a:lnTo>
                  <a:lnTo>
                    <a:pt x="0" y="1104879"/>
                  </a:lnTo>
                  <a:close/>
                </a:path>
              </a:pathLst>
            </a:custGeom>
            <a:solidFill>
              <a:srgbClr val="ED514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8574" y="4414840"/>
            <a:ext cx="3155030" cy="3172702"/>
            <a:chOff x="0" y="0"/>
            <a:chExt cx="4206707" cy="4230269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49499" t="7165" r="23618" b="52285"/>
            <a:stretch>
              <a:fillRect/>
            </a:stretch>
          </p:blipFill>
          <p:spPr>
            <a:xfrm flipH="false" flipV="false">
              <a:off x="0" y="0"/>
              <a:ext cx="4206707" cy="4230269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5530515" y="4414840"/>
            <a:ext cx="3155030" cy="3172702"/>
            <a:chOff x="0" y="0"/>
            <a:chExt cx="4206707" cy="4230269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23576" t="0" r="10107" b="0"/>
            <a:stretch>
              <a:fillRect/>
            </a:stretch>
          </p:blipFill>
          <p:spPr>
            <a:xfrm flipH="false" flipV="false">
              <a:off x="0" y="0"/>
              <a:ext cx="4206707" cy="4230269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9602455" y="4414840"/>
            <a:ext cx="3155030" cy="3172702"/>
            <a:chOff x="0" y="0"/>
            <a:chExt cx="4206707" cy="4230269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36342" t="4147" r="31760" b="47799"/>
            <a:stretch>
              <a:fillRect/>
            </a:stretch>
          </p:blipFill>
          <p:spPr>
            <a:xfrm flipH="false" flipV="false">
              <a:off x="0" y="0"/>
              <a:ext cx="4206707" cy="4230269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13674396" y="4414840"/>
            <a:ext cx="3155030" cy="3172702"/>
            <a:chOff x="0" y="0"/>
            <a:chExt cx="4206707" cy="4230269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5"/>
            <a:srcRect l="15919" t="0" r="22947" b="7787"/>
            <a:stretch>
              <a:fillRect/>
            </a:stretch>
          </p:blipFill>
          <p:spPr>
            <a:xfrm flipH="false" flipV="false">
              <a:off x="0" y="0"/>
              <a:ext cx="4206707" cy="4230269"/>
            </a:xfrm>
            <a:prstGeom prst="rect">
              <a:avLst/>
            </a:prstGeom>
          </p:spPr>
        </p:pic>
      </p:grpSp>
      <p:grpSp>
        <p:nvGrpSpPr>
          <p:cNvPr name="Group 13" id="13"/>
          <p:cNvGrpSpPr/>
          <p:nvPr/>
        </p:nvGrpSpPr>
        <p:grpSpPr>
          <a:xfrm rot="0">
            <a:off x="0" y="9258300"/>
            <a:ext cx="18288000" cy="1028700"/>
            <a:chOff x="0" y="0"/>
            <a:chExt cx="4816593" cy="27093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816592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9352683" y="1344274"/>
            <a:ext cx="5219787" cy="103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39"/>
              </a:lnSpc>
              <a:spcBef>
                <a:spcPct val="0"/>
              </a:spcBef>
            </a:pPr>
            <a:r>
              <a:rPr lang="en-US" sz="6099" spc="341">
                <a:solidFill>
                  <a:srgbClr val="000000"/>
                </a:solidFill>
                <a:latin typeface="Anton"/>
              </a:rPr>
              <a:t>КОМАНДА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358937" y="2470446"/>
            <a:ext cx="7470489" cy="854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000000"/>
                </a:solidFill>
                <a:latin typeface="Poppins"/>
              </a:rPr>
              <a:t>Каждый участник нашей команды является носителем английского и русского языка.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01708" y="7737477"/>
            <a:ext cx="2868761" cy="557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4"/>
              </a:lnSpc>
              <a:spcBef>
                <a:spcPct val="0"/>
              </a:spcBef>
            </a:pPr>
            <a:r>
              <a:rPr lang="en-US" sz="3160">
                <a:solidFill>
                  <a:srgbClr val="000000"/>
                </a:solidFill>
                <a:latin typeface="Poppins"/>
              </a:rPr>
              <a:t>Aaron Loeb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530515" y="7727952"/>
            <a:ext cx="3155030" cy="559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2"/>
              </a:lnSpc>
              <a:spcBef>
                <a:spcPct val="0"/>
              </a:spcBef>
            </a:pPr>
            <a:r>
              <a:rPr lang="en-US" sz="3080">
                <a:solidFill>
                  <a:srgbClr val="000000"/>
                </a:solidFill>
                <a:latin typeface="Poppins"/>
              </a:rPr>
              <a:t>Jamie Chastain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352683" y="7737477"/>
            <a:ext cx="3654575" cy="557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4"/>
              </a:lnSpc>
              <a:spcBef>
                <a:spcPct val="0"/>
              </a:spcBef>
            </a:pPr>
            <a:r>
              <a:rPr lang="en-US" sz="3160">
                <a:solidFill>
                  <a:srgbClr val="000000"/>
                </a:solidFill>
                <a:latin typeface="Poppins"/>
              </a:rPr>
              <a:t>Korina Villanueva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817531" y="7737477"/>
            <a:ext cx="2868761" cy="557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4"/>
              </a:lnSpc>
              <a:spcBef>
                <a:spcPct val="0"/>
              </a:spcBef>
            </a:pPr>
            <a:r>
              <a:rPr lang="en-US" sz="3160">
                <a:solidFill>
                  <a:srgbClr val="000000"/>
                </a:solidFill>
                <a:latin typeface="Poppins"/>
              </a:rPr>
              <a:t>Yael Amari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58574" y="1100962"/>
            <a:ext cx="4143942" cy="32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599"/>
              </a:lnSpc>
              <a:spcBef>
                <a:spcPct val="0"/>
              </a:spcBef>
            </a:pPr>
            <a:r>
              <a:rPr lang="en-US" sz="18999" spc="1063">
                <a:solidFill>
                  <a:srgbClr val="000000"/>
                </a:solidFill>
                <a:latin typeface="Anton"/>
              </a:rPr>
              <a:t>08</a:t>
            </a:r>
          </a:p>
        </p:txBody>
      </p:sp>
      <p:sp>
        <p:nvSpPr>
          <p:cNvPr name="AutoShape 23" id="23"/>
          <p:cNvSpPr/>
          <p:nvPr/>
        </p:nvSpPr>
        <p:spPr>
          <a:xfrm rot="5400000">
            <a:off x="7465762" y="2942013"/>
            <a:ext cx="2888503" cy="0"/>
          </a:xfrm>
          <a:prstGeom prst="line">
            <a:avLst/>
          </a:prstGeom>
          <a:ln cap="flat" w="57150">
            <a:solidFill>
              <a:srgbClr val="16193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0" y="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885333"/>
            <a:ext cx="9358937" cy="4401667"/>
            <a:chOff x="0" y="0"/>
            <a:chExt cx="2464905" cy="115928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64905" cy="1159287"/>
            </a:xfrm>
            <a:custGeom>
              <a:avLst/>
              <a:gdLst/>
              <a:ahLst/>
              <a:cxnLst/>
              <a:rect r="r" b="b" t="t" l="l"/>
              <a:pathLst>
                <a:path h="1159287" w="2464905">
                  <a:moveTo>
                    <a:pt x="0" y="0"/>
                  </a:moveTo>
                  <a:lnTo>
                    <a:pt x="2464905" y="0"/>
                  </a:lnTo>
                  <a:lnTo>
                    <a:pt x="2464905" y="1159287"/>
                  </a:lnTo>
                  <a:lnTo>
                    <a:pt x="0" y="1159287"/>
                  </a:lnTo>
                  <a:close/>
                </a:path>
              </a:pathLst>
            </a:custGeom>
            <a:solidFill>
              <a:srgbClr val="AE041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9358937" cy="6008130"/>
            <a:chOff x="0" y="0"/>
            <a:chExt cx="2464905" cy="15823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64905" cy="1582388"/>
            </a:xfrm>
            <a:custGeom>
              <a:avLst/>
              <a:gdLst/>
              <a:ahLst/>
              <a:cxnLst/>
              <a:rect r="r" b="b" t="t" l="l"/>
              <a:pathLst>
                <a:path h="1582388" w="2464905">
                  <a:moveTo>
                    <a:pt x="0" y="0"/>
                  </a:moveTo>
                  <a:lnTo>
                    <a:pt x="2464905" y="0"/>
                  </a:lnTo>
                  <a:lnTo>
                    <a:pt x="2464905" y="1582388"/>
                  </a:lnTo>
                  <a:lnTo>
                    <a:pt x="0" y="1582388"/>
                  </a:ln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58574" y="1344274"/>
            <a:ext cx="5964363" cy="2112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39"/>
              </a:lnSpc>
              <a:spcBef>
                <a:spcPct val="0"/>
              </a:spcBef>
            </a:pPr>
            <a:r>
              <a:rPr lang="en-US" sz="6099" spc="341">
                <a:solidFill>
                  <a:srgbClr val="FFFFFF"/>
                </a:solidFill>
                <a:latin typeface="Anton"/>
              </a:rPr>
              <a:t>ИНВЕСТИЦИИ В ПРОЕКТ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58574" y="3744671"/>
            <a:ext cx="5964363" cy="1692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FFFFFF"/>
                </a:solidFill>
                <a:latin typeface="Poppins"/>
              </a:rPr>
              <a:t>Рассматривается три стадии привлечения финансов со стороны инвесторов. Средняя годовая доходность инвестора составит 46%.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58574" y="6017655"/>
            <a:ext cx="4143942" cy="32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599"/>
              </a:lnSpc>
              <a:spcBef>
                <a:spcPct val="0"/>
              </a:spcBef>
            </a:pPr>
            <a:r>
              <a:rPr lang="en-US" sz="18999" spc="1063">
                <a:solidFill>
                  <a:srgbClr val="FFFFFF"/>
                </a:solidFill>
                <a:latin typeface="Anton"/>
              </a:rPr>
              <a:t>09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9949604" y="1458574"/>
            <a:ext cx="7295519" cy="7369852"/>
            <a:chOff x="0" y="0"/>
            <a:chExt cx="9727359" cy="9826470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1590196" y="9350604"/>
              <a:ext cx="1240628" cy="4758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6"/>
                </a:lnSpc>
              </a:pPr>
              <a:r>
                <a:rPr lang="en-US" sz="2104">
                  <a:solidFill>
                    <a:srgbClr val="000000"/>
                  </a:solidFill>
                  <a:latin typeface="Poppins"/>
                </a:rPr>
                <a:t>Раунд 1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4551521" y="9350604"/>
              <a:ext cx="1331457" cy="4758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6"/>
                </a:lnSpc>
              </a:pPr>
              <a:r>
                <a:rPr lang="en-US" sz="2104">
                  <a:solidFill>
                    <a:srgbClr val="000000"/>
                  </a:solidFill>
                  <a:latin typeface="Poppins"/>
                </a:rPr>
                <a:t>Раунд 2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7555825" y="9350604"/>
              <a:ext cx="1336329" cy="4758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6"/>
                </a:lnSpc>
              </a:pPr>
              <a:r>
                <a:rPr lang="en-US" sz="2104">
                  <a:solidFill>
                    <a:srgbClr val="000000"/>
                  </a:solidFill>
                  <a:latin typeface="Poppins"/>
                </a:rPr>
                <a:t>Раунд 3</a:t>
              </a:r>
            </a:p>
          </p:txBody>
        </p: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707141" y="209358"/>
              <a:ext cx="9020218" cy="9020218"/>
              <a:chOff x="0" y="0"/>
              <a:chExt cx="10287000" cy="102870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-6350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3422650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6851650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name="TextBox 20" id="20"/>
            <p:cNvSpPr txBox="true"/>
            <p:nvPr/>
          </p:nvSpPr>
          <p:spPr>
            <a:xfrm rot="0">
              <a:off x="0" y="-57150"/>
              <a:ext cx="528963" cy="4758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946"/>
                </a:lnSpc>
              </a:pPr>
              <a:r>
                <a:rPr lang="en-US" sz="2104">
                  <a:solidFill>
                    <a:srgbClr val="000000"/>
                  </a:solidFill>
                  <a:latin typeface="Poppins"/>
                </a:rPr>
                <a:t>30 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5046" y="2949589"/>
              <a:ext cx="523917" cy="4758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946"/>
                </a:lnSpc>
              </a:pPr>
              <a:r>
                <a:rPr lang="en-US" sz="2104">
                  <a:solidFill>
                    <a:srgbClr val="000000"/>
                  </a:solidFill>
                  <a:latin typeface="Poppins"/>
                </a:rPr>
                <a:t>20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5875" y="5956329"/>
              <a:ext cx="433089" cy="4758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946"/>
                </a:lnSpc>
              </a:pPr>
              <a:r>
                <a:rPr lang="en-US" sz="2104">
                  <a:solidFill>
                    <a:srgbClr val="000000"/>
                  </a:solidFill>
                  <a:latin typeface="Poppins"/>
                </a:rPr>
                <a:t>10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210019" y="8963068"/>
              <a:ext cx="318944" cy="4758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946"/>
                </a:lnSpc>
              </a:pPr>
              <a:r>
                <a:rPr lang="en-US" sz="2104">
                  <a:solidFill>
                    <a:srgbClr val="000000"/>
                  </a:solidFill>
                  <a:latin typeface="Poppins"/>
                </a:rPr>
                <a:t>0 </a:t>
              </a:r>
            </a:p>
          </p:txBody>
        </p:sp>
        <p:grpSp>
          <p:nvGrpSpPr>
            <p:cNvPr name="Group 24" id="24"/>
            <p:cNvGrpSpPr>
              <a:grpSpLocks noChangeAspect="true"/>
            </p:cNvGrpSpPr>
            <p:nvPr/>
          </p:nvGrpSpPr>
          <p:grpSpPr>
            <a:xfrm rot="0">
              <a:off x="2210510" y="209358"/>
              <a:ext cx="6013479" cy="9020218"/>
              <a:chOff x="1714500" y="0"/>
              <a:chExt cx="6858000" cy="102870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1714500" y="0"/>
                <a:ext cx="6858000" cy="10287000"/>
              </a:xfrm>
              <a:custGeom>
                <a:avLst/>
                <a:gdLst/>
                <a:ahLst/>
                <a:cxnLst/>
                <a:rect r="r" b="b" t="t" l="l"/>
                <a:pathLst>
                  <a:path h="10287000" w="6858000">
                    <a:moveTo>
                      <a:pt x="0" y="10287000"/>
                    </a:moveTo>
                    <a:lnTo>
                      <a:pt x="0" y="8572500"/>
                    </a:lnTo>
                    <a:lnTo>
                      <a:pt x="3429000" y="6172200"/>
                    </a:lnTo>
                    <a:lnTo>
                      <a:pt x="6858000" y="0"/>
                    </a:lnTo>
                    <a:lnTo>
                      <a:pt x="6858000" y="10287000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</p:grpSp>
      </p:grpSp>
      <p:sp>
        <p:nvSpPr>
          <p:cNvPr name="Freeform 26" id="26"/>
          <p:cNvSpPr/>
          <p:nvPr/>
        </p:nvSpPr>
        <p:spPr>
          <a:xfrm flipH="false" flipV="false" rot="0">
            <a:off x="16505074" y="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9551719" cy="5372843"/>
            <a:chOff x="0" y="0"/>
            <a:chExt cx="6089457" cy="34253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l="0" t="-83416" r="0" b="-83416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81366" cy="106603"/>
            </a:xfrm>
            <a:custGeom>
              <a:avLst/>
              <a:gdLst/>
              <a:ahLst/>
              <a:cxnLst/>
              <a:rect r="r" b="b" t="t" l="l"/>
              <a:pathLst>
                <a:path h="106603" w="2181366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A8070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81366" cy="29282"/>
            </a:xfrm>
            <a:custGeom>
              <a:avLst/>
              <a:gdLst/>
              <a:ahLst/>
              <a:cxnLst/>
              <a:rect r="r" b="b" t="t" l="l"/>
              <a:pathLst>
                <a:path h="29282" w="2181366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A8070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691275" y="2179745"/>
            <a:ext cx="4486336" cy="1594049"/>
            <a:chOff x="0" y="0"/>
            <a:chExt cx="4073040" cy="14472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73017" cy="1447165"/>
            </a:xfrm>
            <a:custGeom>
              <a:avLst/>
              <a:gdLst/>
              <a:ahLst/>
              <a:cxnLst/>
              <a:rect r="r" b="b" t="t" l="l"/>
              <a:pathLst>
                <a:path h="1447165" w="4073017">
                  <a:moveTo>
                    <a:pt x="33492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49244" y="1447165"/>
                    <a:pt x="3349244" y="1447165"/>
                    <a:pt x="3349244" y="1447165"/>
                  </a:cubicBezTo>
                  <a:cubicBezTo>
                    <a:pt x="3747897" y="1447165"/>
                    <a:pt x="4073017" y="1122172"/>
                    <a:pt x="4073017" y="723519"/>
                  </a:cubicBezTo>
                  <a:cubicBezTo>
                    <a:pt x="4073017" y="324866"/>
                    <a:pt x="3747897" y="0"/>
                    <a:pt x="334924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638092" y="1512782"/>
            <a:ext cx="2264977" cy="2263391"/>
            <a:chOff x="0" y="0"/>
            <a:chExt cx="2056320" cy="20548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056384" cy="2054860"/>
            </a:xfrm>
            <a:custGeom>
              <a:avLst/>
              <a:gdLst/>
              <a:ahLst/>
              <a:cxnLst/>
              <a:rect r="r" b="b" t="t" l="l"/>
              <a:pathLst>
                <a:path h="2054860" w="2056384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A80707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928304" y="4033124"/>
            <a:ext cx="4490302" cy="1596428"/>
            <a:chOff x="0" y="0"/>
            <a:chExt cx="4076640" cy="144936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076573" cy="1449324"/>
            </a:xfrm>
            <a:custGeom>
              <a:avLst/>
              <a:gdLst/>
              <a:ahLst/>
              <a:cxnLst/>
              <a:rect r="r" b="b" t="t" l="l"/>
              <a:pathLst>
                <a:path h="1449324" w="4076573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871949" y="3363782"/>
            <a:ext cx="2267356" cy="2265770"/>
            <a:chOff x="0" y="0"/>
            <a:chExt cx="2058480" cy="20570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058416" cy="2057146"/>
            </a:xfrm>
            <a:custGeom>
              <a:avLst/>
              <a:gdLst/>
              <a:ahLst/>
              <a:cxnLst/>
              <a:rect r="r" b="b" t="t" l="l"/>
              <a:pathLst>
                <a:path h="2057146" w="205841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A80707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9190711" y="5888883"/>
            <a:ext cx="4489509" cy="1594842"/>
            <a:chOff x="0" y="0"/>
            <a:chExt cx="4075920" cy="14479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075811" cy="1447927"/>
            </a:xfrm>
            <a:custGeom>
              <a:avLst/>
              <a:gdLst/>
              <a:ahLst/>
              <a:cxnLst/>
              <a:rect r="r" b="b" t="t" l="l"/>
              <a:pathLst>
                <a:path h="1447927" w="4075811">
                  <a:moveTo>
                    <a:pt x="33515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3351530" y="1447927"/>
                    <a:pt x="3351530" y="1447927"/>
                    <a:pt x="3351530" y="1447927"/>
                  </a:cubicBezTo>
                  <a:cubicBezTo>
                    <a:pt x="3750564" y="1447927"/>
                    <a:pt x="4075811" y="1122807"/>
                    <a:pt x="4075811" y="724027"/>
                  </a:cubicBezTo>
                  <a:cubicBezTo>
                    <a:pt x="4075811" y="325247"/>
                    <a:pt x="3750564" y="0"/>
                    <a:pt x="33515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8001122" y="5217162"/>
            <a:ext cx="2264184" cy="2264184"/>
            <a:chOff x="0" y="0"/>
            <a:chExt cx="2055600" cy="20556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055622" cy="2055622"/>
            </a:xfrm>
            <a:custGeom>
              <a:avLst/>
              <a:gdLst/>
              <a:ahLst/>
              <a:cxnLst/>
              <a:rect r="r" b="b" t="t" l="l"/>
              <a:pathLst>
                <a:path h="2055622" w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A80707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7353193" y="7739090"/>
            <a:ext cx="4487922" cy="1594049"/>
            <a:chOff x="0" y="0"/>
            <a:chExt cx="4074480" cy="14472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074414" cy="1447165"/>
            </a:xfrm>
            <a:custGeom>
              <a:avLst/>
              <a:gdLst/>
              <a:ahLst/>
              <a:cxnLst/>
              <a:rect r="r" b="b" t="t" l="l"/>
              <a:pathLst>
                <a:path h="1447165" w="4074414">
                  <a:moveTo>
                    <a:pt x="33503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50387" y="1447165"/>
                    <a:pt x="3350387" y="1447165"/>
                    <a:pt x="3350387" y="1447165"/>
                  </a:cubicBezTo>
                  <a:cubicBezTo>
                    <a:pt x="3749294" y="1447165"/>
                    <a:pt x="4074414" y="1122172"/>
                    <a:pt x="4074414" y="723519"/>
                  </a:cubicBezTo>
                  <a:cubicBezTo>
                    <a:pt x="4074414" y="324866"/>
                    <a:pt x="3749294" y="0"/>
                    <a:pt x="33503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6238151" y="7067369"/>
            <a:ext cx="2263391" cy="2265770"/>
            <a:chOff x="0" y="0"/>
            <a:chExt cx="2054880" cy="20570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054860" cy="2057146"/>
            </a:xfrm>
            <a:custGeom>
              <a:avLst/>
              <a:gdLst/>
              <a:ahLst/>
              <a:cxnLst/>
              <a:rect r="r" b="b" t="t" l="l"/>
              <a:pathLst>
                <a:path h="2057146" w="2054860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A80707"/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8745932" y="7978331"/>
            <a:ext cx="2732632" cy="38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10"/>
              </a:lnSpc>
            </a:pPr>
            <a:r>
              <a:rPr lang="en-US" sz="2253" spc="1097">
                <a:solidFill>
                  <a:srgbClr val="000000"/>
                </a:solidFill>
                <a:latin typeface="Antonio Ultra-Bold"/>
              </a:rPr>
              <a:t>2024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2485593" y="2204304"/>
            <a:ext cx="799426" cy="880347"/>
          </a:xfrm>
          <a:custGeom>
            <a:avLst/>
            <a:gdLst/>
            <a:ahLst/>
            <a:cxnLst/>
            <a:rect r="r" b="b" t="t" l="l"/>
            <a:pathLst>
              <a:path h="880347" w="799426">
                <a:moveTo>
                  <a:pt x="0" y="0"/>
                </a:moveTo>
                <a:lnTo>
                  <a:pt x="799426" y="0"/>
                </a:lnTo>
                <a:lnTo>
                  <a:pt x="799426" y="880347"/>
                </a:lnTo>
                <a:lnTo>
                  <a:pt x="0" y="880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8675865" y="5794043"/>
            <a:ext cx="1029692" cy="892261"/>
          </a:xfrm>
          <a:custGeom>
            <a:avLst/>
            <a:gdLst/>
            <a:ahLst/>
            <a:cxnLst/>
            <a:rect r="r" b="b" t="t" l="l"/>
            <a:pathLst>
              <a:path h="892261" w="1029692">
                <a:moveTo>
                  <a:pt x="0" y="0"/>
                </a:moveTo>
                <a:lnTo>
                  <a:pt x="1029692" y="0"/>
                </a:lnTo>
                <a:lnTo>
                  <a:pt x="1029692" y="892261"/>
                </a:lnTo>
                <a:lnTo>
                  <a:pt x="0" y="892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7007481" y="7667300"/>
            <a:ext cx="724731" cy="1065909"/>
          </a:xfrm>
          <a:custGeom>
            <a:avLst/>
            <a:gdLst/>
            <a:ahLst/>
            <a:cxnLst/>
            <a:rect r="r" b="b" t="t" l="l"/>
            <a:pathLst>
              <a:path h="1065909" w="724731">
                <a:moveTo>
                  <a:pt x="0" y="0"/>
                </a:moveTo>
                <a:lnTo>
                  <a:pt x="724731" y="0"/>
                </a:lnTo>
                <a:lnTo>
                  <a:pt x="724731" y="1065908"/>
                </a:lnTo>
                <a:lnTo>
                  <a:pt x="0" y="1065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0505194" y="4033124"/>
            <a:ext cx="1000866" cy="988796"/>
          </a:xfrm>
          <a:custGeom>
            <a:avLst/>
            <a:gdLst/>
            <a:ahLst/>
            <a:cxnLst/>
            <a:rect r="r" b="b" t="t" l="l"/>
            <a:pathLst>
              <a:path h="988796" w="1000866">
                <a:moveTo>
                  <a:pt x="0" y="0"/>
                </a:moveTo>
                <a:lnTo>
                  <a:pt x="1000866" y="0"/>
                </a:lnTo>
                <a:lnTo>
                  <a:pt x="1000866" y="988796"/>
                </a:lnTo>
                <a:lnTo>
                  <a:pt x="0" y="9887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0505194" y="6166027"/>
            <a:ext cx="2732632" cy="360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988"/>
              </a:lnSpc>
              <a:spcBef>
                <a:spcPct val="0"/>
              </a:spcBef>
            </a:pPr>
            <a:r>
              <a:rPr lang="en-US" sz="2165" spc="1054">
                <a:solidFill>
                  <a:srgbClr val="000000"/>
                </a:solidFill>
                <a:latin typeface="Antonio Ultra-Bold"/>
              </a:rPr>
              <a:t>2025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377430" y="4323617"/>
            <a:ext cx="2732632" cy="368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029"/>
              </a:lnSpc>
              <a:spcBef>
                <a:spcPct val="0"/>
              </a:spcBef>
            </a:pPr>
            <a:r>
              <a:rPr lang="en-US" sz="2195" spc="1069">
                <a:solidFill>
                  <a:srgbClr val="000000"/>
                </a:solidFill>
                <a:latin typeface="Antonio Ultra-Bold"/>
              </a:rPr>
              <a:t>2027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052289" y="2476104"/>
            <a:ext cx="2732632" cy="368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029"/>
              </a:lnSpc>
              <a:spcBef>
                <a:spcPct val="0"/>
              </a:spcBef>
            </a:pPr>
            <a:r>
              <a:rPr lang="en-US" sz="2195" spc="1069">
                <a:solidFill>
                  <a:srgbClr val="000000"/>
                </a:solidFill>
                <a:latin typeface="Antonio Ultra-Bold"/>
              </a:rPr>
              <a:t>2030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178433" y="4709869"/>
            <a:ext cx="5488313" cy="818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28"/>
              </a:lnSpc>
            </a:pPr>
            <a:r>
              <a:rPr lang="en-US" sz="5684">
                <a:solidFill>
                  <a:srgbClr val="000000"/>
                </a:solidFill>
                <a:latin typeface="Poppins Bold"/>
              </a:rPr>
              <a:t>Цели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2178433" y="5665815"/>
            <a:ext cx="3164368" cy="1262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>
                <a:solidFill>
                  <a:srgbClr val="000000"/>
                </a:solidFill>
                <a:latin typeface="Poppins"/>
              </a:rPr>
              <a:t>В рамках дальнейшего развития компании, были поставлены следующие цели.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745932" y="8412162"/>
            <a:ext cx="3739660" cy="634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>
                <a:solidFill>
                  <a:srgbClr val="000000"/>
                </a:solidFill>
                <a:latin typeface="Poppins"/>
              </a:rPr>
              <a:t>Взрослая аудитория составляет 25% клиентов.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505194" y="6568493"/>
            <a:ext cx="2961949" cy="634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>
                <a:solidFill>
                  <a:srgbClr val="000000"/>
                </a:solidFill>
                <a:latin typeface="Poppins"/>
              </a:rPr>
              <a:t>Доля от российского рынка составляет 7%.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2377430" y="4738731"/>
            <a:ext cx="2961949" cy="634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>
                <a:solidFill>
                  <a:srgbClr val="000000"/>
                </a:solidFill>
                <a:latin typeface="Poppins"/>
              </a:rPr>
              <a:t>Выход на рынки Белоруси и Казахстана.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4052289" y="2929144"/>
            <a:ext cx="2961949" cy="634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>
                <a:solidFill>
                  <a:srgbClr val="000000"/>
                </a:solidFill>
                <a:latin typeface="Poppins"/>
              </a:rPr>
              <a:t>Доля от российского рынка составляет 16%.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16505074" y="30452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2894" y="1028700"/>
            <a:ext cx="18288000" cy="9067800"/>
          </a:xfrm>
          <a:custGeom>
            <a:avLst/>
            <a:gdLst/>
            <a:ahLst/>
            <a:cxnLst/>
            <a:rect r="r" b="b" t="t" l="l"/>
            <a:pathLst>
              <a:path h="9067800" w="18288000">
                <a:moveTo>
                  <a:pt x="0" y="0"/>
                </a:moveTo>
                <a:lnTo>
                  <a:pt x="18288000" y="0"/>
                </a:lnTo>
                <a:lnTo>
                  <a:pt x="18288000" y="9067800"/>
                </a:lnTo>
                <a:lnTo>
                  <a:pt x="0" y="9067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l="0" t="-18555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7676" y="3499263"/>
            <a:ext cx="4778775" cy="5759037"/>
          </a:xfrm>
          <a:custGeom>
            <a:avLst/>
            <a:gdLst/>
            <a:ahLst/>
            <a:cxnLst/>
            <a:rect r="r" b="b" t="t" l="l"/>
            <a:pathLst>
              <a:path h="5759037" w="4778775">
                <a:moveTo>
                  <a:pt x="0" y="0"/>
                </a:moveTo>
                <a:lnTo>
                  <a:pt x="4778775" y="0"/>
                </a:lnTo>
                <a:lnTo>
                  <a:pt x="4778775" y="5759037"/>
                </a:lnTo>
                <a:lnTo>
                  <a:pt x="0" y="5759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08556" y="3720835"/>
            <a:ext cx="4450773" cy="5551996"/>
          </a:xfrm>
          <a:custGeom>
            <a:avLst/>
            <a:gdLst/>
            <a:ahLst/>
            <a:cxnLst/>
            <a:rect r="r" b="b" t="t" l="l"/>
            <a:pathLst>
              <a:path h="5551996" w="4450773">
                <a:moveTo>
                  <a:pt x="0" y="0"/>
                </a:moveTo>
                <a:lnTo>
                  <a:pt x="4450773" y="0"/>
                </a:lnTo>
                <a:lnTo>
                  <a:pt x="4450773" y="5551996"/>
                </a:lnTo>
                <a:lnTo>
                  <a:pt x="0" y="55519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11434" y="3720835"/>
            <a:ext cx="4463530" cy="5925721"/>
          </a:xfrm>
          <a:custGeom>
            <a:avLst/>
            <a:gdLst/>
            <a:ahLst/>
            <a:cxnLst/>
            <a:rect r="r" b="b" t="t" l="l"/>
            <a:pathLst>
              <a:path h="5925721" w="4463530">
                <a:moveTo>
                  <a:pt x="0" y="0"/>
                </a:moveTo>
                <a:lnTo>
                  <a:pt x="4463530" y="0"/>
                </a:lnTo>
                <a:lnTo>
                  <a:pt x="4463530" y="5925721"/>
                </a:lnTo>
                <a:lnTo>
                  <a:pt x="0" y="5925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257565" y="1104224"/>
            <a:ext cx="12507739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spc="358">
                <a:solidFill>
                  <a:srgbClr val="000000"/>
                </a:solidFill>
                <a:latin typeface="Anton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358937" y="0"/>
            <a:ext cx="8929063" cy="10287000"/>
            <a:chOff x="0" y="0"/>
            <a:chExt cx="11905417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7042" t="0" r="27042" b="0"/>
            <a:stretch>
              <a:fillRect/>
            </a:stretch>
          </p:blipFill>
          <p:spPr>
            <a:xfrm flipH="false" flipV="false">
              <a:off x="0" y="0"/>
              <a:ext cx="11905417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5143500"/>
            <a:ext cx="9358937" cy="5143500"/>
            <a:chOff x="0" y="0"/>
            <a:chExt cx="2464905" cy="13546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64905" cy="1354667"/>
            </a:xfrm>
            <a:custGeom>
              <a:avLst/>
              <a:gdLst/>
              <a:ahLst/>
              <a:cxnLst/>
              <a:rect r="r" b="b" t="t" l="l"/>
              <a:pathLst>
                <a:path h="1354667" w="2464905">
                  <a:moveTo>
                    <a:pt x="0" y="0"/>
                  </a:moveTo>
                  <a:lnTo>
                    <a:pt x="2464905" y="0"/>
                  </a:lnTo>
                  <a:lnTo>
                    <a:pt x="2464905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358937" y="0"/>
            <a:ext cx="8929063" cy="1028700"/>
            <a:chOff x="0" y="0"/>
            <a:chExt cx="2351687" cy="2709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51687" cy="270933"/>
            </a:xfrm>
            <a:custGeom>
              <a:avLst/>
              <a:gdLst/>
              <a:ahLst/>
              <a:cxnLst/>
              <a:rect r="r" b="b" t="t" l="l"/>
              <a:pathLst>
                <a:path h="270933" w="2351687">
                  <a:moveTo>
                    <a:pt x="0" y="0"/>
                  </a:moveTo>
                  <a:lnTo>
                    <a:pt x="2351687" y="0"/>
                  </a:lnTo>
                  <a:lnTo>
                    <a:pt x="2351687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0" y="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74" t="-16565" r="-18013" b="-47785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58574" y="5901729"/>
            <a:ext cx="5069008" cy="103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39"/>
              </a:lnSpc>
              <a:spcBef>
                <a:spcPct val="0"/>
              </a:spcBef>
            </a:pPr>
            <a:r>
              <a:rPr lang="en-US" sz="6099" spc="341">
                <a:solidFill>
                  <a:srgbClr val="FFFFFF"/>
                </a:solidFill>
                <a:latin typeface="Anton"/>
              </a:rPr>
              <a:t>ВВЕДЕНИЕ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58574" y="1106149"/>
            <a:ext cx="4348354" cy="32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599"/>
              </a:lnSpc>
              <a:spcBef>
                <a:spcPct val="0"/>
              </a:spcBef>
            </a:pPr>
            <a:r>
              <a:rPr lang="en-US" sz="18999" spc="1063">
                <a:solidFill>
                  <a:srgbClr val="000000"/>
                </a:solidFill>
                <a:latin typeface="Anton"/>
              </a:rPr>
              <a:t>01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58574" y="7136786"/>
            <a:ext cx="6220099" cy="2111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8"/>
              </a:lnSpc>
            </a:pPr>
            <a:r>
              <a:rPr lang="en-US" sz="2370">
                <a:solidFill>
                  <a:srgbClr val="FFFFFF"/>
                </a:solidFill>
                <a:latin typeface="Poppins"/>
              </a:rPr>
              <a:t>Школа английского языка для детей с дальнейшим развитием в сторону взрослых клиентов.</a:t>
            </a:r>
          </a:p>
          <a:p>
            <a:pPr>
              <a:lnSpc>
                <a:spcPts val="3318"/>
              </a:lnSpc>
            </a:pPr>
          </a:p>
          <a:p>
            <a:pPr>
              <a:lnSpc>
                <a:spcPts val="331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85843" y="2530917"/>
            <a:ext cx="1532843" cy="613137"/>
          </a:xfrm>
          <a:custGeom>
            <a:avLst/>
            <a:gdLst/>
            <a:ahLst/>
            <a:cxnLst/>
            <a:rect r="r" b="b" t="t" l="l"/>
            <a:pathLst>
              <a:path h="613137" w="1532843">
                <a:moveTo>
                  <a:pt x="0" y="0"/>
                </a:moveTo>
                <a:lnTo>
                  <a:pt x="1532843" y="0"/>
                </a:lnTo>
                <a:lnTo>
                  <a:pt x="1532843" y="613137"/>
                </a:lnTo>
                <a:lnTo>
                  <a:pt x="0" y="613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-209074"/>
            <a:ext cx="1532843" cy="613137"/>
          </a:xfrm>
          <a:custGeom>
            <a:avLst/>
            <a:gdLst/>
            <a:ahLst/>
            <a:cxnLst/>
            <a:rect r="r" b="b" t="t" l="l"/>
            <a:pathLst>
              <a:path h="613137" w="1532843">
                <a:moveTo>
                  <a:pt x="0" y="0"/>
                </a:moveTo>
                <a:lnTo>
                  <a:pt x="1532843" y="0"/>
                </a:lnTo>
                <a:lnTo>
                  <a:pt x="1532843" y="613137"/>
                </a:lnTo>
                <a:lnTo>
                  <a:pt x="0" y="613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73418" y="8897006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8"/>
                </a:lnTo>
                <a:lnTo>
                  <a:pt x="0" y="722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950083" y="-318526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7" y="0"/>
                </a:lnTo>
                <a:lnTo>
                  <a:pt x="1220417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09289" y="9896842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7" y="0"/>
                </a:lnTo>
                <a:lnTo>
                  <a:pt x="1220417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422062" y="9619594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170500" y="1017200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2631735"/>
            <a:ext cx="7918981" cy="6960307"/>
            <a:chOff x="0" y="0"/>
            <a:chExt cx="2085658" cy="183316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85658" cy="1833167"/>
            </a:xfrm>
            <a:custGeom>
              <a:avLst/>
              <a:gdLst/>
              <a:ahLst/>
              <a:cxnLst/>
              <a:rect r="r" b="b" t="t" l="l"/>
              <a:pathLst>
                <a:path h="1833167" w="2085658">
                  <a:moveTo>
                    <a:pt x="27374" y="0"/>
                  </a:moveTo>
                  <a:lnTo>
                    <a:pt x="2058284" y="0"/>
                  </a:lnTo>
                  <a:cubicBezTo>
                    <a:pt x="2073402" y="0"/>
                    <a:pt x="2085658" y="12256"/>
                    <a:pt x="2085658" y="27374"/>
                  </a:cubicBezTo>
                  <a:lnTo>
                    <a:pt x="2085658" y="1805793"/>
                  </a:lnTo>
                  <a:cubicBezTo>
                    <a:pt x="2085658" y="1813053"/>
                    <a:pt x="2082773" y="1820016"/>
                    <a:pt x="2077640" y="1825149"/>
                  </a:cubicBezTo>
                  <a:cubicBezTo>
                    <a:pt x="2072506" y="1830283"/>
                    <a:pt x="2065544" y="1833167"/>
                    <a:pt x="2058284" y="1833167"/>
                  </a:cubicBezTo>
                  <a:lnTo>
                    <a:pt x="27374" y="1833167"/>
                  </a:lnTo>
                  <a:cubicBezTo>
                    <a:pt x="20114" y="1833167"/>
                    <a:pt x="13151" y="1830283"/>
                    <a:pt x="8018" y="1825149"/>
                  </a:cubicBezTo>
                  <a:cubicBezTo>
                    <a:pt x="2884" y="1820016"/>
                    <a:pt x="0" y="1813053"/>
                    <a:pt x="0" y="1805793"/>
                  </a:cubicBezTo>
                  <a:lnTo>
                    <a:pt x="0" y="27374"/>
                  </a:lnTo>
                  <a:cubicBezTo>
                    <a:pt x="0" y="20114"/>
                    <a:pt x="2884" y="13151"/>
                    <a:pt x="8018" y="8018"/>
                  </a:cubicBezTo>
                  <a:cubicBezTo>
                    <a:pt x="13151" y="2884"/>
                    <a:pt x="20114" y="0"/>
                    <a:pt x="273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25244"/>
              </a:solidFill>
              <a:prstDash val="dash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656675" y="2207695"/>
            <a:ext cx="6663032" cy="848081"/>
            <a:chOff x="0" y="0"/>
            <a:chExt cx="3192922" cy="406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192922" cy="406400"/>
            </a:xfrm>
            <a:custGeom>
              <a:avLst/>
              <a:gdLst/>
              <a:ahLst/>
              <a:cxnLst/>
              <a:rect r="r" b="b" t="t" l="l"/>
              <a:pathLst>
                <a:path h="406400" w="3192922">
                  <a:moveTo>
                    <a:pt x="2989722" y="0"/>
                  </a:moveTo>
                  <a:cubicBezTo>
                    <a:pt x="3101947" y="0"/>
                    <a:pt x="3192922" y="90976"/>
                    <a:pt x="3192922" y="203200"/>
                  </a:cubicBezTo>
                  <a:cubicBezTo>
                    <a:pt x="3192922" y="315424"/>
                    <a:pt x="3101947" y="406400"/>
                    <a:pt x="298972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340319" y="2631735"/>
            <a:ext cx="7918981" cy="6960307"/>
            <a:chOff x="0" y="0"/>
            <a:chExt cx="2085658" cy="18331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85658" cy="1833167"/>
            </a:xfrm>
            <a:custGeom>
              <a:avLst/>
              <a:gdLst/>
              <a:ahLst/>
              <a:cxnLst/>
              <a:rect r="r" b="b" t="t" l="l"/>
              <a:pathLst>
                <a:path h="1833167" w="2085658">
                  <a:moveTo>
                    <a:pt x="27374" y="0"/>
                  </a:moveTo>
                  <a:lnTo>
                    <a:pt x="2058284" y="0"/>
                  </a:lnTo>
                  <a:cubicBezTo>
                    <a:pt x="2073402" y="0"/>
                    <a:pt x="2085658" y="12256"/>
                    <a:pt x="2085658" y="27374"/>
                  </a:cubicBezTo>
                  <a:lnTo>
                    <a:pt x="2085658" y="1805793"/>
                  </a:lnTo>
                  <a:cubicBezTo>
                    <a:pt x="2085658" y="1813053"/>
                    <a:pt x="2082773" y="1820016"/>
                    <a:pt x="2077640" y="1825149"/>
                  </a:cubicBezTo>
                  <a:cubicBezTo>
                    <a:pt x="2072506" y="1830283"/>
                    <a:pt x="2065544" y="1833167"/>
                    <a:pt x="2058284" y="1833167"/>
                  </a:cubicBezTo>
                  <a:lnTo>
                    <a:pt x="27374" y="1833167"/>
                  </a:lnTo>
                  <a:cubicBezTo>
                    <a:pt x="20114" y="1833167"/>
                    <a:pt x="13151" y="1830283"/>
                    <a:pt x="8018" y="1825149"/>
                  </a:cubicBezTo>
                  <a:cubicBezTo>
                    <a:pt x="2884" y="1820016"/>
                    <a:pt x="0" y="1813053"/>
                    <a:pt x="0" y="1805793"/>
                  </a:cubicBezTo>
                  <a:lnTo>
                    <a:pt x="0" y="27374"/>
                  </a:lnTo>
                  <a:cubicBezTo>
                    <a:pt x="0" y="20114"/>
                    <a:pt x="2884" y="13151"/>
                    <a:pt x="8018" y="8018"/>
                  </a:cubicBezTo>
                  <a:cubicBezTo>
                    <a:pt x="13151" y="2884"/>
                    <a:pt x="20114" y="0"/>
                    <a:pt x="273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E6E6E6"/>
              </a:solidFill>
              <a:prstDash val="dash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9885334" y="3492076"/>
            <a:ext cx="757745" cy="757745"/>
          </a:xfrm>
          <a:custGeom>
            <a:avLst/>
            <a:gdLst/>
            <a:ahLst/>
            <a:cxnLst/>
            <a:rect r="r" b="b" t="t" l="l"/>
            <a:pathLst>
              <a:path h="757745" w="757745">
                <a:moveTo>
                  <a:pt x="0" y="0"/>
                </a:moveTo>
                <a:lnTo>
                  <a:pt x="757746" y="0"/>
                </a:lnTo>
                <a:lnTo>
                  <a:pt x="757746" y="757746"/>
                </a:lnTo>
                <a:lnTo>
                  <a:pt x="0" y="757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885334" y="5626312"/>
            <a:ext cx="757745" cy="757745"/>
          </a:xfrm>
          <a:custGeom>
            <a:avLst/>
            <a:gdLst/>
            <a:ahLst/>
            <a:cxnLst/>
            <a:rect r="r" b="b" t="t" l="l"/>
            <a:pathLst>
              <a:path h="757745" w="757745">
                <a:moveTo>
                  <a:pt x="0" y="0"/>
                </a:moveTo>
                <a:lnTo>
                  <a:pt x="757746" y="0"/>
                </a:lnTo>
                <a:lnTo>
                  <a:pt x="757746" y="757746"/>
                </a:lnTo>
                <a:lnTo>
                  <a:pt x="0" y="757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9968294" y="2207695"/>
            <a:ext cx="6663032" cy="848081"/>
            <a:chOff x="0" y="0"/>
            <a:chExt cx="3192922" cy="4064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192922" cy="406400"/>
            </a:xfrm>
            <a:custGeom>
              <a:avLst/>
              <a:gdLst/>
              <a:ahLst/>
              <a:cxnLst/>
              <a:rect r="r" b="b" t="t" l="l"/>
              <a:pathLst>
                <a:path h="406400" w="3192922">
                  <a:moveTo>
                    <a:pt x="2989722" y="0"/>
                  </a:moveTo>
                  <a:cubicBezTo>
                    <a:pt x="3101947" y="0"/>
                    <a:pt x="3192922" y="90976"/>
                    <a:pt x="3192922" y="203200"/>
                  </a:cubicBezTo>
                  <a:cubicBezTo>
                    <a:pt x="3192922" y="315424"/>
                    <a:pt x="3101947" y="406400"/>
                    <a:pt x="298972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AutoShape 23" id="23"/>
          <p:cNvSpPr/>
          <p:nvPr/>
        </p:nvSpPr>
        <p:spPr>
          <a:xfrm rot="0">
            <a:off x="1028700" y="1664473"/>
            <a:ext cx="904961" cy="0"/>
          </a:xfrm>
          <a:prstGeom prst="line">
            <a:avLst/>
          </a:prstGeom>
          <a:ln cap="flat" w="47625">
            <a:solidFill>
              <a:srgbClr val="16193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1590212" y="3551076"/>
            <a:ext cx="757745" cy="757745"/>
          </a:xfrm>
          <a:custGeom>
            <a:avLst/>
            <a:gdLst/>
            <a:ahLst/>
            <a:cxnLst/>
            <a:rect r="r" b="b" t="t" l="l"/>
            <a:pathLst>
              <a:path h="757745" w="757745">
                <a:moveTo>
                  <a:pt x="0" y="0"/>
                </a:moveTo>
                <a:lnTo>
                  <a:pt x="757746" y="0"/>
                </a:lnTo>
                <a:lnTo>
                  <a:pt x="757746" y="757745"/>
                </a:lnTo>
                <a:lnTo>
                  <a:pt x="0" y="7577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90212" y="5626312"/>
            <a:ext cx="757745" cy="595777"/>
          </a:xfrm>
          <a:custGeom>
            <a:avLst/>
            <a:gdLst/>
            <a:ahLst/>
            <a:cxnLst/>
            <a:rect r="r" b="b" t="t" l="l"/>
            <a:pathLst>
              <a:path h="595777" w="757745">
                <a:moveTo>
                  <a:pt x="0" y="0"/>
                </a:moveTo>
                <a:lnTo>
                  <a:pt x="757746" y="0"/>
                </a:lnTo>
                <a:lnTo>
                  <a:pt x="757746" y="595778"/>
                </a:lnTo>
                <a:lnTo>
                  <a:pt x="0" y="5957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611644" y="7568911"/>
            <a:ext cx="757745" cy="757745"/>
          </a:xfrm>
          <a:custGeom>
            <a:avLst/>
            <a:gdLst/>
            <a:ahLst/>
            <a:cxnLst/>
            <a:rect r="r" b="b" t="t" l="l"/>
            <a:pathLst>
              <a:path h="757745" w="757745">
                <a:moveTo>
                  <a:pt x="0" y="0"/>
                </a:moveTo>
                <a:lnTo>
                  <a:pt x="757745" y="0"/>
                </a:lnTo>
                <a:lnTo>
                  <a:pt x="757745" y="757745"/>
                </a:lnTo>
                <a:lnTo>
                  <a:pt x="0" y="7577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913909" y="7568911"/>
            <a:ext cx="766429" cy="657213"/>
          </a:xfrm>
          <a:custGeom>
            <a:avLst/>
            <a:gdLst/>
            <a:ahLst/>
            <a:cxnLst/>
            <a:rect r="r" b="b" t="t" l="l"/>
            <a:pathLst>
              <a:path h="657213" w="766429">
                <a:moveTo>
                  <a:pt x="0" y="0"/>
                </a:moveTo>
                <a:lnTo>
                  <a:pt x="766430" y="0"/>
                </a:lnTo>
                <a:lnTo>
                  <a:pt x="766430" y="657213"/>
                </a:lnTo>
                <a:lnTo>
                  <a:pt x="0" y="6572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686915" y="3434926"/>
            <a:ext cx="500900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"/>
              </a:rPr>
              <a:t>Индивидуальные занятия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686915" y="4074272"/>
            <a:ext cx="5715751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Каждый репетитор занимается с учеником отдельно, на одно занятие направляется примерно 60 минут.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653921" y="5473343"/>
            <a:ext cx="500900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"/>
              </a:rPr>
              <a:t>Работа с детьми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653921" y="6112689"/>
            <a:ext cx="5748745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Репетиторы подготовлены для работы с детьми в возрасте от 6 до 17 лет (школьный возраст).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670418" y="7511761"/>
            <a:ext cx="500900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"/>
              </a:rPr>
              <a:t>Подготовка к поступлению в ВУЗы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670418" y="8151107"/>
            <a:ext cx="5715751" cy="88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Ученики проходят программу подготовки для сдачи экзаменов в поступление в российские, а также зарубежные ВУЗы.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28700" y="637757"/>
            <a:ext cx="9623064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spc="235">
                <a:solidFill>
                  <a:srgbClr val="000000"/>
                </a:solidFill>
                <a:latin typeface="Anton"/>
              </a:rPr>
              <a:t>О ПРОЕКТЕ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998534" y="3434926"/>
            <a:ext cx="500900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"/>
              </a:rPr>
              <a:t>Работа в группах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998534" y="4074272"/>
            <a:ext cx="5715751" cy="586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Ученики собираются в небольшие группу от 7 до 10 человек, в которых проводят свои занятия.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965540" y="5473343"/>
            <a:ext cx="500900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"/>
              </a:rPr>
              <a:t>Работа со взрослыми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965540" y="6112689"/>
            <a:ext cx="5748745" cy="88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Носители языка работают со взрослыми, убирают заложенные в детстве барьеры, налаживают произношение. 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982037" y="7511761"/>
            <a:ext cx="6114127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"/>
              </a:rPr>
              <a:t>Подготовка к переговорам/собеседованиям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982037" y="8151107"/>
            <a:ext cx="5715751" cy="88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Работа со взрослыми для подготовки к собеседованиям в зарубежных компаниях, к формированию профессиональных отчетов, к участию в переговорах.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483689" y="2305696"/>
            <a:ext cx="5009003" cy="557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4424"/>
              </a:lnSpc>
              <a:spcBef>
                <a:spcPct val="0"/>
              </a:spcBef>
            </a:pPr>
            <a:r>
              <a:rPr lang="en-US" sz="3160">
                <a:solidFill>
                  <a:srgbClr val="FFFFFF"/>
                </a:solidFill>
                <a:latin typeface="Poppins"/>
              </a:rPr>
              <a:t>Сейчас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795308" y="2305696"/>
            <a:ext cx="5009003" cy="557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4424"/>
              </a:lnSpc>
              <a:spcBef>
                <a:spcPct val="0"/>
              </a:spcBef>
            </a:pPr>
            <a:r>
              <a:rPr lang="en-US" sz="3160">
                <a:solidFill>
                  <a:srgbClr val="FFFFFF"/>
                </a:solidFill>
                <a:latin typeface="Poppins"/>
              </a:rPr>
              <a:t>В будущем</a:t>
            </a:r>
          </a:p>
        </p:txBody>
      </p:sp>
      <p:sp>
        <p:nvSpPr>
          <p:cNvPr name="Freeform 43" id="43"/>
          <p:cNvSpPr/>
          <p:nvPr/>
        </p:nvSpPr>
        <p:spPr>
          <a:xfrm flipH="false" flipV="false" rot="0">
            <a:off x="16505074" y="-40075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358937" y="5655881"/>
            <a:ext cx="5069008" cy="103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39"/>
              </a:lnSpc>
              <a:spcBef>
                <a:spcPct val="0"/>
              </a:spcBef>
            </a:pPr>
            <a:r>
              <a:rPr lang="en-US" sz="6099" spc="341">
                <a:solidFill>
                  <a:srgbClr val="000000"/>
                </a:solidFill>
                <a:latin typeface="Anton"/>
              </a:rPr>
              <a:t>ПРОБЛЕМА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358937" y="7007904"/>
            <a:ext cx="7900363" cy="2949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8"/>
              </a:lnSpc>
            </a:pPr>
            <a:r>
              <a:rPr lang="en-US" sz="2370">
                <a:solidFill>
                  <a:srgbClr val="000000"/>
                </a:solidFill>
                <a:latin typeface="Poppins"/>
              </a:rPr>
              <a:t>Большинство взрослых обучаются английскому языку у репетиторов, которые выучили английский из книг или пройдя обучение в российских ВУЗах. </a:t>
            </a:r>
          </a:p>
          <a:p>
            <a:pPr>
              <a:lnSpc>
                <a:spcPts val="3318"/>
              </a:lnSpc>
            </a:pPr>
          </a:p>
          <a:p>
            <a:pPr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000000"/>
                </a:solidFill>
                <a:latin typeface="Poppins"/>
              </a:rPr>
              <a:t>После проведения более сотни часов в процессе обучения, в итоге, ученики не могут реализовать свои поставленные цели.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8745492" y="0"/>
            <a:ext cx="9542508" cy="5143500"/>
            <a:chOff x="0" y="0"/>
            <a:chExt cx="2513253" cy="13546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13253" cy="1354667"/>
            </a:xfrm>
            <a:custGeom>
              <a:avLst/>
              <a:gdLst/>
              <a:ahLst/>
              <a:cxnLst/>
              <a:rect r="r" b="b" t="t" l="l"/>
              <a:pathLst>
                <a:path h="1354667" w="2513253">
                  <a:moveTo>
                    <a:pt x="0" y="0"/>
                  </a:moveTo>
                  <a:lnTo>
                    <a:pt x="2513253" y="0"/>
                  </a:lnTo>
                  <a:lnTo>
                    <a:pt x="251325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CD322A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8929063" cy="10287000"/>
            <a:chOff x="0" y="0"/>
            <a:chExt cx="11905417" cy="1371600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2"/>
            <a:srcRect l="26536" t="0" r="12812" b="0"/>
            <a:stretch>
              <a:fillRect/>
            </a:stretch>
          </p:blipFill>
          <p:spPr>
            <a:xfrm flipH="false" flipV="false">
              <a:off x="0" y="0"/>
              <a:ext cx="11905417" cy="13716000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0" y="9258300"/>
            <a:ext cx="8929063" cy="1028700"/>
            <a:chOff x="0" y="0"/>
            <a:chExt cx="2351687" cy="27093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51687" cy="270933"/>
            </a:xfrm>
            <a:custGeom>
              <a:avLst/>
              <a:gdLst/>
              <a:ahLst/>
              <a:cxnLst/>
              <a:rect r="r" b="b" t="t" l="l"/>
              <a:pathLst>
                <a:path h="270933" w="2351687">
                  <a:moveTo>
                    <a:pt x="0" y="0"/>
                  </a:moveTo>
                  <a:lnTo>
                    <a:pt x="2351687" y="0"/>
                  </a:lnTo>
                  <a:lnTo>
                    <a:pt x="2351687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CD322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9358937" y="1106149"/>
            <a:ext cx="4348354" cy="32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599"/>
              </a:lnSpc>
              <a:spcBef>
                <a:spcPct val="0"/>
              </a:spcBef>
            </a:pPr>
            <a:r>
              <a:rPr lang="en-US" sz="18999" spc="1063">
                <a:solidFill>
                  <a:srgbClr val="FFFFFF"/>
                </a:solidFill>
                <a:latin typeface="Anton"/>
              </a:rPr>
              <a:t>02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505074" y="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6769048" y="3192281"/>
            <a:ext cx="4749904" cy="4749904"/>
            <a:chOff x="0" y="0"/>
            <a:chExt cx="6355080" cy="63550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CD322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7958852" y="4382085"/>
            <a:ext cx="2370297" cy="2370297"/>
            <a:chOff x="0" y="0"/>
            <a:chExt cx="495300" cy="4953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5300" cy="495300"/>
            </a:xfrm>
            <a:custGeom>
              <a:avLst/>
              <a:gdLst/>
              <a:ahLst/>
              <a:cxnLst/>
              <a:rect r="r" b="b" t="t" l="l"/>
              <a:pathLst>
                <a:path h="495300" w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CD322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8100" y="38100"/>
              <a:ext cx="419100" cy="419100"/>
            </a:xfrm>
            <a:custGeom>
              <a:avLst/>
              <a:gdLst/>
              <a:ahLst/>
              <a:cxnLst/>
              <a:rect r="r" b="b" t="t" l="l"/>
              <a:pathLst>
                <a:path h="419100" w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068798" y="6355016"/>
            <a:ext cx="1682419" cy="168241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068798" y="3097031"/>
            <a:ext cx="1682419" cy="168241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536783" y="6355016"/>
            <a:ext cx="1682419" cy="1682419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536783" y="3097031"/>
            <a:ext cx="1682419" cy="1682419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6473882" y="3502115"/>
            <a:ext cx="872252" cy="872252"/>
          </a:xfrm>
          <a:custGeom>
            <a:avLst/>
            <a:gdLst/>
            <a:ahLst/>
            <a:cxnLst/>
            <a:rect r="r" b="b" t="t" l="l"/>
            <a:pathLst>
              <a:path h="872252" w="872252">
                <a:moveTo>
                  <a:pt x="0" y="0"/>
                </a:moveTo>
                <a:lnTo>
                  <a:pt x="872251" y="0"/>
                </a:lnTo>
                <a:lnTo>
                  <a:pt x="872251" y="872252"/>
                </a:lnTo>
                <a:lnTo>
                  <a:pt x="0" y="872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470023" y="6756241"/>
            <a:ext cx="879970" cy="879970"/>
          </a:xfrm>
          <a:custGeom>
            <a:avLst/>
            <a:gdLst/>
            <a:ahLst/>
            <a:cxnLst/>
            <a:rect r="r" b="b" t="t" l="l"/>
            <a:pathLst>
              <a:path h="879970" w="879970">
                <a:moveTo>
                  <a:pt x="0" y="0"/>
                </a:moveTo>
                <a:lnTo>
                  <a:pt x="879969" y="0"/>
                </a:lnTo>
                <a:lnTo>
                  <a:pt x="879969" y="879970"/>
                </a:lnTo>
                <a:lnTo>
                  <a:pt x="0" y="879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908675" y="3498256"/>
            <a:ext cx="938634" cy="879970"/>
          </a:xfrm>
          <a:custGeom>
            <a:avLst/>
            <a:gdLst/>
            <a:ahLst/>
            <a:cxnLst/>
            <a:rect r="r" b="b" t="t" l="l"/>
            <a:pathLst>
              <a:path h="879970" w="938634">
                <a:moveTo>
                  <a:pt x="0" y="0"/>
                </a:moveTo>
                <a:lnTo>
                  <a:pt x="938635" y="0"/>
                </a:lnTo>
                <a:lnTo>
                  <a:pt x="938635" y="879970"/>
                </a:lnTo>
                <a:lnTo>
                  <a:pt x="0" y="879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953957" y="6756241"/>
            <a:ext cx="848071" cy="879970"/>
          </a:xfrm>
          <a:custGeom>
            <a:avLst/>
            <a:gdLst/>
            <a:ahLst/>
            <a:cxnLst/>
            <a:rect r="r" b="b" t="t" l="l"/>
            <a:pathLst>
              <a:path h="879970" w="848071">
                <a:moveTo>
                  <a:pt x="0" y="0"/>
                </a:moveTo>
                <a:lnTo>
                  <a:pt x="848071" y="0"/>
                </a:lnTo>
                <a:lnTo>
                  <a:pt x="848071" y="879970"/>
                </a:lnTo>
                <a:lnTo>
                  <a:pt x="0" y="879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4332468" y="624906"/>
            <a:ext cx="9623064" cy="713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06"/>
              </a:lnSpc>
            </a:pPr>
            <a:r>
              <a:rPr lang="en-US" sz="4147" spc="232">
                <a:solidFill>
                  <a:srgbClr val="000000"/>
                </a:solidFill>
                <a:latin typeface="Anton"/>
              </a:rPr>
              <a:t>ПРИЧИНЫ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629594" y="2350609"/>
            <a:ext cx="245790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 Bold"/>
              </a:rPr>
              <a:t>Экономия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629594" y="3381062"/>
            <a:ext cx="2457903" cy="1177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Ученики желают сэкономить свои время и средства на процесс обучения.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629594" y="6423431"/>
            <a:ext cx="245790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 Bold"/>
              </a:rPr>
              <a:t>Практика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129706" y="7453883"/>
            <a:ext cx="2957790" cy="1177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Большинство учеников фокусируют свое внимание на заучивание текста и правил.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200504" y="2350609"/>
            <a:ext cx="245790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 Bold"/>
              </a:rPr>
              <a:t>Носитель языка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200504" y="3381062"/>
            <a:ext cx="2938852" cy="882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Ученики выбирают репетиторов, которые не являются носителями языка.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200504" y="6423431"/>
            <a:ext cx="2457903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Poppins Bold"/>
              </a:rPr>
              <a:t>Энтузиазм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200504" y="7453883"/>
            <a:ext cx="3401533" cy="1177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39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Poppins"/>
              </a:rPr>
              <a:t>Если репетитор не любит свою работу, это может погубить будущий результат любого ученика.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288055" y="5342810"/>
            <a:ext cx="1711891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"/>
              </a:rPr>
              <a:t>проблема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-685843" y="2530917"/>
            <a:ext cx="1532843" cy="613137"/>
          </a:xfrm>
          <a:custGeom>
            <a:avLst/>
            <a:gdLst/>
            <a:ahLst/>
            <a:cxnLst/>
            <a:rect r="r" b="b" t="t" l="l"/>
            <a:pathLst>
              <a:path h="613137" w="1532843">
                <a:moveTo>
                  <a:pt x="0" y="0"/>
                </a:moveTo>
                <a:lnTo>
                  <a:pt x="1532843" y="0"/>
                </a:lnTo>
                <a:lnTo>
                  <a:pt x="1532843" y="613137"/>
                </a:lnTo>
                <a:lnTo>
                  <a:pt x="0" y="613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028700" y="-209074"/>
            <a:ext cx="1532843" cy="613137"/>
          </a:xfrm>
          <a:custGeom>
            <a:avLst/>
            <a:gdLst/>
            <a:ahLst/>
            <a:cxnLst/>
            <a:rect r="r" b="b" t="t" l="l"/>
            <a:pathLst>
              <a:path h="613137" w="1532843">
                <a:moveTo>
                  <a:pt x="0" y="0"/>
                </a:moveTo>
                <a:lnTo>
                  <a:pt x="1532843" y="0"/>
                </a:lnTo>
                <a:lnTo>
                  <a:pt x="1532843" y="613137"/>
                </a:lnTo>
                <a:lnTo>
                  <a:pt x="0" y="613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5683685" y="9834774"/>
            <a:ext cx="1532843" cy="613137"/>
          </a:xfrm>
          <a:custGeom>
            <a:avLst/>
            <a:gdLst/>
            <a:ahLst/>
            <a:cxnLst/>
            <a:rect r="r" b="b" t="t" l="l"/>
            <a:pathLst>
              <a:path h="613137" w="1532843">
                <a:moveTo>
                  <a:pt x="0" y="0"/>
                </a:moveTo>
                <a:lnTo>
                  <a:pt x="1532843" y="0"/>
                </a:lnTo>
                <a:lnTo>
                  <a:pt x="1532843" y="613137"/>
                </a:lnTo>
                <a:lnTo>
                  <a:pt x="0" y="613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7390918" y="404063"/>
            <a:ext cx="1532843" cy="613137"/>
          </a:xfrm>
          <a:custGeom>
            <a:avLst/>
            <a:gdLst/>
            <a:ahLst/>
            <a:cxnLst/>
            <a:rect r="r" b="b" t="t" l="l"/>
            <a:pathLst>
              <a:path h="613137" w="1532843">
                <a:moveTo>
                  <a:pt x="0" y="0"/>
                </a:moveTo>
                <a:lnTo>
                  <a:pt x="1532843" y="0"/>
                </a:lnTo>
                <a:lnTo>
                  <a:pt x="1532843" y="613137"/>
                </a:lnTo>
                <a:lnTo>
                  <a:pt x="0" y="613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-373418" y="8897006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8"/>
                </a:lnTo>
                <a:lnTo>
                  <a:pt x="0" y="722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6139356" y="8897006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8"/>
                </a:lnTo>
                <a:lnTo>
                  <a:pt x="0" y="722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4950083" y="-318526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7" y="0"/>
                </a:lnTo>
                <a:lnTo>
                  <a:pt x="1220417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909289" y="9619594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7" y="0"/>
                </a:lnTo>
                <a:lnTo>
                  <a:pt x="1220417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7422062" y="9619594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6170500" y="1017200"/>
            <a:ext cx="1220418" cy="722589"/>
          </a:xfrm>
          <a:custGeom>
            <a:avLst/>
            <a:gdLst/>
            <a:ahLst/>
            <a:cxnLst/>
            <a:rect r="r" b="b" t="t" l="l"/>
            <a:pathLst>
              <a:path h="722589" w="1220418">
                <a:moveTo>
                  <a:pt x="0" y="0"/>
                </a:moveTo>
                <a:lnTo>
                  <a:pt x="1220418" y="0"/>
                </a:lnTo>
                <a:lnTo>
                  <a:pt x="1220418" y="722589"/>
                </a:lnTo>
                <a:lnTo>
                  <a:pt x="0" y="722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-44463" y="50285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358937" cy="5278207"/>
            <a:chOff x="0" y="0"/>
            <a:chExt cx="2464905" cy="139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64905" cy="1390145"/>
            </a:xfrm>
            <a:custGeom>
              <a:avLst/>
              <a:gdLst/>
              <a:ahLst/>
              <a:cxnLst/>
              <a:rect r="r" b="b" t="t" l="l"/>
              <a:pathLst>
                <a:path h="1390145" w="2464905">
                  <a:moveTo>
                    <a:pt x="0" y="0"/>
                  </a:moveTo>
                  <a:lnTo>
                    <a:pt x="2464905" y="0"/>
                  </a:lnTo>
                  <a:lnTo>
                    <a:pt x="2464905" y="1390145"/>
                  </a:lnTo>
                  <a:lnTo>
                    <a:pt x="0" y="1390145"/>
                  </a:lnTo>
                  <a:close/>
                </a:path>
              </a:pathLst>
            </a:custGeom>
            <a:solidFill>
              <a:srgbClr val="161939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458574" y="1344274"/>
            <a:ext cx="6702939" cy="103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39"/>
              </a:lnSpc>
              <a:spcBef>
                <a:spcPct val="0"/>
              </a:spcBef>
            </a:pPr>
            <a:r>
              <a:rPr lang="en-US" sz="6099" spc="341">
                <a:solidFill>
                  <a:srgbClr val="FFFFFF"/>
                </a:solidFill>
                <a:latin typeface="Anton"/>
              </a:rPr>
              <a:t>РЫНОК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58574" y="2694494"/>
            <a:ext cx="5807378" cy="1692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FFFFFF"/>
                </a:solidFill>
                <a:latin typeface="Poppins"/>
              </a:rPr>
              <a:t>Спрос на изучение профессионального английского языка набирает повышенный уровень спроса каждый год.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58574" y="5586751"/>
            <a:ext cx="4348354" cy="32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599"/>
              </a:lnSpc>
              <a:spcBef>
                <a:spcPct val="0"/>
              </a:spcBef>
            </a:pPr>
            <a:r>
              <a:rPr lang="en-US" sz="18999" spc="1063">
                <a:solidFill>
                  <a:srgbClr val="000000"/>
                </a:solidFill>
                <a:latin typeface="Anton"/>
              </a:rPr>
              <a:t>03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0086247" y="473694"/>
            <a:ext cx="7368364" cy="8812530"/>
            <a:chOff x="0" y="0"/>
            <a:chExt cx="9824485" cy="1175004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2070965" y="-66675"/>
              <a:ext cx="1934567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Взрослые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4767532" y="-66675"/>
              <a:ext cx="964803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Дети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494335" y="-66675"/>
              <a:ext cx="2139752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Подростки</a:t>
              </a:r>
            </a:p>
          </p:txBody>
        </p:sp>
        <p:grpSp>
          <p:nvGrpSpPr>
            <p:cNvPr name="Group 12" id="12"/>
            <p:cNvGrpSpPr>
              <a:grpSpLocks noChangeAspect="true"/>
            </p:cNvGrpSpPr>
            <p:nvPr/>
          </p:nvGrpSpPr>
          <p:grpSpPr>
            <a:xfrm rot="0">
              <a:off x="1766165" y="162560"/>
              <a:ext cx="4575770" cy="152400"/>
              <a:chOff x="476520" y="-619760"/>
              <a:chExt cx="4575770" cy="1524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476520" y="-619760"/>
                <a:ext cx="152400" cy="152400"/>
              </a:xfrm>
              <a:custGeom>
                <a:avLst/>
                <a:gdLst/>
                <a:ahLst/>
                <a:cxnLst/>
                <a:rect r="r" b="b" t="t" l="l"/>
                <a:pathLst>
                  <a:path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3173087" y="-619760"/>
                <a:ext cx="152400" cy="152400"/>
              </a:xfrm>
              <a:custGeom>
                <a:avLst/>
                <a:gdLst/>
                <a:ahLst/>
                <a:cxnLst/>
                <a:rect r="r" b="b" t="t" l="l"/>
                <a:pathLst>
                  <a:path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AE0414"/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4899890" y="-619760"/>
                <a:ext cx="152400" cy="152400"/>
              </a:xfrm>
              <a:custGeom>
                <a:avLst/>
                <a:gdLst/>
                <a:ahLst/>
                <a:cxnLst/>
                <a:rect r="r" b="b" t="t" l="l"/>
                <a:pathLst>
                  <a:path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ED5141"/>
              </a:solidFill>
            </p:spPr>
          </p:sp>
        </p:grpSp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1289645" y="782320"/>
              <a:ext cx="8278161" cy="10287000"/>
              <a:chOff x="0" y="0"/>
              <a:chExt cx="8278161" cy="102870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-6350" y="0"/>
                <a:ext cx="8290861" cy="10287000"/>
              </a:xfrm>
              <a:custGeom>
                <a:avLst/>
                <a:gdLst/>
                <a:ahLst/>
                <a:cxnLst/>
                <a:rect r="r" b="b" t="t" l="l"/>
                <a:pathLst>
                  <a:path h="10287000" w="8290861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287000"/>
                    </a:lnTo>
                    <a:lnTo>
                      <a:pt x="0" y="10287000"/>
                    </a:lnTo>
                    <a:close/>
                    <a:moveTo>
                      <a:pt x="2759387" y="0"/>
                    </a:moveTo>
                    <a:lnTo>
                      <a:pt x="2772087" y="0"/>
                    </a:lnTo>
                    <a:lnTo>
                      <a:pt x="2772087" y="10287000"/>
                    </a:lnTo>
                    <a:lnTo>
                      <a:pt x="2759387" y="10287000"/>
                    </a:lnTo>
                    <a:close/>
                    <a:moveTo>
                      <a:pt x="5518774" y="0"/>
                    </a:moveTo>
                    <a:lnTo>
                      <a:pt x="5531474" y="0"/>
                    </a:lnTo>
                    <a:lnTo>
                      <a:pt x="5531474" y="10287000"/>
                    </a:lnTo>
                    <a:lnTo>
                      <a:pt x="5518774" y="10287000"/>
                    </a:lnTo>
                    <a:close/>
                    <a:moveTo>
                      <a:pt x="8278161" y="0"/>
                    </a:moveTo>
                    <a:lnTo>
                      <a:pt x="8290861" y="0"/>
                    </a:lnTo>
                    <a:lnTo>
                      <a:pt x="8290861" y="10287000"/>
                    </a:lnTo>
                    <a:lnTo>
                      <a:pt x="8278161" y="102870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name="TextBox 18" id="18"/>
            <p:cNvSpPr txBox="true"/>
            <p:nvPr/>
          </p:nvSpPr>
          <p:spPr>
            <a:xfrm rot="0">
              <a:off x="1161951" y="11205845"/>
              <a:ext cx="255389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0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3804557" y="11205845"/>
              <a:ext cx="488950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20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6552931" y="11205845"/>
              <a:ext cx="510977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40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9311128" y="11205845"/>
              <a:ext cx="513358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60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1634173"/>
              <a:ext cx="1086445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2020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125214" y="4291647"/>
              <a:ext cx="961231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2021 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21630" y="6949122"/>
              <a:ext cx="1064816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2022 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5875" y="9606597"/>
              <a:ext cx="1070570" cy="5441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Poppins"/>
                </a:rPr>
                <a:t>2023 </a:t>
              </a:r>
            </a:p>
          </p:txBody>
        </p:sp>
        <p:grpSp>
          <p:nvGrpSpPr>
            <p:cNvPr name="Group 26" id="26"/>
            <p:cNvGrpSpPr>
              <a:grpSpLocks noChangeAspect="true"/>
            </p:cNvGrpSpPr>
            <p:nvPr/>
          </p:nvGrpSpPr>
          <p:grpSpPr>
            <a:xfrm rot="0">
              <a:off x="1289645" y="782320"/>
              <a:ext cx="8284511" cy="10287000"/>
              <a:chOff x="0" y="0"/>
              <a:chExt cx="8284511" cy="102870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4145431" cy="2314575"/>
              </a:xfrm>
              <a:custGeom>
                <a:avLst/>
                <a:gdLst/>
                <a:ahLst/>
                <a:cxnLst/>
                <a:rect r="r" b="b" t="t" l="l"/>
                <a:pathLst>
                  <a:path h="2314575" w="4145431">
                    <a:moveTo>
                      <a:pt x="0" y="0"/>
                    </a:moveTo>
                    <a:lnTo>
                      <a:pt x="3960264" y="0"/>
                    </a:lnTo>
                    <a:cubicBezTo>
                      <a:pt x="4009373" y="0"/>
                      <a:pt x="4056471" y="19508"/>
                      <a:pt x="4091197" y="54234"/>
                    </a:cubicBezTo>
                    <a:cubicBezTo>
                      <a:pt x="4125922" y="88959"/>
                      <a:pt x="4145431" y="136057"/>
                      <a:pt x="4145431" y="185166"/>
                    </a:cubicBezTo>
                    <a:lnTo>
                      <a:pt x="4145431" y="2129409"/>
                    </a:lnTo>
                    <a:cubicBezTo>
                      <a:pt x="4145431" y="2178518"/>
                      <a:pt x="4125922" y="2225616"/>
                      <a:pt x="4091197" y="2260341"/>
                    </a:cubicBezTo>
                    <a:cubicBezTo>
                      <a:pt x="4056471" y="2295067"/>
                      <a:pt x="4009373" y="2314575"/>
                      <a:pt x="3960264" y="2314575"/>
                    </a:cubicBez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2657475"/>
                <a:ext cx="5525124" cy="2314575"/>
              </a:xfrm>
              <a:custGeom>
                <a:avLst/>
                <a:gdLst/>
                <a:ahLst/>
                <a:cxnLst/>
                <a:rect r="r" b="b" t="t" l="l"/>
                <a:pathLst>
                  <a:path h="2314575" w="5525124">
                    <a:moveTo>
                      <a:pt x="0" y="0"/>
                    </a:moveTo>
                    <a:lnTo>
                      <a:pt x="5339958" y="0"/>
                    </a:lnTo>
                    <a:cubicBezTo>
                      <a:pt x="5442222" y="0"/>
                      <a:pt x="5525124" y="82902"/>
                      <a:pt x="5525124" y="185166"/>
                    </a:cubicBezTo>
                    <a:lnTo>
                      <a:pt x="5525124" y="2129409"/>
                    </a:lnTo>
                    <a:cubicBezTo>
                      <a:pt x="5525124" y="2231673"/>
                      <a:pt x="5442222" y="2314575"/>
                      <a:pt x="5339958" y="2314575"/>
                    </a:cubicBez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5314950"/>
                <a:ext cx="6904817" cy="2314575"/>
              </a:xfrm>
              <a:custGeom>
                <a:avLst/>
                <a:gdLst/>
                <a:ahLst/>
                <a:cxnLst/>
                <a:rect r="r" b="b" t="t" l="l"/>
                <a:pathLst>
                  <a:path h="2314575" w="6904817">
                    <a:moveTo>
                      <a:pt x="0" y="0"/>
                    </a:moveTo>
                    <a:lnTo>
                      <a:pt x="6719652" y="0"/>
                    </a:lnTo>
                    <a:cubicBezTo>
                      <a:pt x="6821916" y="0"/>
                      <a:pt x="6904817" y="82902"/>
                      <a:pt x="6904817" y="185166"/>
                    </a:cubicBezTo>
                    <a:lnTo>
                      <a:pt x="6904817" y="2129409"/>
                    </a:lnTo>
                    <a:cubicBezTo>
                      <a:pt x="6904817" y="2231673"/>
                      <a:pt x="6821916" y="2314575"/>
                      <a:pt x="6719652" y="2314575"/>
                    </a:cubicBez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7972425"/>
                <a:ext cx="8284511" cy="2314575"/>
              </a:xfrm>
              <a:custGeom>
                <a:avLst/>
                <a:gdLst/>
                <a:ahLst/>
                <a:cxnLst/>
                <a:rect r="r" b="b" t="t" l="l"/>
                <a:pathLst>
                  <a:path h="2314575" w="8284511">
                    <a:moveTo>
                      <a:pt x="0" y="0"/>
                    </a:moveTo>
                    <a:lnTo>
                      <a:pt x="8099345" y="0"/>
                    </a:lnTo>
                    <a:cubicBezTo>
                      <a:pt x="8148455" y="0"/>
                      <a:pt x="8195552" y="19508"/>
                      <a:pt x="8230277" y="54234"/>
                    </a:cubicBezTo>
                    <a:cubicBezTo>
                      <a:pt x="8265003" y="88959"/>
                      <a:pt x="8284511" y="136057"/>
                      <a:pt x="8284511" y="185166"/>
                    </a:cubicBezTo>
                    <a:lnTo>
                      <a:pt x="8284511" y="2129409"/>
                    </a:lnTo>
                    <a:cubicBezTo>
                      <a:pt x="8284511" y="2178518"/>
                      <a:pt x="8265003" y="2225616"/>
                      <a:pt x="8230277" y="2260341"/>
                    </a:cubicBezTo>
                    <a:cubicBezTo>
                      <a:pt x="8195552" y="2295067"/>
                      <a:pt x="8148455" y="2314575"/>
                      <a:pt x="8099345" y="2314575"/>
                    </a:cubicBez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ED5141"/>
              </a:solidFill>
            </p:spPr>
          </p:sp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3316344" cy="2314575"/>
              </a:xfrm>
              <a:custGeom>
                <a:avLst/>
                <a:gdLst/>
                <a:ahLst/>
                <a:cxnLst/>
                <a:rect r="r" b="b" t="t" l="l"/>
                <a:pathLst>
                  <a:path h="2314575" w="3316344">
                    <a:moveTo>
                      <a:pt x="0" y="0"/>
                    </a:moveTo>
                    <a:lnTo>
                      <a:pt x="3316344" y="0"/>
                    </a:lnTo>
                    <a:lnTo>
                      <a:pt x="3316344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AE0414"/>
              </a:solidFill>
            </p:spPr>
          </p:sp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2657475"/>
                <a:ext cx="4005715" cy="2314575"/>
              </a:xfrm>
              <a:custGeom>
                <a:avLst/>
                <a:gdLst/>
                <a:ahLst/>
                <a:cxnLst/>
                <a:rect r="r" b="b" t="t" l="l"/>
                <a:pathLst>
                  <a:path h="2314575" w="4005715">
                    <a:moveTo>
                      <a:pt x="0" y="0"/>
                    </a:moveTo>
                    <a:lnTo>
                      <a:pt x="4005715" y="0"/>
                    </a:lnTo>
                    <a:lnTo>
                      <a:pt x="4005715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AE0414"/>
              </a:solidFill>
            </p:spPr>
          </p:sp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5314950"/>
                <a:ext cx="5523854" cy="2314575"/>
              </a:xfrm>
              <a:custGeom>
                <a:avLst/>
                <a:gdLst/>
                <a:ahLst/>
                <a:cxnLst/>
                <a:rect r="r" b="b" t="t" l="l"/>
                <a:pathLst>
                  <a:path h="2314575" w="5523854">
                    <a:moveTo>
                      <a:pt x="0" y="0"/>
                    </a:moveTo>
                    <a:lnTo>
                      <a:pt x="5523854" y="0"/>
                    </a:lnTo>
                    <a:lnTo>
                      <a:pt x="5523854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AE0414"/>
              </a:solidFill>
            </p:spPr>
          </p:sp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7972425"/>
                <a:ext cx="6627609" cy="2314575"/>
              </a:xfrm>
              <a:custGeom>
                <a:avLst/>
                <a:gdLst/>
                <a:ahLst/>
                <a:cxnLst/>
                <a:rect r="r" b="b" t="t" l="l"/>
                <a:pathLst>
                  <a:path h="2314575" w="6627609">
                    <a:moveTo>
                      <a:pt x="0" y="0"/>
                    </a:moveTo>
                    <a:lnTo>
                      <a:pt x="6627609" y="0"/>
                    </a:lnTo>
                    <a:lnTo>
                      <a:pt x="6627609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AE0414"/>
              </a:solidFill>
            </p:spPr>
          </p:sp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1381810" cy="2314575"/>
              </a:xfrm>
              <a:custGeom>
                <a:avLst/>
                <a:gdLst/>
                <a:ahLst/>
                <a:cxnLst/>
                <a:rect r="r" b="b" t="t" l="l"/>
                <a:pathLst>
                  <a:path h="2314575" w="1381810">
                    <a:moveTo>
                      <a:pt x="0" y="0"/>
                    </a:moveTo>
                    <a:lnTo>
                      <a:pt x="1381810" y="0"/>
                    </a:lnTo>
                    <a:lnTo>
                      <a:pt x="1381810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2657475"/>
                <a:ext cx="2071922" cy="2314575"/>
              </a:xfrm>
              <a:custGeom>
                <a:avLst/>
                <a:gdLst/>
                <a:ahLst/>
                <a:cxnLst/>
                <a:rect r="r" b="b" t="t" l="l"/>
                <a:pathLst>
                  <a:path h="2314575" w="2071922">
                    <a:moveTo>
                      <a:pt x="0" y="0"/>
                    </a:moveTo>
                    <a:lnTo>
                      <a:pt x="2071922" y="0"/>
                    </a:lnTo>
                    <a:lnTo>
                      <a:pt x="2071922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5314950"/>
                <a:ext cx="3314312" cy="2314575"/>
              </a:xfrm>
              <a:custGeom>
                <a:avLst/>
                <a:gdLst/>
                <a:ahLst/>
                <a:cxnLst/>
                <a:rect r="r" b="b" t="t" l="l"/>
                <a:pathLst>
                  <a:path h="2314575" w="3314312">
                    <a:moveTo>
                      <a:pt x="0" y="0"/>
                    </a:moveTo>
                    <a:lnTo>
                      <a:pt x="3314312" y="0"/>
                    </a:lnTo>
                    <a:lnTo>
                      <a:pt x="3314312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7972425"/>
                <a:ext cx="3866105" cy="2314575"/>
              </a:xfrm>
              <a:custGeom>
                <a:avLst/>
                <a:gdLst/>
                <a:ahLst/>
                <a:cxnLst/>
                <a:rect r="r" b="b" t="t" l="l"/>
                <a:pathLst>
                  <a:path h="2314575" w="3866105">
                    <a:moveTo>
                      <a:pt x="0" y="0"/>
                    </a:moveTo>
                    <a:lnTo>
                      <a:pt x="3866105" y="0"/>
                    </a:lnTo>
                    <a:lnTo>
                      <a:pt x="3866105" y="2314575"/>
                    </a:lnTo>
                    <a:lnTo>
                      <a:pt x="0" y="2314575"/>
                    </a:lnTo>
                    <a:close/>
                  </a:path>
                </a:pathLst>
              </a:custGeom>
              <a:solidFill>
                <a:srgbClr val="161939"/>
              </a:solidFill>
            </p:spPr>
          </p:sp>
        </p:grpSp>
      </p:grpSp>
      <p:sp>
        <p:nvSpPr>
          <p:cNvPr name="TextBox 39" id="39"/>
          <p:cNvSpPr txBox="true"/>
          <p:nvPr/>
        </p:nvSpPr>
        <p:spPr>
          <a:xfrm rot="0">
            <a:off x="13581703" y="9436850"/>
            <a:ext cx="142651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ex Gyre Termes"/>
              </a:rPr>
              <a:t>млн человек</a:t>
            </a:r>
          </a:p>
        </p:txBody>
      </p:sp>
      <p:sp>
        <p:nvSpPr>
          <p:cNvPr name="Freeform 40" id="40"/>
          <p:cNvSpPr/>
          <p:nvPr/>
        </p:nvSpPr>
        <p:spPr>
          <a:xfrm flipH="false" flipV="false" rot="0">
            <a:off x="0" y="925830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1028695" y="1760761"/>
            <a:ext cx="16230594" cy="38509"/>
          </a:xfrm>
          <a:prstGeom prst="line">
            <a:avLst/>
          </a:prstGeom>
          <a:ln cap="flat" w="9525">
            <a:solidFill>
              <a:srgbClr val="16193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06871" y="904875"/>
            <a:ext cx="16230600" cy="686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14">
                <a:solidFill>
                  <a:srgbClr val="000000"/>
                </a:solidFill>
                <a:latin typeface="Poppins"/>
              </a:rPr>
              <a:t>Рынок в будущем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102505" y="2260635"/>
            <a:ext cx="11309601" cy="11309601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B2C30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2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52197" y="4535268"/>
            <a:ext cx="9000196" cy="900019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B2C30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2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260382" y="7254536"/>
            <a:ext cx="6583826" cy="658382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2B2C30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2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991928" y="5138727"/>
            <a:ext cx="5120733" cy="1600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88"/>
              </a:lnSpc>
            </a:pPr>
            <a:r>
              <a:rPr lang="en-US" sz="8430" spc="472">
                <a:solidFill>
                  <a:srgbClr val="000000"/>
                </a:solidFill>
                <a:latin typeface="Anton"/>
              </a:rPr>
              <a:t>52</a:t>
            </a:r>
            <a:r>
              <a:rPr lang="en-US" sz="8430" spc="472">
                <a:solidFill>
                  <a:srgbClr val="000000"/>
                </a:solidFill>
                <a:latin typeface="Anton"/>
              </a:rPr>
              <a:t>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627792" y="8006126"/>
            <a:ext cx="5849007" cy="1600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88"/>
              </a:lnSpc>
            </a:pPr>
            <a:r>
              <a:rPr lang="en-US" sz="8430" spc="472">
                <a:solidFill>
                  <a:srgbClr val="000000"/>
                </a:solidFill>
                <a:latin typeface="Anton"/>
              </a:rPr>
              <a:t>36</a:t>
            </a:r>
            <a:r>
              <a:rPr lang="en-US" sz="8430" spc="472">
                <a:solidFill>
                  <a:srgbClr val="000000"/>
                </a:solidFill>
                <a:latin typeface="Anton"/>
              </a:rPr>
              <a:t>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991928" y="2556681"/>
            <a:ext cx="5120733" cy="1600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88"/>
              </a:lnSpc>
            </a:pPr>
            <a:r>
              <a:rPr lang="en-US" sz="8430" spc="472">
                <a:solidFill>
                  <a:srgbClr val="000000"/>
                </a:solidFill>
                <a:latin typeface="Anton"/>
              </a:rPr>
              <a:t>74M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2112905" y="3251475"/>
            <a:ext cx="5146395" cy="5783891"/>
            <a:chOff x="0" y="0"/>
            <a:chExt cx="6861860" cy="7711855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-85725"/>
              <a:ext cx="6861860" cy="6512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Poppins"/>
                </a:rPr>
                <a:t>Переезд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724324"/>
              <a:ext cx="6861860" cy="1326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Poppins"/>
                </a:rPr>
                <a:t>Наблюдается большое количество людей, которые переезжают работать в другие страны.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2522639"/>
              <a:ext cx="6861860" cy="6512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Poppins"/>
                </a:rPr>
                <a:t>Образование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3332688"/>
              <a:ext cx="6861860" cy="1326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Poppins"/>
                </a:rPr>
                <a:t>С каждым годом все больше учеников из России направляются учиться в зарубежные ВУЗы.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5131003"/>
              <a:ext cx="6861860" cy="6512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Poppins"/>
                </a:rPr>
                <a:t>Профессия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5941051"/>
              <a:ext cx="6861860" cy="17708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Poppins"/>
                </a:rPr>
                <a:t>Больше российских компаний нуждаются в профессионалах, которые могут качественно вести переговоры на встречах с иностранными партнерами.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5257020" y="9559056"/>
            <a:ext cx="59055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Tex Gyre Termes"/>
              </a:rPr>
              <a:t>2026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257020" y="6691656"/>
            <a:ext cx="59055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Tex Gyre Termes"/>
              </a:rPr>
              <a:t>2030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257020" y="4053217"/>
            <a:ext cx="59055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000000"/>
                </a:solidFill>
                <a:latin typeface="Tex Gyre Termes"/>
              </a:rPr>
              <a:t>2035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6505074" y="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942018"/>
            <a:ext cx="18288000" cy="4316282"/>
            <a:chOff x="0" y="0"/>
            <a:chExt cx="4816593" cy="11367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136799"/>
            </a:xfrm>
            <a:custGeom>
              <a:avLst/>
              <a:gdLst/>
              <a:ahLst/>
              <a:cxnLst/>
              <a:rect r="r" b="b" t="t" l="l"/>
              <a:pathLst>
                <a:path h="113679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36799"/>
                  </a:lnTo>
                  <a:lnTo>
                    <a:pt x="0" y="1136799"/>
                  </a:lnTo>
                  <a:close/>
                </a:path>
              </a:pathLst>
            </a:custGeom>
            <a:solidFill>
              <a:srgbClr val="16193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30520" y="5600895"/>
            <a:ext cx="466654" cy="46665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131767" y="5595364"/>
            <a:ext cx="466654" cy="46665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780289" y="5595364"/>
            <a:ext cx="466654" cy="46665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9358937" y="1344274"/>
            <a:ext cx="3807489" cy="978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06"/>
              </a:lnSpc>
              <a:spcBef>
                <a:spcPct val="0"/>
              </a:spcBef>
            </a:pPr>
            <a:r>
              <a:rPr lang="en-US" sz="5718" spc="320">
                <a:solidFill>
                  <a:srgbClr val="000000"/>
                </a:solidFill>
                <a:latin typeface="Anton"/>
              </a:rPr>
              <a:t>РЕШЕНИЕ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358937" y="2563248"/>
            <a:ext cx="6084508" cy="1273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000000"/>
                </a:solidFill>
                <a:latin typeface="Poppins"/>
              </a:rPr>
              <a:t>Выстроить школу английского языка, где в позиции репетиторов выступают исключительно носители языка.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7174" y="6290016"/>
            <a:ext cx="3983623" cy="1273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FFFFFF"/>
                </a:solidFill>
                <a:latin typeface="Poppins"/>
              </a:rPr>
              <a:t>Люди, которые прожили хотя бы 10 лет в англоговорящей стране.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472391" y="6290016"/>
            <a:ext cx="4124827" cy="2111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FFFFFF"/>
                </a:solidFill>
                <a:latin typeface="Poppins"/>
              </a:rPr>
              <a:t>Студенты, которые отучились как минимум 10 лет (школа + университет) при системе английского образования.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15137" y="5509639"/>
            <a:ext cx="2683228" cy="557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24"/>
              </a:lnSpc>
              <a:spcBef>
                <a:spcPct val="0"/>
              </a:spcBef>
            </a:pPr>
            <a:r>
              <a:rPr lang="en-US" sz="3160">
                <a:solidFill>
                  <a:srgbClr val="FFFFFF"/>
                </a:solidFill>
                <a:latin typeface="Poppins"/>
              </a:rPr>
              <a:t>Жители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817496" y="5509639"/>
            <a:ext cx="2683228" cy="557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24"/>
              </a:lnSpc>
              <a:spcBef>
                <a:spcPct val="0"/>
              </a:spcBef>
            </a:pPr>
            <a:r>
              <a:rPr lang="en-US" sz="3160">
                <a:solidFill>
                  <a:srgbClr val="FFFFFF"/>
                </a:solidFill>
                <a:latin typeface="Poppins"/>
              </a:rPr>
              <a:t>Выпускники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58574" y="1106149"/>
            <a:ext cx="4348354" cy="324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599"/>
              </a:lnSpc>
              <a:spcBef>
                <a:spcPct val="0"/>
              </a:spcBef>
            </a:pPr>
            <a:r>
              <a:rPr lang="en-US" sz="18999" spc="1063">
                <a:solidFill>
                  <a:srgbClr val="000000"/>
                </a:solidFill>
                <a:latin typeface="Anton"/>
              </a:rPr>
              <a:t>04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246943" y="6299727"/>
            <a:ext cx="5567596" cy="1692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18"/>
              </a:lnSpc>
              <a:spcBef>
                <a:spcPct val="0"/>
              </a:spcBef>
            </a:pPr>
            <a:r>
              <a:rPr lang="en-US" sz="2370">
                <a:solidFill>
                  <a:srgbClr val="FFFFFF"/>
                </a:solidFill>
                <a:latin typeface="Poppins"/>
              </a:rPr>
              <a:t>Профессионалы, которые проработали как минимум 10 лет в плотном контакте с зарубежными партнерами.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463872" y="5515170"/>
            <a:ext cx="5651234" cy="557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24"/>
              </a:lnSpc>
              <a:spcBef>
                <a:spcPct val="0"/>
              </a:spcBef>
            </a:pPr>
            <a:r>
              <a:rPr lang="en-US" sz="3160">
                <a:solidFill>
                  <a:srgbClr val="FFFFFF"/>
                </a:solidFill>
                <a:latin typeface="Poppins"/>
              </a:rPr>
              <a:t>Профессионалы индустрии</a:t>
            </a:r>
          </a:p>
        </p:txBody>
      </p:sp>
      <p:sp>
        <p:nvSpPr>
          <p:cNvPr name="AutoShape 23" id="23"/>
          <p:cNvSpPr/>
          <p:nvPr/>
        </p:nvSpPr>
        <p:spPr>
          <a:xfrm>
            <a:off x="5654528" y="5828691"/>
            <a:ext cx="0" cy="2888503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 rot="5400000">
            <a:off x="7465762" y="2883775"/>
            <a:ext cx="2888503" cy="0"/>
          </a:xfrm>
          <a:prstGeom prst="line">
            <a:avLst/>
          </a:prstGeom>
          <a:ln cap="flat" w="38100">
            <a:solidFill>
              <a:srgbClr val="16193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5" id="25"/>
          <p:cNvSpPr/>
          <p:nvPr/>
        </p:nvSpPr>
        <p:spPr>
          <a:xfrm>
            <a:off x="11243631" y="5831457"/>
            <a:ext cx="0" cy="2888503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6" id="26"/>
          <p:cNvSpPr/>
          <p:nvPr/>
        </p:nvSpPr>
        <p:spPr>
          <a:xfrm flipH="false" flipV="false" rot="0">
            <a:off x="0" y="0"/>
            <a:ext cx="1782926" cy="1028700"/>
          </a:xfrm>
          <a:custGeom>
            <a:avLst/>
            <a:gdLst/>
            <a:ahLst/>
            <a:cxnLst/>
            <a:rect r="r" b="b" t="t" l="l"/>
            <a:pathLst>
              <a:path h="1028700" w="1782926">
                <a:moveTo>
                  <a:pt x="0" y="0"/>
                </a:moveTo>
                <a:lnTo>
                  <a:pt x="1782926" y="0"/>
                </a:lnTo>
                <a:lnTo>
                  <a:pt x="178292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74" t="-16565" r="-18013" b="-47785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DAFu0q_cU-I</dc:identifier>
  <dcterms:modified xsi:type="dcterms:W3CDTF">2011-08-01T06:04:30Z</dcterms:modified>
  <cp:revision>1</cp:revision>
  <dc:title>Питч-Дек</dc:title>
</cp:coreProperties>
</file>