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230"/>
  </p:normalViewPr>
  <p:slideViewPr>
    <p:cSldViewPr snapToGrid="0" snapToObjects="1">
      <p:cViewPr varScale="1">
        <p:scale>
          <a:sx n="102" d="100"/>
          <a:sy n="102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BCB8C-6CF3-0941-BAD4-8D8EAEBD9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03AB8F-4381-9649-B801-0DC1A6094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F806B-A72E-1248-8F3B-DB6F1F92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68363-4B0B-2246-944C-17CF95F9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99B6F-2E45-DC43-AE35-EE4BB963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8A96-5563-494C-9068-5FEBC521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A986D5-65EE-444E-BAD3-DEB60403F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AFAD1-5D06-E942-9021-29125ECC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69D58-3ACF-774E-BE74-B82BA5C8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F35B6-EA71-3547-B9E4-EE7773DA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464894-34FE-8744-84C0-4C02119F2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65C34B-B078-6049-B263-478C31917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D8D55-DEC7-574F-9A6E-37E6EFB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CDEA2-7CE2-364B-9B07-0F544458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A07931-45F6-C54C-A5BE-3ECD2E63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0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6BD79-6F35-2B4B-B661-154B9F38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607CE-0982-214D-A51C-1DC5F8873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4E33A-01ED-B643-910A-9022C8B1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5288F-0366-E146-8C74-DC29F88F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3C2B7-D491-D142-8B4C-FCF5B9D4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7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1A42-561D-B748-B6E9-48870F31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CE855-148A-A948-9267-26B3465EF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CE981-2528-8047-986A-5732C276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CCF41-FB77-FC4F-8421-CD28D5F2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55FE63-20CA-FC4A-A20F-D95281AE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EA25D-83CB-2C4C-AC83-12BDFB66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522E4-B766-B247-83EE-152C02D75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15B877-8A66-6E4A-9428-C3E9F1F8A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DCB2C-8265-A142-A065-F0E31FF4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5B2FBD-CF42-624F-B05A-A82618F1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5B3E4E-4D38-0641-B9C1-4FD0D9AC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94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5EF1-DE84-E747-802E-27277AA3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0C945-5DBD-4743-A25B-32100251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74E802-BE66-2D4A-8351-C389FFBB0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7B7808-A331-4944-9575-B7D1905D2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7EB2D6-2CB5-1844-BDD8-B1AC61409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078E2D-0EEF-F847-AA45-7435F6D4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95DF71-1E1C-5943-9EB5-6A599951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C87E88-1E25-514D-8ABA-851CD396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5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622BD-8823-904C-B35B-D6C00861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50132B-AB75-D24A-806F-63947659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9B7EAA-B30F-024A-B230-C6D410A8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ADFEA9-32A1-7949-8111-7A35CE7B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5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144893-42E0-A14D-B3CA-AC4D3E50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F06BE2-DF2C-A34E-A8F3-8B575344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D624A6-2FA6-274E-94FB-D1D3A796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6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FD7ED-0457-2F4F-9A71-413DD75E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6F2BE-1C9F-FA42-90D7-FC4880DF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242546-CA57-4640-A7BF-5030E8406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17A0F-5C37-884E-BFA2-88B9F6CA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6587B-5C36-7B42-86D4-B248D4DF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32D0E7-A441-B14F-BE34-EAB7FA07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CE0ED-CC0B-434F-9FDE-BB844DAF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F77351-384C-8E46-8DDF-4864FE267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FB2FF6-7A71-5A49-AB40-F2E2DD260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FE6AF6-6C7D-424E-9F1F-CE008FDE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8C7415-A536-3045-AB88-626F9778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56811B-A546-CF47-9D2B-3E031498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3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08923-F49A-AC46-8624-2376F351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C606B-657E-BA44-A2F9-DC513B71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57E94-61B6-714E-B295-0168BF914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4B834-AD8A-2C4C-9D40-23FE08595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22998-8BFD-FF4B-AFA0-BD5A72A3B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E197F8-58E7-2749-9486-A720ED1B0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51048"/>
            <a:ext cx="9144000" cy="1159933"/>
          </a:xfrm>
        </p:spPr>
        <p:txBody>
          <a:bodyPr>
            <a:noAutofit/>
          </a:bodyPr>
          <a:lstStyle/>
          <a:p>
            <a:endParaRPr lang="ru-RU" dirty="0"/>
          </a:p>
          <a:p>
            <a:r>
              <a:rPr lang="ru-RU" b="1" dirty="0"/>
              <a:t>По вопросам оценочной деятельности и судебной экспертизы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D0A769-136C-F04D-8B56-2347B73A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81" y="2381250"/>
            <a:ext cx="4580437" cy="1716617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E41A307B-F468-4E44-8F5B-787532760045}"/>
              </a:ext>
            </a:extLst>
          </p:cNvPr>
          <p:cNvSpPr txBox="1">
            <a:spLocks/>
          </p:cNvSpPr>
          <p:nvPr/>
        </p:nvSpPr>
        <p:spPr>
          <a:xfrm>
            <a:off x="0" y="258498"/>
            <a:ext cx="12192000" cy="1164431"/>
          </a:xfrm>
          <a:prstGeom prst="rect">
            <a:avLst/>
          </a:prstGeom>
          <a:solidFill>
            <a:srgbClr val="C2011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Общественная приемная уполномоченного по защите прав предпринимателей в городе Москве</a:t>
            </a: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274435EF-01B8-5B43-9A6D-90BCB72B4D3B}"/>
              </a:ext>
            </a:extLst>
          </p:cNvPr>
          <p:cNvSpPr txBox="1">
            <a:spLocks/>
          </p:cNvSpPr>
          <p:nvPr/>
        </p:nvSpPr>
        <p:spPr>
          <a:xfrm>
            <a:off x="1" y="6483216"/>
            <a:ext cx="12208931" cy="374784"/>
          </a:xfrm>
          <a:prstGeom prst="rect">
            <a:avLst/>
          </a:prstGeom>
          <a:solidFill>
            <a:srgbClr val="C20110"/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D0A769-136C-F04D-8B56-2347B73A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4" y="258498"/>
            <a:ext cx="3371849" cy="126367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7EAE68F-96B1-9940-944A-4E71F567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9" y="258497"/>
            <a:ext cx="8398933" cy="1200329"/>
          </a:xfrm>
          <a:solidFill>
            <a:srgbClr val="C2011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Точка на карте Москвы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FCD8F-1977-A542-A08C-148FAC79BC51}"/>
              </a:ext>
            </a:extLst>
          </p:cNvPr>
          <p:cNvSpPr txBox="1"/>
          <p:nvPr/>
        </p:nvSpPr>
        <p:spPr>
          <a:xfrm>
            <a:off x="423332" y="2782669"/>
            <a:ext cx="4538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Москва, ЦАО, Пресненская набережная 12, </a:t>
            </a:r>
            <a:endParaRPr lang="en-US" sz="2400" dirty="0"/>
          </a:p>
          <a:p>
            <a:r>
              <a:rPr lang="ru-RU" sz="2400" dirty="0"/>
              <a:t>Москва-Сити,</a:t>
            </a:r>
            <a:r>
              <a:rPr lang="en-US" sz="2400" dirty="0"/>
              <a:t> </a:t>
            </a:r>
            <a:r>
              <a:rPr lang="ru-RU" sz="2400" dirty="0"/>
              <a:t>башня «Федерация. Восток», </a:t>
            </a:r>
          </a:p>
          <a:p>
            <a:r>
              <a:rPr lang="ru-RU" sz="2400" dirty="0"/>
              <a:t>31 этаж, офис </a:t>
            </a:r>
            <a:r>
              <a:rPr lang="en-US" sz="2400" dirty="0"/>
              <a:t>D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C3E174-88AF-9447-A3AE-A3ED18C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983" y="1458826"/>
            <a:ext cx="1952949" cy="5024390"/>
          </a:xfrm>
          <a:prstGeom prst="rect">
            <a:avLst/>
          </a:prstGeom>
        </p:spPr>
      </p:pic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FD7232B3-A65E-B34B-BA6C-94DB3A815400}"/>
              </a:ext>
            </a:extLst>
          </p:cNvPr>
          <p:cNvSpPr txBox="1">
            <a:spLocks/>
          </p:cNvSpPr>
          <p:nvPr/>
        </p:nvSpPr>
        <p:spPr>
          <a:xfrm>
            <a:off x="1" y="6483216"/>
            <a:ext cx="12208931" cy="374784"/>
          </a:xfrm>
          <a:prstGeom prst="rect">
            <a:avLst/>
          </a:prstGeom>
          <a:solidFill>
            <a:srgbClr val="C20110"/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EFEF1C-BB4C-054F-8DA6-B4364D874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760" y="1522170"/>
            <a:ext cx="4907516" cy="48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D0A769-136C-F04D-8B56-2347B73A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4" y="258498"/>
            <a:ext cx="3371849" cy="126367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7EAE68F-96B1-9940-944A-4E71F567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9" y="258497"/>
            <a:ext cx="8398933" cy="1263673"/>
          </a:xfrm>
          <a:solidFill>
            <a:srgbClr val="C2011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Перечень компетенций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446DC-7F0B-3D4F-A23D-4B354B3B9B05}"/>
              </a:ext>
            </a:extLst>
          </p:cNvPr>
          <p:cNvSpPr txBox="1"/>
          <p:nvPr/>
        </p:nvSpPr>
        <p:spPr>
          <a:xfrm>
            <a:off x="201084" y="2116753"/>
            <a:ext cx="970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нашей приемной мы БЕСПЛАТНО консультируем предпринимателей по  вопросам оценочной и судебно-экспертной деятельности, </a:t>
            </a:r>
            <a:r>
              <a:rPr lang="ru-RU" sz="2400" u="sng" dirty="0"/>
              <a:t>связанным с имущественными спорами и определением стоимости:</a:t>
            </a:r>
          </a:p>
          <a:p>
            <a:endParaRPr lang="ru-RU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Выкуп по 159-ФЗ.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Аренда муниципальной собственности.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Компенсация при изъятии имущества.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Оспаривание кадастровой стоимости.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Банкротство.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Оспаривание сделок.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Субсидиарная ответственность руководителей.</a:t>
            </a:r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A3650130-83A5-0848-B826-F32BEA74DA34}"/>
              </a:ext>
            </a:extLst>
          </p:cNvPr>
          <p:cNvSpPr txBox="1">
            <a:spLocks/>
          </p:cNvSpPr>
          <p:nvPr/>
        </p:nvSpPr>
        <p:spPr>
          <a:xfrm>
            <a:off x="1" y="6483216"/>
            <a:ext cx="12208931" cy="374784"/>
          </a:xfrm>
          <a:prstGeom prst="rect">
            <a:avLst/>
          </a:prstGeom>
          <a:solidFill>
            <a:srgbClr val="C20110"/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AB20BC-C480-8D42-89D4-6F9FC402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983" y="1522170"/>
            <a:ext cx="1952949" cy="49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0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D0A769-136C-F04D-8B56-2347B73A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4" y="258498"/>
            <a:ext cx="3371849" cy="126367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7EAE68F-96B1-9940-944A-4E71F567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9" y="258497"/>
            <a:ext cx="8398933" cy="1263673"/>
          </a:xfrm>
          <a:solidFill>
            <a:srgbClr val="C2011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Наша команда экспертов</a:t>
            </a: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5E810723-BDFC-7043-9175-729D673BA942}"/>
              </a:ext>
            </a:extLst>
          </p:cNvPr>
          <p:cNvSpPr txBox="1">
            <a:spLocks/>
          </p:cNvSpPr>
          <p:nvPr/>
        </p:nvSpPr>
        <p:spPr>
          <a:xfrm>
            <a:off x="1" y="6483216"/>
            <a:ext cx="12208931" cy="374784"/>
          </a:xfrm>
          <a:prstGeom prst="rect">
            <a:avLst/>
          </a:prstGeom>
          <a:solidFill>
            <a:srgbClr val="C20110"/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483E51-266B-3340-8FF3-95CCA1CF2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983" y="1522170"/>
            <a:ext cx="1952949" cy="4961046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5C198F4-EA26-164E-95FC-735B9F8D4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46009"/>
              </p:ext>
            </p:extLst>
          </p:nvPr>
        </p:nvGraphicFramePr>
        <p:xfrm>
          <a:off x="201084" y="1742458"/>
          <a:ext cx="9950081" cy="4740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628">
                  <a:extLst>
                    <a:ext uri="{9D8B030D-6E8A-4147-A177-3AD203B41FA5}">
                      <a16:colId xmlns:a16="http://schemas.microsoft.com/office/drawing/2014/main" val="3043407271"/>
                    </a:ext>
                  </a:extLst>
                </a:gridCol>
                <a:gridCol w="3348984">
                  <a:extLst>
                    <a:ext uri="{9D8B030D-6E8A-4147-A177-3AD203B41FA5}">
                      <a16:colId xmlns:a16="http://schemas.microsoft.com/office/drawing/2014/main" val="4115031813"/>
                    </a:ext>
                  </a:extLst>
                </a:gridCol>
                <a:gridCol w="3307469">
                  <a:extLst>
                    <a:ext uri="{9D8B030D-6E8A-4147-A177-3AD203B41FA5}">
                      <a16:colId xmlns:a16="http://schemas.microsoft.com/office/drawing/2014/main" val="3910385683"/>
                    </a:ext>
                  </a:extLst>
                </a:gridCol>
              </a:tblGrid>
              <a:tr h="230235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37239"/>
                  </a:ext>
                </a:extLst>
              </a:tr>
              <a:tr h="2391814">
                <a:tc>
                  <a:txBody>
                    <a:bodyPr/>
                    <a:lstStyle/>
                    <a:p>
                      <a:r>
                        <a:rPr lang="ru-RU" sz="1400" b="1" dirty="0"/>
                        <a:t>Исаева Анна Юрьевна</a:t>
                      </a:r>
                      <a:r>
                        <a:rPr lang="en-US" sz="1400" b="1" dirty="0"/>
                        <a:t>, MRICS</a:t>
                      </a:r>
                      <a:r>
                        <a:rPr lang="ru-RU" sz="1400" dirty="0"/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Эксперт </a:t>
                      </a:r>
                      <a:r>
                        <a:rPr lang="en-US" sz="1400" dirty="0"/>
                        <a:t>pro bono</a:t>
                      </a:r>
                      <a:r>
                        <a:rPr lang="ru-RU" sz="1400" dirty="0"/>
                        <a:t>,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Стаж в оценке и экспертизе - 19 лет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Член рабочего органа по стратегии развития при Совете по оценочной деятельности при Минэкономразвития России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Заместитель председателя дисциплинарного комитета СРО СФСО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Комар Ирина Алексеевна</a:t>
                      </a:r>
                      <a:r>
                        <a:rPr lang="en-US" sz="1400" b="1" dirty="0"/>
                        <a:t>, MRICS</a:t>
                      </a:r>
                      <a:r>
                        <a:rPr lang="ru-RU" sz="1400" b="1" dirty="0"/>
                        <a:t>, </a:t>
                      </a:r>
                      <a:r>
                        <a:rPr lang="ru-RU" sz="1400" b="1" dirty="0" err="1"/>
                        <a:t>к.э.н</a:t>
                      </a:r>
                      <a:endParaRPr lang="ru-RU" sz="14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Руководитель приемной, эксперт   </a:t>
                      </a:r>
                      <a:r>
                        <a:rPr lang="en-US" sz="1400" dirty="0"/>
                        <a:t>pro bono</a:t>
                      </a:r>
                      <a:r>
                        <a:rPr lang="ru-RU" sz="1400" dirty="0"/>
                        <a:t>,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Стаж в оценке и экспертизе - 19 лет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Член Совета по оценочной деятельности при Минэкономразвития России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Вице-президент СРО СФСО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Вице-президент Союза ФЭСЭ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Член Правления </a:t>
                      </a:r>
                      <a:r>
                        <a:rPr lang="en-US" sz="1400" dirty="0"/>
                        <a:t>RICS </a:t>
                      </a:r>
                      <a:r>
                        <a:rPr lang="en-US" sz="1400" dirty="0" err="1"/>
                        <a:t>Russia&amp;CIS</a:t>
                      </a:r>
                      <a:endParaRPr lang="ru-RU" sz="14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Председатель подкомитета МТПП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Савенков Андрей Леонидович</a:t>
                      </a:r>
                      <a:r>
                        <a:rPr lang="en-US" sz="1400" b="1" dirty="0"/>
                        <a:t>, MRICS</a:t>
                      </a:r>
                      <a:endParaRPr lang="ru-RU" sz="1400" b="1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Эксперт </a:t>
                      </a:r>
                      <a:r>
                        <a:rPr lang="en-US" sz="1400" dirty="0"/>
                        <a:t>pro bono</a:t>
                      </a:r>
                      <a:r>
                        <a:rPr lang="ru-RU" sz="1400" dirty="0"/>
                        <a:t>,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Стаж в оценке и экспертизе - 20 лет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Член рабочего органа по методологии при Совете по оценочной деятельности Минэкономразвития России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400" dirty="0"/>
                        <a:t>Заместитель председателя экспертного совета СРО СФСО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400" dirty="0"/>
                        <a:t>Член комитета по оценочной судебной экспертизе Союза СОО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43862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CF0120-C486-BB44-8C25-E3D46CBA3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080" y="1917842"/>
            <a:ext cx="1916920" cy="1910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3D0B1E-4679-0348-9079-0DFC71367D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97333" y="1947464"/>
            <a:ext cx="1916920" cy="18788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39E436-4ABF-8241-BAA5-EFD373F1C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26" y="1958923"/>
            <a:ext cx="1866470" cy="18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6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D0A769-136C-F04D-8B56-2347B73A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4" y="258498"/>
            <a:ext cx="3371849" cy="126367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7EAE68F-96B1-9940-944A-4E71F567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9" y="258497"/>
            <a:ext cx="8398933" cy="1263673"/>
          </a:xfrm>
          <a:solidFill>
            <a:srgbClr val="C2011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Записаться на прием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FF9EA1-080C-AD4F-B253-FF6E03A2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3" y="2819710"/>
            <a:ext cx="8333794" cy="1627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AF6D74-4DB5-5749-B66C-5DC77E4F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983" y="1522170"/>
            <a:ext cx="1952949" cy="4961046"/>
          </a:xfrm>
          <a:prstGeom prst="rect">
            <a:avLst/>
          </a:prstGeom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155E042D-AFCC-7947-867E-95851C574BD1}"/>
              </a:ext>
            </a:extLst>
          </p:cNvPr>
          <p:cNvSpPr txBox="1">
            <a:spLocks/>
          </p:cNvSpPr>
          <p:nvPr/>
        </p:nvSpPr>
        <p:spPr>
          <a:xfrm>
            <a:off x="1" y="6483216"/>
            <a:ext cx="12208931" cy="374784"/>
          </a:xfrm>
          <a:prstGeom prst="rect">
            <a:avLst/>
          </a:prstGeom>
          <a:solidFill>
            <a:srgbClr val="C20110"/>
          </a:solidFill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9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227</Words>
  <Application>Microsoft Macintosh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Точка на карте Москвы</vt:lpstr>
      <vt:lpstr>Перечень компетенций</vt:lpstr>
      <vt:lpstr>Наша команда экспертов</vt:lpstr>
      <vt:lpstr>Записаться на прием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2021-10-03T12:07:55Z</dcterms:created>
  <dcterms:modified xsi:type="dcterms:W3CDTF">2021-10-04T14:33:21Z</dcterms:modified>
</cp:coreProperties>
</file>