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8" r:id="rId2"/>
    <p:sldId id="335" r:id="rId3"/>
    <p:sldId id="363" r:id="rId4"/>
    <p:sldId id="362" r:id="rId5"/>
    <p:sldId id="355" r:id="rId6"/>
    <p:sldId id="357" r:id="rId7"/>
    <p:sldId id="337" r:id="rId8"/>
    <p:sldId id="358" r:id="rId9"/>
    <p:sldId id="359" r:id="rId10"/>
    <p:sldId id="360" r:id="rId11"/>
    <p:sldId id="361" r:id="rId12"/>
    <p:sldId id="364" r:id="rId13"/>
    <p:sldId id="365" r:id="rId14"/>
    <p:sldId id="326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CDC"/>
    <a:srgbClr val="F0FDC7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FE1FF6-07B2-40CA-8122-42C6DA357B49}">
  <a:tblStyle styleId="{F3FE1FF6-07B2-40CA-8122-42C6DA357B4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EE8"/>
          </a:solidFill>
        </a:fill>
      </a:tcStyle>
    </a:wholeTbl>
    <a:band1H>
      <a:tcTxStyle b="off" i="off"/>
      <a:tcStyle>
        <a:tcBdr/>
        <a:fill>
          <a:solidFill>
            <a:srgbClr val="FCDCCE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FCDCCE"/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DEEE8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/>
        <a:fill>
          <a:solidFill>
            <a:srgbClr val="FDEEE8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88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48695" y="685800"/>
            <a:ext cx="5961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83962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BSALOM" panose="00000400000000000000" pitchFamily="2" charset="2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9a803a61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97" name="Google Shape;97;g49a803a61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30790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36809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7739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80043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47871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65363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1084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97772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88489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58389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80899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6146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44510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0852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1" y="1597824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291466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74752" y="-1217396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2pPr>
            <a:lvl3pPr marL="1371600" lvl="2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4pPr>
            <a:lvl5pPr marL="2286000" lvl="4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»"/>
              <a:defRPr/>
            </a:lvl5pPr>
            <a:lvl6pPr marL="2743200" lvl="5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3256250" y="779214"/>
            <a:ext cx="2534700" cy="12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749564" y="-360636"/>
            <a:ext cx="2534700" cy="34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2pPr>
            <a:lvl3pPr marL="1371600" lvl="2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4pPr>
            <a:lvl5pPr marL="2286000" lvl="4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»"/>
              <a:defRPr/>
            </a:lvl5pPr>
            <a:lvl6pPr marL="2743200" lvl="5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200154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2pPr>
            <a:lvl3pPr marL="1371600" lvl="2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4pPr>
            <a:lvl5pPr marL="2286000" lvl="4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»"/>
              <a:defRPr/>
            </a:lvl5pPr>
            <a:lvl6pPr marL="2743200" lvl="5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3305187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180042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b" anchorCtr="0"/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269875" y="692947"/>
            <a:ext cx="2354400" cy="19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marL="914400" lvl="1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marL="1371600" lvl="2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marL="2286000" lvl="4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marL="2743200" lvl="5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2776538" y="692947"/>
            <a:ext cx="2354400" cy="19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marL="914400" lvl="1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marL="1371600" lvl="2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marL="2286000" lvl="4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marL="2743200" lvl="5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151339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b" anchorCtr="0"/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5pPr>
            <a:lvl6pPr marL="2743200" lvl="5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6pPr>
            <a:lvl7pPr marL="3200400" lvl="6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7pPr>
            <a:lvl8pPr marL="3657600" lvl="7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8pPr>
            <a:lvl9pPr marL="4114800" lvl="8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1631161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2pPr>
            <a:lvl3pPr marL="1371600" lvl="2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3pPr>
            <a:lvl4pPr marL="1828800" lvl="3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151339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b" anchorCtr="0"/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5pPr>
            <a:lvl6pPr marL="2743200" lvl="5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6pPr>
            <a:lvl7pPr marL="3200400" lvl="6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7pPr>
            <a:lvl8pPr marL="3657600" lvl="7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8pPr>
            <a:lvl9pPr marL="4114800" lvl="8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1631161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2pPr>
            <a:lvl3pPr marL="1371600" lvl="2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3pPr>
            <a:lvl4pPr marL="1828800" lvl="3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  <a:defRPr sz="19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419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marL="914400" lvl="1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2pPr>
            <a:lvl3pPr marL="1371600" lvl="2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marL="1828800" lvl="3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4pPr>
            <a:lvl5pPr marL="2286000" lvl="4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 sz="1900"/>
            </a:lvl5pPr>
            <a:lvl6pPr marL="2743200" lvl="5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6pPr>
            <a:lvl7pPr marL="3200400" lvl="6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7pPr>
            <a:lvl8pPr marL="3657600" lvl="7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8pPr>
            <a:lvl9pPr marL="4114800" lvl="8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076329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3600462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  <a:defRPr sz="19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459583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4025517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4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7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/>
          <p:nvPr/>
        </p:nvSpPr>
        <p:spPr>
          <a:xfrm>
            <a:off x="1" y="1626322"/>
            <a:ext cx="9144000" cy="1496100"/>
          </a:xfrm>
          <a:prstGeom prst="rect">
            <a:avLst/>
          </a:prstGeom>
          <a:solidFill>
            <a:schemeClr val="lt1">
              <a:alpha val="87450"/>
            </a:schemeClr>
          </a:solidFill>
          <a:ln>
            <a:noFill/>
          </a:ln>
        </p:spPr>
        <p:txBody>
          <a:bodyPr spcFirstLastPara="1" wrap="square" lIns="142775" tIns="71375" rIns="142775" bIns="713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638337" y="2020186"/>
            <a:ext cx="8166338" cy="1033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>
            <a:noAutofit/>
          </a:bodyPr>
          <a:lstStyle/>
          <a:p>
            <a:pPr lvl="0" algn="r">
              <a:buClr>
                <a:srgbClr val="E36C09"/>
              </a:buClr>
              <a:buSzPts val="3100"/>
            </a:pPr>
            <a:r>
              <a:rPr lang="ru-RU" sz="2400" b="1" dirty="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Оффлайн-</a:t>
            </a:r>
            <a:r>
              <a:rPr lang="ru-RU" sz="2400" b="1" dirty="0" err="1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удаленка</a:t>
            </a:r>
            <a:r>
              <a:rPr lang="ru-RU" sz="2400" b="1" dirty="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-гибрид. </a:t>
            </a:r>
            <a:endParaRPr lang="en-US" sz="2400" b="1" dirty="0" smtClean="0">
              <a:solidFill>
                <a:srgbClr val="E36C0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r">
              <a:buClr>
                <a:srgbClr val="E36C09"/>
              </a:buClr>
              <a:buSzPts val="3100"/>
            </a:pPr>
            <a:r>
              <a:rPr lang="ru-RU" sz="2400" b="1" dirty="0" smtClean="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Главные </a:t>
            </a:r>
            <a:r>
              <a:rPr lang="ru-RU" sz="2400" b="1" dirty="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вопросы для руководителей.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1" y="208102"/>
            <a:ext cx="1280354" cy="159850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1224" y="804661"/>
            <a:ext cx="67726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Регламентация </a:t>
            </a:r>
            <a:r>
              <a:rPr lang="ru-RU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всех проявлений присутствия сотрудника на 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работе (примеры):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фиксация времени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гарантированной доступности;</a:t>
            </a: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фиксация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интервала времени, в течении которого надо ответить на письмо;</a:t>
            </a:r>
          </a:p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фиксация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интервала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времени ответов на звонки;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Фиксация ответственности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 санкций, на невыполнение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оговоренных выше пунктов.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039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1224" y="804661"/>
            <a:ext cx="67726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Гибридный формат 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работы</a:t>
            </a:r>
          </a:p>
          <a:p>
            <a:pPr algn="ctr">
              <a:lnSpc>
                <a:spcPct val="150000"/>
              </a:lnSpc>
            </a:pP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Сотрудники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которые по своей роли не могут работать удаленно, работают в офисе, остальные работают удаленно.</a:t>
            </a: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 Все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работают удаленно, а в офис приезжают только для встреч и работ, для которых требуется присутствие.</a:t>
            </a:r>
          </a:p>
          <a:p>
            <a:pPr algn="ctr">
              <a:lnSpc>
                <a:spcPct val="150000"/>
              </a:lnSpc>
            </a:pP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455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1224" y="691761"/>
            <a:ext cx="7269193" cy="3716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Особенности </a:t>
            </a:r>
            <a:r>
              <a:rPr lang="ru-RU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гибридного формата работы включают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· Новые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модели работы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практики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которые предоставляют сотрудникам гибкость при выборе времени и места работы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ru-R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· Работу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ориентированную на результат – смещение фокуса компаний с фактора времени и места на продуктивность и конечный результат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ru-R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· Оптимизацию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инвестиций: выходя за пределы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офиса,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вы можете создать персональное рабочее место с использованием технологий для совместной работы.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7340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4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1224" y="512467"/>
            <a:ext cx="7269193" cy="4408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Черты эффективных гибридных команд:</a:t>
            </a: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·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Инклюзивность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– разнообразные команды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 умение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приспосабливаться к различиям друг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друга.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ru-RU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Умение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задавать вопросы – «универсальный» менеджмент подходит не всем. Сотрудники будут по-разному реагировать на гибридный формат работы, а менеджеры должны учиться навыкам поиска новой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информации и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задавать вопросы.</a:t>
            </a:r>
          </a:p>
          <a:p>
            <a:pPr>
              <a:lnSpc>
                <a:spcPct val="150000"/>
              </a:lnSpc>
            </a:pPr>
            <a:endParaRPr lang="ru-RU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       Целеустремленность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сосредоточенность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 цели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против рассеяния способствует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созданию более эффективных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рабочих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практик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7340" y="3733329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42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/>
        </p:nvSpPr>
        <p:spPr>
          <a:xfrm>
            <a:off x="1658472" y="887505"/>
            <a:ext cx="7180554" cy="4007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2775" tIns="71375" rIns="142775" bIns="71375" anchor="t" anchorCtr="0">
            <a:noAutofit/>
          </a:bodyPr>
          <a:lstStyle/>
          <a:p>
            <a:pPr marL="6350" lvl="0" algn="ctr">
              <a:buClr>
                <a:schemeClr val="dk1"/>
              </a:buClr>
              <a:buSzPts val="1700"/>
            </a:pP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6350" lvl="0" algn="ctr">
              <a:buClr>
                <a:schemeClr val="dk1"/>
              </a:buClr>
              <a:buSzPts val="1700"/>
            </a:pP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6350" lvl="0" algn="ctr">
              <a:buClr>
                <a:schemeClr val="dk1"/>
              </a:buClr>
              <a:buSzPts val="1700"/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С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уважением, Ольга Добрынина,</a:t>
            </a:r>
          </a:p>
          <a:p>
            <a:pPr marL="6350" lvl="0" algn="ctr">
              <a:buClr>
                <a:schemeClr val="dk1"/>
              </a:buClr>
              <a:buSzPts val="1700"/>
            </a:pP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6350" lvl="0" algn="ctr">
              <a:buClr>
                <a:schemeClr val="dk1"/>
              </a:buClr>
              <a:buSzPts val="1700"/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руководитель </a:t>
            </a: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6350" lvl="0" algn="ctr">
              <a:buClr>
                <a:schemeClr val="dk1"/>
              </a:buClr>
              <a:buSzPts val="1700"/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"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Центра психотехнологий Ольги Добрыниной"</a:t>
            </a:r>
          </a:p>
          <a:p>
            <a:pPr marL="6350" lvl="0" algn="ctr">
              <a:buClr>
                <a:schemeClr val="dk1"/>
              </a:buClr>
              <a:buSzPts val="1700"/>
            </a:pP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6350" lvl="0" algn="ctr">
              <a:buClr>
                <a:schemeClr val="dk1"/>
              </a:buClr>
              <a:buSzPts val="1700"/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+7 (977) 339-95-91 </a:t>
            </a:r>
          </a:p>
          <a:p>
            <a:pPr marL="6350" lvl="0" algn="ctr">
              <a:buClr>
                <a:schemeClr val="dk1"/>
              </a:buClr>
              <a:buSzPts val="1700"/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e-</a:t>
            </a:r>
            <a:r>
              <a:rPr lang="ru-RU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mail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: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dobro1609@gmail.com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1126" y="3797353"/>
            <a:ext cx="877900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0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F64FAF1-E3DF-4607-ADFA-6310C1AEB473}"/>
              </a:ext>
            </a:extLst>
          </p:cNvPr>
          <p:cNvSpPr/>
          <p:nvPr/>
        </p:nvSpPr>
        <p:spPr>
          <a:xfrm>
            <a:off x="2133600" y="1511410"/>
            <a:ext cx="62200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«Уже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ближе к концу прошлого года многие компании, прежде всего из сферы ИТ, финансов, страхования, услуг для бизнеса, приняли решение перейти на гибридную модель работы с 2021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года»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b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Российская газета, «</a:t>
            </a:r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hh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»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50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F64FAF1-E3DF-4607-ADFA-6310C1AEB473}"/>
              </a:ext>
            </a:extLst>
          </p:cNvPr>
          <p:cNvSpPr/>
          <p:nvPr/>
        </p:nvSpPr>
        <p:spPr>
          <a:xfrm>
            <a:off x="1667436" y="1511410"/>
            <a:ext cx="66862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Наиболее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предпочтительным форматом работы (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44%)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жителей является постоянная занятость в офисе,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7%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процентов выбрали полностью удаленный режим, а 33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— смешанный формат. </a:t>
            </a:r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Рамблер «ВЦИОМ»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5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F64FAF1-E3DF-4607-ADFA-6310C1AEB473}"/>
              </a:ext>
            </a:extLst>
          </p:cNvPr>
          <p:cNvSpPr/>
          <p:nvPr/>
        </p:nvSpPr>
        <p:spPr>
          <a:xfrm>
            <a:off x="2303929" y="1072139"/>
            <a:ext cx="622004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Почему «нет»?</a:t>
            </a:r>
          </a:p>
          <a:p>
            <a:pPr algn="ctr"/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необходимость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личного и живого общения;</a:t>
            </a:r>
          </a:p>
          <a:p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необходимость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более тщательного контроля над сотрудниками;</a:t>
            </a:r>
          </a:p>
          <a:p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низкая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производительность при работе из дома;</a:t>
            </a:r>
          </a:p>
          <a:p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слабая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инфраструктура;</a:t>
            </a:r>
          </a:p>
          <a:p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требования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безопасности.</a:t>
            </a: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8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200" y="1318335"/>
            <a:ext cx="6772655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Составляющие успешной работы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Производительная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инфраструктура, сеть и оборудование.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Удобная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безопасность.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Выстроенные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процессы.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Высокое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качество управления.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972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5012" y="1226002"/>
            <a:ext cx="677265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Основные вещи, с которых следует </a:t>
            </a: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начать: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единая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база знаний с простой и понятной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структурой;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наличие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регламентов и инструкций, каким образом следует разрешать типовые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вопросы; 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наличие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культуры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управления.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70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843" y="3816096"/>
            <a:ext cx="876182" cy="109657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DA720AFF-4BD8-40B1-B8C8-A1AD7E6C8DB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11543" y="552893"/>
            <a:ext cx="5867452" cy="431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68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5012" y="1226002"/>
            <a:ext cx="6772655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</a:t>
            </a: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то потребует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от руководителя: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поддерживать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отношения открытости в команде;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• потратить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время на приведение коммуникаций в порядок, обучение сотрудников, разработку баз знаний и руководящих документов.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40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5012" y="1226002"/>
            <a:ext cx="67726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Юридическое </a:t>
            </a: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обеспечение удаленной работы</a:t>
            </a: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минимизации возможных рисков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стоит изменить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 переоформить соглашения с работающими удаленно сотрудниками и другие регламентирующие документы компании.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63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490</Words>
  <Application>Microsoft Office PowerPoint</Application>
  <PresentationFormat>Экран (16:9)</PresentationFormat>
  <Paragraphs>66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ABSALOM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155</cp:revision>
  <dcterms:modified xsi:type="dcterms:W3CDTF">2021-03-24T16:29:16Z</dcterms:modified>
</cp:coreProperties>
</file>