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699" r:id="rId2"/>
    <p:sldMasterId id="2147483716" r:id="rId3"/>
    <p:sldMasterId id="2147483733" r:id="rId4"/>
    <p:sldMasterId id="2147483751" r:id="rId5"/>
    <p:sldMasterId id="2147483787" r:id="rId6"/>
  </p:sldMasterIdLst>
  <p:sldIdLst>
    <p:sldId id="256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30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90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973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8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5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255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53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810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96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051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8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85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5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0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2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2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42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542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64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953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73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02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949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789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08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6364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062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345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791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016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099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91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9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16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2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1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74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56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950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800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4702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01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836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936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9582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15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58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6212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84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557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14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61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73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24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05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13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09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688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865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9020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70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911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72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141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4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92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07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683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570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15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0632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639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123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6601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356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2932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1301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00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453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399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483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6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533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155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002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374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4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03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732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180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80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15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505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462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900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2019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963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9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7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5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6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55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0571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565" y="5269124"/>
            <a:ext cx="4089222" cy="102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Рисунок 4" descr="C:\Users\Елена Ларкина\Desktop\РАЗВИТИЕ ЦК\МТПП\работа Комитета по КП иГЧП\наши визитки бланки\заставка на соцсети без адреса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"/>
          <a:stretch/>
        </p:blipFill>
        <p:spPr bwMode="auto">
          <a:xfrm>
            <a:off x="6721334" y="4944814"/>
            <a:ext cx="3925390" cy="12719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62050" y="1223048"/>
            <a:ext cx="940117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следует делать </a:t>
            </a:r>
          </a:p>
          <a:p>
            <a:pPr algn="ctr"/>
            <a:r>
              <a:rPr lang="ru-RU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 подготовке описания </a:t>
            </a:r>
          </a:p>
          <a:p>
            <a:pPr algn="ctr"/>
            <a:r>
              <a:rPr lang="ru-RU" sz="54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1">
                      <a:lumMod val="20000"/>
                      <a:lumOff val="8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технического задания</a:t>
            </a:r>
            <a:endParaRPr lang="ru-RU" sz="5400" b="1" i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1">
                    <a:lumMod val="20000"/>
                    <a:lumOff val="8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2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14700" y="1038223"/>
            <a:ext cx="8410575" cy="4676775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i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При ознакомлении с ТЗ и его требованиями следует бегло пройтись по всему ТЗ с целью понимания сути товара/услуги, поиска скрытых требований и понимания объема времени, которое примерно потребуется на конкретизацию показателей.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670" y="1114424"/>
            <a:ext cx="432320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90975" y="1285876"/>
            <a:ext cx="7019925" cy="4324350"/>
          </a:xfrm>
        </p:spPr>
        <p:txBody>
          <a:bodyPr/>
          <a:lstStyle/>
          <a:p>
            <a:pPr lvl="0" algn="ctr"/>
            <a:r>
              <a:rPr lang="ru-RU" sz="2800" b="1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Первоочередно оценить объективность требований к показателям товаров с целью оценки избыточности требований и обращения внимания заказчика на данный факт. </a:t>
            </a:r>
          </a:p>
          <a:p>
            <a:pPr lvl="0" algn="ctr"/>
            <a:r>
              <a:rPr lang="ru-RU" sz="2800" b="1" i="1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Это позволит устранить избыточность требований ТЗ и упростить его подготовку.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0" y="1523999"/>
            <a:ext cx="3761631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9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86869"/>
            <a:ext cx="2925263" cy="291941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333374" y="3152775"/>
            <a:ext cx="9191625" cy="27241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1291" y="3152775"/>
            <a:ext cx="90737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</a:rPr>
              <a:t>Внимательно, не торопясь, прочесть инструкцию и выделить в ней особенности конкретной инструкции. т.к. инструкции в общей сложности имеют общие повторяющиеся правила, чтобы упростить их чтение и не забыть про особенности, следует при подготовке заявки выписать особенности конкретной инструкции, отличающие ее от других инструкций</a:t>
            </a:r>
          </a:p>
        </p:txBody>
      </p:sp>
    </p:spTree>
    <p:extLst>
      <p:ext uri="{BB962C8B-B14F-4D97-AF65-F5344CB8AC3E}">
        <p14:creationId xmlns:p14="http://schemas.microsoft.com/office/powerpoint/2010/main" val="162315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977899"/>
            <a:ext cx="2628900" cy="2628900"/>
          </a:xfrm>
          <a:prstGeom prst="rect">
            <a:avLst/>
          </a:prstGeom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781175" y="3876347"/>
            <a:ext cx="10229850" cy="1733550"/>
          </a:xfrm>
          <a:prstGeom prst="round2DiagRect">
            <a:avLst>
              <a:gd name="adj1" fmla="val 50000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8900" y="4081402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Обращать внимание на соответствие требований ГОСТам. Придерживаться при заполнении заявок именно </a:t>
            </a:r>
            <a:r>
              <a:rPr lang="ru-RU" sz="2000" b="1" i="1" dirty="0" err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ГОСТовсих</a:t>
            </a:r>
            <a:r>
              <a:rPr lang="ru-RU" sz="20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 показателей, делая для заказчиков в заявке примечания, что заполнено в соответствии с ГОСТ.</a:t>
            </a:r>
          </a:p>
        </p:txBody>
      </p:sp>
    </p:spTree>
    <p:extLst>
      <p:ext uri="{BB962C8B-B14F-4D97-AF65-F5344CB8AC3E}">
        <p14:creationId xmlns:p14="http://schemas.microsoft.com/office/powerpoint/2010/main" val="45916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289"/>
                    </a14:imgEffect>
                    <a14:imgEffect>
                      <a14:saturation sat="3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37" y="1590674"/>
            <a:ext cx="2174240" cy="30480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1174" y="666750"/>
            <a:ext cx="7200900" cy="1487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6437" y="823821"/>
            <a:ext cx="6810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Отсеивать ТЗ, которые не нацелены на допуск всех участников. </a:t>
            </a:r>
          </a:p>
          <a:p>
            <a:pPr lvl="0"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Например, по признакам: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2749379" y="2614526"/>
            <a:ext cx="4896975" cy="657225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3324224" y="3754880"/>
            <a:ext cx="5514975" cy="762087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4117180" y="5038547"/>
            <a:ext cx="5114926" cy="647877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13942" y="2738260"/>
            <a:ext cx="5010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если большая форма требований к товарам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6106" y="380826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если мало позиций, но позиции расписаны на несколько листов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174" y="5177819"/>
            <a:ext cx="4717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 если большая и запутанная инструкция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713" y="1257300"/>
            <a:ext cx="4876800" cy="4876800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533901" y="1476375"/>
            <a:ext cx="6562724" cy="1581150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4574" y="16846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54736"/>
                </a:solidFill>
              </a:rPr>
              <a:t>Предоставлять в заявке реально существующие товары, а не подгонять значения только лишь под инструкцию, так как в случае победы могут возникнуть проблемы при поставке или приемке. 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4438650" y="3695700"/>
            <a:ext cx="6762751" cy="1624489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854574" y="3769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54736"/>
                </a:solidFill>
              </a:rPr>
              <a:t>В частности это полезно при обжаловании, если недобросовестный заказчик отказал в допуске к участию в аукционе. В такой ситуации можно показать реально существующий товар, а не только ссылаться на положения инструкции.</a:t>
            </a:r>
          </a:p>
        </p:txBody>
      </p:sp>
    </p:spTree>
    <p:extLst>
      <p:ext uri="{BB962C8B-B14F-4D97-AF65-F5344CB8AC3E}">
        <p14:creationId xmlns:p14="http://schemas.microsoft.com/office/powerpoint/2010/main" val="340072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06" y="1581150"/>
            <a:ext cx="2945993" cy="29459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5217" y="2422532"/>
            <a:ext cx="6919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Никогда не стесняться писать запросы заказчикам по любым </a:t>
            </a:r>
            <a:r>
              <a:rPr lang="ru-RU" sz="2400" b="1" dirty="0" err="1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недопониманиям</a:t>
            </a:r>
            <a:r>
              <a:rPr lang="ru-RU" sz="24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ТЗ.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02817" y="2199856"/>
            <a:ext cx="6803233" cy="127635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7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102" y="955707"/>
            <a:ext cx="9196378" cy="13208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br>
              <a:rPr lang="ru-RU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425132" y="2276539"/>
            <a:ext cx="7923580" cy="20643"/>
          </a:xfrm>
          <a:prstGeom prst="line">
            <a:avLst/>
          </a:prstGeom>
          <a:ln w="22225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23000">
                  <a:srgbClr val="1963A0"/>
                </a:gs>
                <a:gs pos="75000">
                  <a:srgbClr val="4BCFE3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25" y="5222115"/>
            <a:ext cx="4089222" cy="1024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Рисунок 9" descr="C:\Users\Елена Ларкина\Desktop\РАЗВИТИЕ ЦК\МТПП\работа Комитета по КП иГЧП\наши визитки бланки\заставка на соцсети без адреса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"/>
          <a:stretch/>
        </p:blipFill>
        <p:spPr bwMode="auto">
          <a:xfrm>
            <a:off x="7154090" y="4974930"/>
            <a:ext cx="3925390" cy="12719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1058604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Параллакс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5.xml><?xml version="1.0" encoding="utf-8"?>
<a:theme xmlns:a="http://schemas.openxmlformats.org/drawingml/2006/main" name="Ион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6.xml><?xml version="1.0" encoding="utf-8"?>
<a:theme xmlns:a="http://schemas.openxmlformats.org/drawingml/2006/main" name="След самолет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276</Words>
  <Application>Microsoft Office PowerPoint</Application>
  <PresentationFormat>Breitbild</PresentationFormat>
  <Paragraphs>17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9</vt:i4>
      </vt:variant>
    </vt:vector>
  </HeadingPairs>
  <TitlesOfParts>
    <vt:vector size="22" baseType="lpstr">
      <vt:lpstr>Arial</vt:lpstr>
      <vt:lpstr>Calibri</vt:lpstr>
      <vt:lpstr>Century Gothic</vt:lpstr>
      <vt:lpstr>Corbel</vt:lpstr>
      <vt:lpstr>Times New Roman</vt:lpstr>
      <vt:lpstr>Trebuchet MS</vt:lpstr>
      <vt:lpstr>Wingdings 3</vt:lpstr>
      <vt:lpstr>Сектор</vt:lpstr>
      <vt:lpstr>Аспект</vt:lpstr>
      <vt:lpstr>Легкий дым</vt:lpstr>
      <vt:lpstr>Параллакс</vt:lpstr>
      <vt:lpstr>Ион</vt:lpstr>
      <vt:lpstr>След самолета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Спасибо за внимание 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ems52</cp:lastModifiedBy>
  <cp:revision>7</cp:revision>
  <dcterms:created xsi:type="dcterms:W3CDTF">2020-07-02T06:13:38Z</dcterms:created>
  <dcterms:modified xsi:type="dcterms:W3CDTF">2020-07-02T09:29:53Z</dcterms:modified>
</cp:coreProperties>
</file>